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8" r:id="rId2"/>
    <p:sldId id="568" r:id="rId3"/>
    <p:sldId id="569" r:id="rId4"/>
    <p:sldId id="570" r:id="rId5"/>
    <p:sldId id="572" r:id="rId6"/>
    <p:sldId id="573" r:id="rId7"/>
    <p:sldId id="574" r:id="rId8"/>
    <p:sldId id="577" r:id="rId9"/>
    <p:sldId id="575" r:id="rId10"/>
    <p:sldId id="576" r:id="rId11"/>
    <p:sldId id="379" r:id="rId12"/>
    <p:sldId id="380" r:id="rId13"/>
    <p:sldId id="381" r:id="rId14"/>
    <p:sldId id="382" r:id="rId15"/>
    <p:sldId id="493" r:id="rId16"/>
    <p:sldId id="494" r:id="rId17"/>
    <p:sldId id="383" r:id="rId18"/>
    <p:sldId id="384" r:id="rId19"/>
    <p:sldId id="385" r:id="rId20"/>
    <p:sldId id="553" r:id="rId21"/>
    <p:sldId id="554" r:id="rId22"/>
    <p:sldId id="555" r:id="rId23"/>
    <p:sldId id="556" r:id="rId24"/>
    <p:sldId id="557" r:id="rId25"/>
    <p:sldId id="558" r:id="rId26"/>
    <p:sldId id="559" r:id="rId27"/>
    <p:sldId id="560" r:id="rId28"/>
    <p:sldId id="561" r:id="rId29"/>
    <p:sldId id="562" r:id="rId30"/>
    <p:sldId id="563" r:id="rId31"/>
    <p:sldId id="564" r:id="rId32"/>
    <p:sldId id="565" r:id="rId33"/>
    <p:sldId id="552" r:id="rId34"/>
    <p:sldId id="386" r:id="rId35"/>
    <p:sldId id="387" r:id="rId36"/>
    <p:sldId id="388" r:id="rId37"/>
    <p:sldId id="389" r:id="rId38"/>
    <p:sldId id="390" r:id="rId39"/>
    <p:sldId id="391" r:id="rId40"/>
    <p:sldId id="392" r:id="rId41"/>
    <p:sldId id="394" r:id="rId42"/>
    <p:sldId id="395" r:id="rId43"/>
    <p:sldId id="396" r:id="rId44"/>
    <p:sldId id="426" r:id="rId45"/>
    <p:sldId id="491" r:id="rId46"/>
    <p:sldId id="427" r:id="rId47"/>
    <p:sldId id="428" r:id="rId48"/>
    <p:sldId id="429" r:id="rId49"/>
    <p:sldId id="495" r:id="rId50"/>
    <p:sldId id="431" r:id="rId51"/>
    <p:sldId id="432" r:id="rId52"/>
    <p:sldId id="433" r:id="rId53"/>
    <p:sldId id="434" r:id="rId54"/>
    <p:sldId id="435" r:id="rId55"/>
    <p:sldId id="436" r:id="rId56"/>
    <p:sldId id="437" r:id="rId57"/>
    <p:sldId id="438" r:id="rId58"/>
    <p:sldId id="439" r:id="rId59"/>
    <p:sldId id="440" r:id="rId60"/>
    <p:sldId id="441" r:id="rId61"/>
    <p:sldId id="442" r:id="rId62"/>
    <p:sldId id="443" r:id="rId63"/>
    <p:sldId id="445" r:id="rId64"/>
    <p:sldId id="446" r:id="rId65"/>
    <p:sldId id="447" r:id="rId66"/>
    <p:sldId id="448" r:id="rId67"/>
    <p:sldId id="455" r:id="rId68"/>
    <p:sldId id="546" r:id="rId69"/>
    <p:sldId id="547" r:id="rId70"/>
    <p:sldId id="548" r:id="rId71"/>
    <p:sldId id="549" r:id="rId72"/>
    <p:sldId id="550" r:id="rId73"/>
    <p:sldId id="501" r:id="rId74"/>
    <p:sldId id="502" r:id="rId75"/>
    <p:sldId id="503" r:id="rId76"/>
    <p:sldId id="504" r:id="rId77"/>
    <p:sldId id="505" r:id="rId78"/>
    <p:sldId id="507" r:id="rId79"/>
    <p:sldId id="508" r:id="rId80"/>
    <p:sldId id="509" r:id="rId81"/>
    <p:sldId id="510" r:id="rId82"/>
    <p:sldId id="543" r:id="rId83"/>
    <p:sldId id="544" r:id="rId84"/>
    <p:sldId id="545" r:id="rId85"/>
    <p:sldId id="512" r:id="rId86"/>
    <p:sldId id="513" r:id="rId87"/>
    <p:sldId id="514" r:id="rId88"/>
    <p:sldId id="515" r:id="rId89"/>
    <p:sldId id="516" r:id="rId90"/>
    <p:sldId id="517" r:id="rId91"/>
    <p:sldId id="518" r:id="rId92"/>
    <p:sldId id="519" r:id="rId93"/>
    <p:sldId id="520" r:id="rId94"/>
    <p:sldId id="521" r:id="rId95"/>
    <p:sldId id="522" r:id="rId96"/>
    <p:sldId id="523" r:id="rId97"/>
    <p:sldId id="524" r:id="rId98"/>
    <p:sldId id="551" r:id="rId99"/>
    <p:sldId id="566" r:id="rId100"/>
    <p:sldId id="567" r:id="rId101"/>
    <p:sldId id="526" r:id="rId102"/>
    <p:sldId id="527" r:id="rId103"/>
    <p:sldId id="528" r:id="rId104"/>
    <p:sldId id="529" r:id="rId105"/>
    <p:sldId id="530" r:id="rId106"/>
    <p:sldId id="531" r:id="rId107"/>
    <p:sldId id="532" r:id="rId108"/>
    <p:sldId id="533" r:id="rId109"/>
    <p:sldId id="534" r:id="rId110"/>
    <p:sldId id="535" r:id="rId111"/>
    <p:sldId id="536" r:id="rId112"/>
    <p:sldId id="456" r:id="rId113"/>
    <p:sldId id="457" r:id="rId114"/>
    <p:sldId id="458" r:id="rId115"/>
    <p:sldId id="459" r:id="rId116"/>
    <p:sldId id="460" r:id="rId117"/>
    <p:sldId id="461" r:id="rId118"/>
    <p:sldId id="462" r:id="rId119"/>
    <p:sldId id="463" r:id="rId120"/>
    <p:sldId id="464" r:id="rId121"/>
    <p:sldId id="465" r:id="rId122"/>
    <p:sldId id="466" r:id="rId123"/>
    <p:sldId id="476" r:id="rId124"/>
  </p:sldIdLst>
  <p:sldSz cx="9144000" cy="6858000" type="screen4x3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A000"/>
    <a:srgbClr val="0000FF"/>
    <a:srgbClr val="003200"/>
    <a:srgbClr val="002800"/>
    <a:srgbClr val="006600"/>
    <a:srgbClr val="FF0000"/>
    <a:srgbClr val="1601A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1" autoAdjust="0"/>
  </p:normalViewPr>
  <p:slideViewPr>
    <p:cSldViewPr>
      <p:cViewPr varScale="1">
        <p:scale>
          <a:sx n="108" d="100"/>
          <a:sy n="10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7" Type="http://schemas.openxmlformats.org/officeDocument/2006/relationships/image" Target="../media/image86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11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wmf"/><Relationship Id="rId1" Type="http://schemas.openxmlformats.org/officeDocument/2006/relationships/image" Target="../media/image138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4" Type="http://schemas.openxmlformats.org/officeDocument/2006/relationships/image" Target="../media/image14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wmf"/><Relationship Id="rId1" Type="http://schemas.openxmlformats.org/officeDocument/2006/relationships/image" Target="../media/image154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Relationship Id="rId6" Type="http://schemas.openxmlformats.org/officeDocument/2006/relationships/image" Target="../media/image154.wmf"/><Relationship Id="rId5" Type="http://schemas.openxmlformats.org/officeDocument/2006/relationships/image" Target="../media/image153.wmf"/><Relationship Id="rId4" Type="http://schemas.openxmlformats.org/officeDocument/2006/relationships/image" Target="../media/image152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7" Type="http://schemas.openxmlformats.org/officeDocument/2006/relationships/image" Target="../media/image165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Relationship Id="rId6" Type="http://schemas.openxmlformats.org/officeDocument/2006/relationships/image" Target="../media/image164.wmf"/><Relationship Id="rId5" Type="http://schemas.openxmlformats.org/officeDocument/2006/relationships/image" Target="../media/image153.wmf"/><Relationship Id="rId4" Type="http://schemas.openxmlformats.org/officeDocument/2006/relationships/image" Target="../media/image152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6.wmf"/><Relationship Id="rId1" Type="http://schemas.openxmlformats.org/officeDocument/2006/relationships/image" Target="../media/image166.wmf"/><Relationship Id="rId6" Type="http://schemas.openxmlformats.org/officeDocument/2006/relationships/image" Target="../media/image167.wmf"/><Relationship Id="rId5" Type="http://schemas.openxmlformats.org/officeDocument/2006/relationships/image" Target="../media/image153.wmf"/><Relationship Id="rId4" Type="http://schemas.openxmlformats.org/officeDocument/2006/relationships/image" Target="../media/image152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2" Type="http://schemas.openxmlformats.org/officeDocument/2006/relationships/image" Target="../media/image158.wmf"/><Relationship Id="rId1" Type="http://schemas.openxmlformats.org/officeDocument/2006/relationships/image" Target="../media/image156.wmf"/><Relationship Id="rId5" Type="http://schemas.openxmlformats.org/officeDocument/2006/relationships/image" Target="../media/image168.wmf"/><Relationship Id="rId4" Type="http://schemas.openxmlformats.org/officeDocument/2006/relationships/image" Target="../media/image153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2" Type="http://schemas.openxmlformats.org/officeDocument/2006/relationships/image" Target="../media/image158.wmf"/><Relationship Id="rId1" Type="http://schemas.openxmlformats.org/officeDocument/2006/relationships/image" Target="../media/image156.wmf"/><Relationship Id="rId6" Type="http://schemas.openxmlformats.org/officeDocument/2006/relationships/image" Target="../media/image170.wmf"/><Relationship Id="rId5" Type="http://schemas.openxmlformats.org/officeDocument/2006/relationships/image" Target="../media/image169.wmf"/><Relationship Id="rId4" Type="http://schemas.openxmlformats.org/officeDocument/2006/relationships/image" Target="../media/image153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7" Type="http://schemas.openxmlformats.org/officeDocument/2006/relationships/image" Target="../media/image172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Relationship Id="rId6" Type="http://schemas.openxmlformats.org/officeDocument/2006/relationships/image" Target="../media/image171.wmf"/><Relationship Id="rId5" Type="http://schemas.openxmlformats.org/officeDocument/2006/relationships/image" Target="../media/image157.wmf"/><Relationship Id="rId4" Type="http://schemas.openxmlformats.org/officeDocument/2006/relationships/image" Target="../media/image158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9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0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image" Target="../media/image18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1920150-AF96-4B36-965D-0967E76A7ED9}" type="datetimeFigureOut">
              <a:rPr lang="ko-KR" altLang="en-US" smtClean="0"/>
              <a:pPr/>
              <a:t>2016-10-19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62C774CC-A8C9-4A46-A860-C081EB156A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0150-AF96-4B36-965D-0967E76A7ED9}" type="datetimeFigureOut">
              <a:rPr lang="ko-KR" altLang="en-US" smtClean="0"/>
              <a:pPr/>
              <a:t>2016-10-19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74CC-A8C9-4A46-A860-C081EB156A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0150-AF96-4B36-965D-0967E76A7ED9}" type="datetimeFigureOut">
              <a:rPr lang="ko-KR" altLang="en-US" smtClean="0"/>
              <a:pPr/>
              <a:t>2016-10-19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74CC-A8C9-4A46-A860-C081EB156A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0150-AF96-4B36-965D-0967E76A7ED9}" type="datetimeFigureOut">
              <a:rPr lang="ko-KR" altLang="en-US" smtClean="0"/>
              <a:pPr/>
              <a:t>2016-10-19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74CC-A8C9-4A46-A860-C081EB156A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0150-AF96-4B36-965D-0967E76A7ED9}" type="datetimeFigureOut">
              <a:rPr lang="ko-KR" altLang="en-US" smtClean="0"/>
              <a:pPr/>
              <a:t>2016-10-19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74CC-A8C9-4A46-A860-C081EB156A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0150-AF96-4B36-965D-0967E76A7ED9}" type="datetimeFigureOut">
              <a:rPr lang="ko-KR" altLang="en-US" smtClean="0"/>
              <a:pPr/>
              <a:t>2016-10-19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74CC-A8C9-4A46-A860-C081EB156A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0150-AF96-4B36-965D-0967E76A7ED9}" type="datetimeFigureOut">
              <a:rPr lang="ko-KR" altLang="en-US" smtClean="0"/>
              <a:pPr/>
              <a:t>2016-10-19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74CC-A8C9-4A46-A860-C081EB156A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0150-AF96-4B36-965D-0967E76A7ED9}" type="datetimeFigureOut">
              <a:rPr lang="ko-KR" altLang="en-US" smtClean="0"/>
              <a:pPr/>
              <a:t>2016-10-19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74CC-A8C9-4A46-A860-C081EB156A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0150-AF96-4B36-965D-0967E76A7ED9}" type="datetimeFigureOut">
              <a:rPr lang="ko-KR" altLang="en-US" smtClean="0"/>
              <a:pPr/>
              <a:t>2016-10-19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74CC-A8C9-4A46-A860-C081EB156A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0150-AF96-4B36-965D-0967E76A7ED9}" type="datetimeFigureOut">
              <a:rPr lang="ko-KR" altLang="en-US" smtClean="0"/>
              <a:pPr/>
              <a:t>2016-10-19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74CC-A8C9-4A46-A860-C081EB156A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0150-AF96-4B36-965D-0967E76A7ED9}" type="datetimeFigureOut">
              <a:rPr lang="ko-KR" altLang="en-US" smtClean="0"/>
              <a:pPr/>
              <a:t>2016-10-19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74CC-A8C9-4A46-A860-C081EB156A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920150-AF96-4B36-965D-0967E76A7ED9}" type="datetimeFigureOut">
              <a:rPr lang="ko-KR" altLang="en-US" smtClean="0"/>
              <a:pPr/>
              <a:t>2016-10-19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2C774CC-A8C9-4A46-A860-C081EB156A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ewan@kias.re.k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wmf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84.bin"/><Relationship Id="rId4" Type="http://schemas.openxmlformats.org/officeDocument/2006/relationships/oleObject" Target="../embeddings/oleObject83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88.bin"/><Relationship Id="rId5" Type="http://schemas.openxmlformats.org/officeDocument/2006/relationships/oleObject" Target="../embeddings/oleObject87.bin"/><Relationship Id="rId4" Type="http://schemas.openxmlformats.org/officeDocument/2006/relationships/oleObject" Target="../embeddings/oleObject86.bin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92.bin"/><Relationship Id="rId5" Type="http://schemas.openxmlformats.org/officeDocument/2006/relationships/oleObject" Target="../embeddings/oleObject91.bin"/><Relationship Id="rId4" Type="http://schemas.openxmlformats.org/officeDocument/2006/relationships/oleObject" Target="../embeddings/oleObject90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98.bin"/><Relationship Id="rId5" Type="http://schemas.openxmlformats.org/officeDocument/2006/relationships/oleObject" Target="../embeddings/oleObject97.bin"/><Relationship Id="rId4" Type="http://schemas.openxmlformats.org/officeDocument/2006/relationships/oleObject" Target="../embeddings/oleObject96.bin"/><Relationship Id="rId9" Type="http://schemas.openxmlformats.org/officeDocument/2006/relationships/oleObject" Target="../embeddings/oleObject101.bin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05.bin"/><Relationship Id="rId5" Type="http://schemas.openxmlformats.org/officeDocument/2006/relationships/oleObject" Target="../embeddings/oleObject104.bin"/><Relationship Id="rId4" Type="http://schemas.openxmlformats.org/officeDocument/2006/relationships/oleObject" Target="../embeddings/oleObject103.bin"/><Relationship Id="rId9" Type="http://schemas.openxmlformats.org/officeDocument/2006/relationships/oleObject" Target="../embeddings/oleObject107.bin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11.bin"/><Relationship Id="rId5" Type="http://schemas.openxmlformats.org/officeDocument/2006/relationships/oleObject" Target="../embeddings/oleObject110.bin"/><Relationship Id="rId4" Type="http://schemas.openxmlformats.org/officeDocument/2006/relationships/oleObject" Target="../embeddings/oleObject109.bin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16.bin"/><Relationship Id="rId5" Type="http://schemas.openxmlformats.org/officeDocument/2006/relationships/oleObject" Target="../embeddings/oleObject115.bin"/><Relationship Id="rId4" Type="http://schemas.openxmlformats.org/officeDocument/2006/relationships/oleObject" Target="../embeddings/oleObject114.bin"/><Relationship Id="rId9" Type="http://schemas.openxmlformats.org/officeDocument/2006/relationships/image" Target="../media/image16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3" Type="http://schemas.openxmlformats.org/officeDocument/2006/relationships/oleObject" Target="../embeddings/oleObject119.bin"/><Relationship Id="rId7" Type="http://schemas.openxmlformats.org/officeDocument/2006/relationships/oleObject" Target="../embeddings/oleObject1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22.bin"/><Relationship Id="rId5" Type="http://schemas.openxmlformats.org/officeDocument/2006/relationships/oleObject" Target="../embeddings/oleObject121.bin"/><Relationship Id="rId4" Type="http://schemas.openxmlformats.org/officeDocument/2006/relationships/oleObject" Target="../embeddings/oleObject120.bin"/><Relationship Id="rId9" Type="http://schemas.openxmlformats.org/officeDocument/2006/relationships/oleObject" Target="../embeddings/oleObject125.bin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oleObject130.bin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.edu/qil/pdf/OL-11-01-01.pdf" TargetMode="External"/><Relationship Id="rId2" Type="http://schemas.openxmlformats.org/officeDocument/2006/relationships/hyperlink" Target="http://www.bu.edu/qil/pdf/JOSAB-19-2002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4.pn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35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7.bin"/><Relationship Id="rId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51.bin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0.bin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9.bin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3.bin"/><Relationship Id="rId14" Type="http://schemas.openxmlformats.org/officeDocument/2006/relationships/oleObject" Target="../embeddings/oleObject58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64.bin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66.bin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1.bin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73.bin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75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80.bin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47.png"/><Relationship Id="rId4" Type="http://schemas.openxmlformats.org/officeDocument/2006/relationships/oleObject" Target="../embeddings/oleObject81.bin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74360"/>
            <a:ext cx="9144000" cy="2819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ko-KR" sz="5400" b="1" dirty="0" smtClean="0">
                <a:solidFill>
                  <a:srgbClr val="0000FF"/>
                </a:solidFill>
              </a:rPr>
              <a:t>Quantum Information Science</a:t>
            </a:r>
            <a:endParaRPr lang="ko-KR" altLang="en-US" sz="3200" b="1" smtClean="0">
              <a:solidFill>
                <a:srgbClr val="0000FF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073525"/>
            <a:ext cx="7848600" cy="19288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ko-KR" sz="2400" dirty="0" smtClean="0">
                <a:latin typeface="Verdana" panose="020B0604030504040204" pitchFamily="34" charset="0"/>
              </a:rPr>
              <a:t>Jaewan Kim (</a:t>
            </a:r>
            <a:r>
              <a:rPr lang="en-US" altLang="ko-KR" sz="2400" dirty="0" smtClean="0">
                <a:latin typeface="Verdana" panose="020B0604030504040204" pitchFamily="34" charset="0"/>
                <a:hlinkClick r:id="rId2"/>
              </a:rPr>
              <a:t>jaewan@kias.re.kr</a:t>
            </a:r>
            <a:r>
              <a:rPr lang="en-US" altLang="ko-KR" sz="2400" dirty="0" smtClean="0">
                <a:latin typeface="Verdana" panose="020B0604030504040204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ko-KR" sz="2400" dirty="0" smtClean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sz="2400" dirty="0" smtClean="0">
                <a:solidFill>
                  <a:srgbClr val="0000FF"/>
                </a:solidFill>
                <a:latin typeface="Verdana" panose="020B0604030504040204" pitchFamily="34" charset="0"/>
              </a:rPr>
              <a:t>School of Computational Sciences</a:t>
            </a:r>
          </a:p>
          <a:p>
            <a:pPr eaLnBrk="1" hangingPunct="1">
              <a:lnSpc>
                <a:spcPct val="80000"/>
              </a:lnSpc>
            </a:pPr>
            <a:endParaRPr lang="en-US" altLang="ko-KR" sz="2400" dirty="0" smtClean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sz="2400" dirty="0" smtClean="0">
                <a:solidFill>
                  <a:srgbClr val="0000FF"/>
                </a:solidFill>
                <a:latin typeface="Verdana" panose="020B0604030504040204" pitchFamily="34" charset="0"/>
              </a:rPr>
              <a:t>Korea Institute for Advanced Study</a:t>
            </a:r>
          </a:p>
          <a:p>
            <a:pPr eaLnBrk="1" hangingPunct="1">
              <a:lnSpc>
                <a:spcPct val="80000"/>
              </a:lnSpc>
            </a:pPr>
            <a:endParaRPr lang="en-US" altLang="ko-KR" sz="2400" dirty="0">
              <a:solidFill>
                <a:srgbClr val="0000FF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sz="2400" dirty="0" smtClean="0">
                <a:solidFill>
                  <a:srgbClr val="0000FF"/>
                </a:solidFill>
                <a:latin typeface="Verdana" panose="020B0604030504040204" pitchFamily="34" charset="0"/>
              </a:rPr>
              <a:t>Seoul, Korea</a:t>
            </a:r>
          </a:p>
        </p:txBody>
      </p:sp>
    </p:spTree>
    <p:extLst>
      <p:ext uri="{BB962C8B-B14F-4D97-AF65-F5344CB8AC3E}">
        <p14:creationId xmlns:p14="http://schemas.microsoft.com/office/powerpoint/2010/main" xmlns="" val="27487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aptu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610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457200" y="251937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 err="1">
                <a:solidFill>
                  <a:srgbClr val="FF0000"/>
                </a:solidFill>
                <a:latin typeface="Arial" pitchFamily="34" charset="0"/>
              </a:rPr>
              <a:t>Businessweek</a:t>
            </a:r>
            <a:r>
              <a:rPr lang="en-US" altLang="ko-KR" b="1" dirty="0">
                <a:latin typeface="Arial" pitchFamily="34" charset="0"/>
              </a:rPr>
              <a:t> </a:t>
            </a:r>
            <a:r>
              <a:rPr lang="en-US" altLang="ko-KR" b="1" dirty="0" smtClean="0">
                <a:solidFill>
                  <a:srgbClr val="FFFFFF"/>
                </a:solidFill>
                <a:latin typeface="Arial" pitchFamily="34" charset="0"/>
              </a:rPr>
              <a:t>8/30/</a:t>
            </a:r>
            <a:r>
              <a:rPr lang="en-US" altLang="ko-KR" sz="3200" dirty="0" smtClean="0">
                <a:solidFill>
                  <a:srgbClr val="66FF33"/>
                </a:solidFill>
                <a:latin typeface="Arial" pitchFamily="34" charset="0"/>
              </a:rPr>
              <a:t>21 </a:t>
            </a:r>
            <a:r>
              <a:rPr lang="en-US" altLang="ko-KR" sz="3200" dirty="0">
                <a:solidFill>
                  <a:srgbClr val="66FF33"/>
                </a:solidFill>
                <a:latin typeface="Arial" pitchFamily="34" charset="0"/>
              </a:rPr>
              <a:t>Ideas for the 21st Century</a:t>
            </a:r>
            <a:endParaRPr lang="en-US" altLang="ko-KR" dirty="0">
              <a:latin typeface="Arial" pitchFamily="34" charset="0"/>
            </a:endParaRPr>
          </a:p>
        </p:txBody>
      </p:sp>
      <p:pic>
        <p:nvPicPr>
          <p:cNvPr id="10244" name="Picture 4" descr="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0"/>
            <a:ext cx="8405813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8998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내용 개체 틀 3" descr="20150127-0020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425" y="449283"/>
            <a:ext cx="8549640" cy="6051499"/>
          </a:xfrm>
        </p:spPr>
      </p:pic>
      <p:sp>
        <p:nvSpPr>
          <p:cNvPr id="5" name="타원 4"/>
          <p:cNvSpPr/>
          <p:nvPr/>
        </p:nvSpPr>
        <p:spPr>
          <a:xfrm>
            <a:off x="5836722" y="997527"/>
            <a:ext cx="391886" cy="385948"/>
          </a:xfrm>
          <a:prstGeom prst="ellipse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245244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260350"/>
            <a:ext cx="9066213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5364163" y="5876925"/>
            <a:ext cx="3455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dirty="0" err="1">
                <a:latin typeface="Verdana" panose="020B0604030504040204" pitchFamily="34" charset="0"/>
              </a:rPr>
              <a:t>Zurek</a:t>
            </a:r>
            <a:r>
              <a:rPr lang="en-US" altLang="ko-KR" dirty="0">
                <a:latin typeface="Verdana" panose="020B0604030504040204" pitchFamily="34" charset="0"/>
              </a:rPr>
              <a:t>, QP/0306072</a:t>
            </a:r>
          </a:p>
        </p:txBody>
      </p:sp>
    </p:spTree>
    <p:extLst>
      <p:ext uri="{BB962C8B-B14F-4D97-AF65-F5344CB8AC3E}">
        <p14:creationId xmlns:p14="http://schemas.microsoft.com/office/powerpoint/2010/main" xmlns="" val="25715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Line 2"/>
          <p:cNvSpPr>
            <a:spLocks noChangeShapeType="1"/>
          </p:cNvSpPr>
          <p:nvPr/>
        </p:nvSpPr>
        <p:spPr bwMode="auto">
          <a:xfrm>
            <a:off x="3914775" y="1355725"/>
            <a:ext cx="0" cy="3657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8438" name="Oval 3"/>
          <p:cNvSpPr>
            <a:spLocks noChangeArrowheads="1"/>
          </p:cNvSpPr>
          <p:nvPr/>
        </p:nvSpPr>
        <p:spPr bwMode="auto">
          <a:xfrm>
            <a:off x="3838575" y="2727325"/>
            <a:ext cx="152400" cy="1524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8439" name="Oval 4"/>
          <p:cNvSpPr>
            <a:spLocks noChangeArrowheads="1"/>
          </p:cNvSpPr>
          <p:nvPr/>
        </p:nvSpPr>
        <p:spPr bwMode="auto">
          <a:xfrm>
            <a:off x="3838575" y="3565525"/>
            <a:ext cx="152400" cy="1524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8440" name="Line 5"/>
          <p:cNvSpPr>
            <a:spLocks noChangeShapeType="1"/>
          </p:cNvSpPr>
          <p:nvPr/>
        </p:nvSpPr>
        <p:spPr bwMode="auto">
          <a:xfrm flipV="1">
            <a:off x="3887788" y="3260725"/>
            <a:ext cx="1398587" cy="38893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8441" name="Line 6"/>
          <p:cNvSpPr>
            <a:spLocks noChangeShapeType="1"/>
          </p:cNvSpPr>
          <p:nvPr/>
        </p:nvSpPr>
        <p:spPr bwMode="auto">
          <a:xfrm rot="3926678" flipV="1">
            <a:off x="4158456" y="2405857"/>
            <a:ext cx="811213" cy="10985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8442" name="Text Box 7"/>
          <p:cNvSpPr txBox="1">
            <a:spLocks noChangeArrowheads="1"/>
          </p:cNvSpPr>
          <p:nvPr/>
        </p:nvSpPr>
        <p:spPr bwMode="auto">
          <a:xfrm>
            <a:off x="3609975" y="23463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3</a:t>
            </a:r>
          </a:p>
        </p:txBody>
      </p:sp>
      <p:sp>
        <p:nvSpPr>
          <p:cNvPr id="18443" name="Text Box 8"/>
          <p:cNvSpPr txBox="1">
            <a:spLocks noChangeArrowheads="1"/>
          </p:cNvSpPr>
          <p:nvPr/>
        </p:nvSpPr>
        <p:spPr bwMode="auto">
          <a:xfrm>
            <a:off x="3557588" y="32607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4</a:t>
            </a:r>
          </a:p>
        </p:txBody>
      </p:sp>
      <p:graphicFrame>
        <p:nvGraphicFramePr>
          <p:cNvPr id="277513" name="Object 9"/>
          <p:cNvGraphicFramePr>
            <a:graphicFrameLocks noChangeAspect="1"/>
          </p:cNvGraphicFramePr>
          <p:nvPr/>
        </p:nvGraphicFramePr>
        <p:xfrm>
          <a:off x="2514600" y="61913"/>
          <a:ext cx="3686175" cy="2138362"/>
        </p:xfrm>
        <a:graphic>
          <a:graphicData uri="http://schemas.openxmlformats.org/presentationml/2006/ole">
            <p:oleObj spid="_x0000_s220357" name="Equation" r:id="rId3" imgW="2235200" imgH="1295400" progId="">
              <p:embed/>
            </p:oleObj>
          </a:graphicData>
        </a:graphic>
      </p:graphicFrame>
      <p:graphicFrame>
        <p:nvGraphicFramePr>
          <p:cNvPr id="18435" name="Object 10"/>
          <p:cNvGraphicFramePr>
            <a:graphicFrameLocks noChangeAspect="1"/>
          </p:cNvGraphicFramePr>
          <p:nvPr/>
        </p:nvGraphicFramePr>
        <p:xfrm>
          <a:off x="4046538" y="3489325"/>
          <a:ext cx="520700" cy="438150"/>
        </p:xfrm>
        <a:graphic>
          <a:graphicData uri="http://schemas.openxmlformats.org/presentationml/2006/ole">
            <p:oleObj spid="_x0000_s220358" name="Equation" r:id="rId4" imgW="317087" imgH="266353" progId="">
              <p:embed/>
            </p:oleObj>
          </a:graphicData>
        </a:graphic>
      </p:graphicFrame>
      <p:graphicFrame>
        <p:nvGraphicFramePr>
          <p:cNvPr id="18436" name="Object 11"/>
          <p:cNvGraphicFramePr>
            <a:graphicFrameLocks noChangeAspect="1"/>
          </p:cNvGraphicFramePr>
          <p:nvPr/>
        </p:nvGraphicFramePr>
        <p:xfrm>
          <a:off x="3979863" y="2498725"/>
          <a:ext cx="501650" cy="438150"/>
        </p:xfrm>
        <a:graphic>
          <a:graphicData uri="http://schemas.openxmlformats.org/presentationml/2006/ole">
            <p:oleObj spid="_x0000_s220359" name="Equation" r:id="rId5" imgW="304536" imgH="266469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2714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283968" y="3720778"/>
            <a:ext cx="144016" cy="284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331640" y="692696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rgbClr val="0000FF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Parametric Down Conversion</a:t>
            </a:r>
            <a:r>
              <a:rPr lang="en-US" altLang="ko-KR" sz="32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32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32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   : Splitting a photon into two</a:t>
            </a:r>
            <a:endParaRPr lang="ko-KR" altLang="en-US" sz="320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1115616" y="3861048"/>
            <a:ext cx="2664296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화살표 연결선 5"/>
          <p:cNvCxnSpPr/>
          <p:nvPr/>
        </p:nvCxnSpPr>
        <p:spPr>
          <a:xfrm>
            <a:off x="5076056" y="3861048"/>
            <a:ext cx="2664296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 flipV="1">
            <a:off x="5076056" y="2924944"/>
            <a:ext cx="2304256" cy="72008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>
            <a:off x="5076056" y="4077072"/>
            <a:ext cx="2304256" cy="648072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9"/>
          <p:cNvGraphicFramePr>
            <a:graphicFrameLocks noChangeAspect="1"/>
          </p:cNvGraphicFramePr>
          <p:nvPr>
            <p:extLst/>
          </p:nvPr>
        </p:nvGraphicFramePr>
        <p:xfrm>
          <a:off x="1907704" y="3284984"/>
          <a:ext cx="724638" cy="496565"/>
        </p:xfrm>
        <a:graphic>
          <a:graphicData uri="http://schemas.openxmlformats.org/presentationml/2006/ole">
            <p:oleObj spid="_x0000_s221446" name="Equation" r:id="rId3" imgW="241200" imgH="164880" progId="">
              <p:embed/>
            </p:oleObj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/>
          </p:nvPr>
        </p:nvGraphicFramePr>
        <p:xfrm>
          <a:off x="7596336" y="3224213"/>
          <a:ext cx="724638" cy="496565"/>
        </p:xfrm>
        <a:graphic>
          <a:graphicData uri="http://schemas.openxmlformats.org/presentationml/2006/ole">
            <p:oleObj spid="_x0000_s221447" name="Equation" r:id="rId4" imgW="241200" imgH="164880" progId="">
              <p:embed/>
            </p:oleObj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>
            <p:extLst/>
          </p:nvPr>
        </p:nvGraphicFramePr>
        <p:xfrm>
          <a:off x="5627051" y="1920689"/>
          <a:ext cx="801687" cy="1223963"/>
        </p:xfrm>
        <a:graphic>
          <a:graphicData uri="http://schemas.openxmlformats.org/presentationml/2006/ole">
            <p:oleObj spid="_x0000_s221448" name="Equation" r:id="rId5" imgW="266400" imgH="406080" progId="">
              <p:embed/>
            </p:oleObj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/>
          </p:nvPr>
        </p:nvGraphicFramePr>
        <p:xfrm>
          <a:off x="5627051" y="4514633"/>
          <a:ext cx="801687" cy="1223963"/>
        </p:xfrm>
        <a:graphic>
          <a:graphicData uri="http://schemas.openxmlformats.org/presentationml/2006/ole">
            <p:oleObj spid="_x0000_s221449" name="Equation" r:id="rId6" imgW="266400" imgH="40608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3317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Line 2"/>
          <p:cNvSpPr>
            <a:spLocks noChangeShapeType="1"/>
          </p:cNvSpPr>
          <p:nvPr/>
        </p:nvSpPr>
        <p:spPr bwMode="auto">
          <a:xfrm>
            <a:off x="5462588" y="990600"/>
            <a:ext cx="0" cy="3657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9464" name="Oval 3"/>
          <p:cNvSpPr>
            <a:spLocks noChangeArrowheads="1"/>
          </p:cNvSpPr>
          <p:nvPr/>
        </p:nvSpPr>
        <p:spPr bwMode="auto">
          <a:xfrm>
            <a:off x="5386388" y="2362200"/>
            <a:ext cx="152400" cy="1524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9465" name="Oval 4"/>
          <p:cNvSpPr>
            <a:spLocks noChangeArrowheads="1"/>
          </p:cNvSpPr>
          <p:nvPr/>
        </p:nvSpPr>
        <p:spPr bwMode="auto">
          <a:xfrm>
            <a:off x="5386388" y="3200400"/>
            <a:ext cx="152400" cy="1524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9466" name="Line 5"/>
          <p:cNvSpPr>
            <a:spLocks noChangeShapeType="1"/>
          </p:cNvSpPr>
          <p:nvPr/>
        </p:nvSpPr>
        <p:spPr bwMode="auto">
          <a:xfrm flipV="1">
            <a:off x="1728788" y="2895600"/>
            <a:ext cx="5105400" cy="1371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9467" name="Line 6"/>
          <p:cNvSpPr>
            <a:spLocks noChangeShapeType="1"/>
          </p:cNvSpPr>
          <p:nvPr/>
        </p:nvSpPr>
        <p:spPr bwMode="auto">
          <a:xfrm rot="3926678" flipV="1">
            <a:off x="2680494" y="97631"/>
            <a:ext cx="3125788" cy="41497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9468" name="Text Box 7"/>
          <p:cNvSpPr txBox="1">
            <a:spLocks noChangeArrowheads="1"/>
          </p:cNvSpPr>
          <p:nvPr/>
        </p:nvSpPr>
        <p:spPr bwMode="auto">
          <a:xfrm>
            <a:off x="5157788" y="1981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dirty="0">
                <a:latin typeface="Verdana" panose="020B0604030504040204" pitchFamily="34" charset="0"/>
              </a:rPr>
              <a:t>3</a:t>
            </a:r>
          </a:p>
        </p:txBody>
      </p:sp>
      <p:sp>
        <p:nvSpPr>
          <p:cNvPr id="19469" name="Text Box 8"/>
          <p:cNvSpPr txBox="1">
            <a:spLocks noChangeArrowheads="1"/>
          </p:cNvSpPr>
          <p:nvPr/>
        </p:nvSpPr>
        <p:spPr bwMode="auto">
          <a:xfrm>
            <a:off x="5105400" y="2895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4</a:t>
            </a:r>
          </a:p>
        </p:txBody>
      </p:sp>
      <p:graphicFrame>
        <p:nvGraphicFramePr>
          <p:cNvPr id="19458" name="Object 9"/>
          <p:cNvGraphicFramePr>
            <a:graphicFrameLocks noChangeAspect="1"/>
          </p:cNvGraphicFramePr>
          <p:nvPr/>
        </p:nvGraphicFramePr>
        <p:xfrm>
          <a:off x="4756150" y="2276475"/>
          <a:ext cx="479425" cy="438150"/>
        </p:xfrm>
        <a:graphic>
          <a:graphicData uri="http://schemas.openxmlformats.org/presentationml/2006/ole">
            <p:oleObj spid="_x0000_s222600" name="Equation" r:id="rId3" imgW="291847" imgH="266469" progId="">
              <p:embed/>
            </p:oleObj>
          </a:graphicData>
        </a:graphic>
      </p:graphicFrame>
      <p:graphicFrame>
        <p:nvGraphicFramePr>
          <p:cNvPr id="278538" name="Object 10"/>
          <p:cNvGraphicFramePr>
            <a:graphicFrameLocks noChangeAspect="1"/>
          </p:cNvGraphicFramePr>
          <p:nvPr/>
        </p:nvGraphicFramePr>
        <p:xfrm>
          <a:off x="4114800" y="200025"/>
          <a:ext cx="3581400" cy="1131888"/>
        </p:xfrm>
        <a:graphic>
          <a:graphicData uri="http://schemas.openxmlformats.org/presentationml/2006/ole">
            <p:oleObj spid="_x0000_s222601" name="Equation" r:id="rId4" imgW="2171700" imgH="685800" progId="">
              <p:embed/>
            </p:oleObj>
          </a:graphicData>
        </a:graphic>
      </p:graphicFrame>
      <p:graphicFrame>
        <p:nvGraphicFramePr>
          <p:cNvPr id="19460" name="Object 11"/>
          <p:cNvGraphicFramePr>
            <a:graphicFrameLocks noChangeAspect="1"/>
          </p:cNvGraphicFramePr>
          <p:nvPr/>
        </p:nvGraphicFramePr>
        <p:xfrm>
          <a:off x="4689475" y="3048000"/>
          <a:ext cx="501650" cy="438150"/>
        </p:xfrm>
        <a:graphic>
          <a:graphicData uri="http://schemas.openxmlformats.org/presentationml/2006/ole">
            <p:oleObj spid="_x0000_s222602" name="Equation" r:id="rId5" imgW="304536" imgH="266469" progId="">
              <p:embed/>
            </p:oleObj>
          </a:graphicData>
        </a:graphic>
      </p:graphicFrame>
      <p:graphicFrame>
        <p:nvGraphicFramePr>
          <p:cNvPr id="19461" name="Object 12"/>
          <p:cNvGraphicFramePr>
            <a:graphicFrameLocks noChangeAspect="1"/>
          </p:cNvGraphicFramePr>
          <p:nvPr/>
        </p:nvGraphicFramePr>
        <p:xfrm>
          <a:off x="5594350" y="3124200"/>
          <a:ext cx="520700" cy="438150"/>
        </p:xfrm>
        <a:graphic>
          <a:graphicData uri="http://schemas.openxmlformats.org/presentationml/2006/ole">
            <p:oleObj spid="_x0000_s222603" name="Equation" r:id="rId6" imgW="317087" imgH="266353" progId="">
              <p:embed/>
            </p:oleObj>
          </a:graphicData>
        </a:graphic>
      </p:graphicFrame>
      <p:graphicFrame>
        <p:nvGraphicFramePr>
          <p:cNvPr id="19462" name="Object 13"/>
          <p:cNvGraphicFramePr>
            <a:graphicFrameLocks noChangeAspect="1"/>
          </p:cNvGraphicFramePr>
          <p:nvPr/>
        </p:nvGraphicFramePr>
        <p:xfrm>
          <a:off x="5527675" y="2133600"/>
          <a:ext cx="501650" cy="438150"/>
        </p:xfrm>
        <a:graphic>
          <a:graphicData uri="http://schemas.openxmlformats.org/presentationml/2006/ole">
            <p:oleObj spid="_x0000_s222604" name="Equation" r:id="rId7" imgW="304536" imgH="266469" progId="">
              <p:embed/>
            </p:oleObj>
          </a:graphicData>
        </a:graphic>
      </p:graphicFrame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492500" y="5229225"/>
            <a:ext cx="51831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Arial" panose="020B0604020202020204" pitchFamily="34" charset="0"/>
              </a:rPr>
              <a:t>C K Hong and T Noh (1998)</a:t>
            </a:r>
            <a:br>
              <a:rPr lang="en-US" altLang="ko-KR">
                <a:latin typeface="Arial" panose="020B0604020202020204" pitchFamily="34" charset="0"/>
              </a:rPr>
            </a:br>
            <a:r>
              <a:rPr lang="en-US" altLang="ko-KR">
                <a:latin typeface="Arial" panose="020B0604020202020204" pitchFamily="34" charset="0"/>
              </a:rPr>
              <a:t>Y-H Kim and Y Shi (2000)</a:t>
            </a:r>
          </a:p>
        </p:txBody>
      </p:sp>
      <p:cxnSp>
        <p:nvCxnSpPr>
          <p:cNvPr id="15" name="직선 화살표 연결선 14"/>
          <p:cNvCxnSpPr/>
          <p:nvPr/>
        </p:nvCxnSpPr>
        <p:spPr>
          <a:xfrm>
            <a:off x="1115616" y="2924944"/>
            <a:ext cx="2664296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9"/>
          <p:cNvGraphicFramePr>
            <a:graphicFrameLocks noChangeAspect="1"/>
          </p:cNvGraphicFramePr>
          <p:nvPr>
            <p:extLst/>
          </p:nvPr>
        </p:nvGraphicFramePr>
        <p:xfrm>
          <a:off x="1907704" y="2348880"/>
          <a:ext cx="724638" cy="496565"/>
        </p:xfrm>
        <a:graphic>
          <a:graphicData uri="http://schemas.openxmlformats.org/presentationml/2006/ole">
            <p:oleObj spid="_x0000_s222605" name="Equation" r:id="rId8" imgW="241200" imgH="164880" progId="">
              <p:embed/>
            </p:oleObj>
          </a:graphicData>
        </a:graphic>
      </p:graphicFrame>
      <p:sp>
        <p:nvSpPr>
          <p:cNvPr id="17" name="직사각형 16"/>
          <p:cNvSpPr/>
          <p:nvPr/>
        </p:nvSpPr>
        <p:spPr>
          <a:xfrm>
            <a:off x="5394772" y="2339227"/>
            <a:ext cx="144016" cy="212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5386388" y="3170461"/>
            <a:ext cx="144016" cy="212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9884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 animBg="1"/>
      <p:bldP spid="19467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3600" b="1" smtClean="0">
                <a:latin typeface="Verdana" panose="020B0604030504040204" pitchFamily="34" charset="0"/>
              </a:rPr>
              <a:t>Delayed Choice Quantum Erasure</a:t>
            </a:r>
            <a:r>
              <a:rPr lang="en-US" altLang="ko-KR" b="1" smtClean="0">
                <a:latin typeface="Verdana" panose="020B0604030504040204" pitchFamily="34" charset="0"/>
              </a:rPr>
              <a:t> </a:t>
            </a:r>
            <a:br>
              <a:rPr lang="en-US" altLang="ko-KR" b="1" smtClean="0">
                <a:latin typeface="Verdana" panose="020B0604030504040204" pitchFamily="34" charset="0"/>
              </a:rPr>
            </a:br>
            <a:r>
              <a:rPr lang="en-US" altLang="ko-KR" sz="3600" b="1" smtClean="0">
                <a:solidFill>
                  <a:srgbClr val="FF0000"/>
                </a:solidFill>
                <a:latin typeface="Verdana" panose="020B0604030504040204" pitchFamily="34" charset="0"/>
              </a:rPr>
              <a:t>REVISITED</a:t>
            </a:r>
          </a:p>
        </p:txBody>
      </p:sp>
      <p:pic>
        <p:nvPicPr>
          <p:cNvPr id="72707" name="Picture 3" descr="cap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88620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 descr="cap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43434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5" descr="captur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23622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6" descr="capture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95800"/>
            <a:ext cx="24384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7" descr="capture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95800"/>
            <a:ext cx="2392363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179388" y="1295400"/>
            <a:ext cx="8785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600">
                <a:latin typeface="Verdana" panose="020B0604030504040204" pitchFamily="34" charset="0"/>
              </a:rPr>
              <a:t>Kim </a:t>
            </a:r>
            <a:r>
              <a:rPr lang="en-US" altLang="ko-KR" sz="1600" i="1">
                <a:latin typeface="Verdana" panose="020B0604030504040204" pitchFamily="34" charset="0"/>
              </a:rPr>
              <a:t>et al</a:t>
            </a:r>
            <a:r>
              <a:rPr lang="en-US" altLang="ko-KR" sz="1600">
                <a:latin typeface="Verdana" panose="020B0604030504040204" pitchFamily="34" charset="0"/>
              </a:rPr>
              <a:t>., PRL84, 1(2000); C.K.Hong and T.G.Noh, JOSA B15, 1192(1998)</a:t>
            </a:r>
          </a:p>
        </p:txBody>
      </p:sp>
    </p:spTree>
    <p:extLst>
      <p:ext uri="{BB962C8B-B14F-4D97-AF65-F5344CB8AC3E}">
        <p14:creationId xmlns:p14="http://schemas.microsoft.com/office/powerpoint/2010/main" xmlns="" val="329245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Oval 2"/>
          <p:cNvSpPr>
            <a:spLocks noChangeArrowheads="1"/>
          </p:cNvSpPr>
          <p:nvPr/>
        </p:nvSpPr>
        <p:spPr bwMode="auto">
          <a:xfrm>
            <a:off x="2133600" y="1371600"/>
            <a:ext cx="2743200" cy="31242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0490" name="Rectangle 3" descr="50%"/>
          <p:cNvSpPr>
            <a:spLocks noChangeArrowheads="1"/>
          </p:cNvSpPr>
          <p:nvPr/>
        </p:nvSpPr>
        <p:spPr bwMode="auto">
          <a:xfrm rot="457057">
            <a:off x="3633788" y="3557588"/>
            <a:ext cx="1143000" cy="76200"/>
          </a:xfrm>
          <a:prstGeom prst="rect">
            <a:avLst/>
          </a:prstGeom>
          <a:pattFill prst="pct5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0491" name="Rectangle 4" descr="50%"/>
          <p:cNvSpPr>
            <a:spLocks noChangeArrowheads="1"/>
          </p:cNvSpPr>
          <p:nvPr/>
        </p:nvSpPr>
        <p:spPr bwMode="auto">
          <a:xfrm rot="-620649">
            <a:off x="3557588" y="2097088"/>
            <a:ext cx="1139825" cy="85725"/>
          </a:xfrm>
          <a:prstGeom prst="rect">
            <a:avLst/>
          </a:prstGeom>
          <a:pattFill prst="pct5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0492" name="Rectangle 5" descr="50%"/>
          <p:cNvSpPr>
            <a:spLocks noChangeArrowheads="1"/>
          </p:cNvSpPr>
          <p:nvPr/>
        </p:nvSpPr>
        <p:spPr bwMode="auto">
          <a:xfrm>
            <a:off x="2151063" y="2871788"/>
            <a:ext cx="1143000" cy="76200"/>
          </a:xfrm>
          <a:prstGeom prst="rect">
            <a:avLst/>
          </a:prstGeom>
          <a:pattFill prst="pct5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0493" name="Line 6"/>
          <p:cNvSpPr>
            <a:spLocks noChangeShapeType="1"/>
          </p:cNvSpPr>
          <p:nvPr/>
        </p:nvSpPr>
        <p:spPr bwMode="auto">
          <a:xfrm>
            <a:off x="5462588" y="990600"/>
            <a:ext cx="0" cy="3657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494" name="Oval 7"/>
          <p:cNvSpPr>
            <a:spLocks noChangeArrowheads="1"/>
          </p:cNvSpPr>
          <p:nvPr/>
        </p:nvSpPr>
        <p:spPr bwMode="auto">
          <a:xfrm>
            <a:off x="5386388" y="2362200"/>
            <a:ext cx="152400" cy="1524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0495" name="Oval 8"/>
          <p:cNvSpPr>
            <a:spLocks noChangeArrowheads="1"/>
          </p:cNvSpPr>
          <p:nvPr/>
        </p:nvSpPr>
        <p:spPr bwMode="auto">
          <a:xfrm>
            <a:off x="5386388" y="3200400"/>
            <a:ext cx="152400" cy="1524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0496" name="Line 9"/>
          <p:cNvSpPr>
            <a:spLocks noChangeShapeType="1"/>
          </p:cNvSpPr>
          <p:nvPr/>
        </p:nvSpPr>
        <p:spPr bwMode="auto">
          <a:xfrm flipV="1">
            <a:off x="1728788" y="2895600"/>
            <a:ext cx="5105400" cy="1371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497" name="Line 10"/>
          <p:cNvSpPr>
            <a:spLocks noChangeShapeType="1"/>
          </p:cNvSpPr>
          <p:nvPr/>
        </p:nvSpPr>
        <p:spPr bwMode="auto">
          <a:xfrm rot="3926678" flipV="1">
            <a:off x="2680494" y="97631"/>
            <a:ext cx="3125788" cy="41497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498" name="Line 11"/>
          <p:cNvSpPr>
            <a:spLocks noChangeShapeType="1"/>
          </p:cNvSpPr>
          <p:nvPr/>
        </p:nvSpPr>
        <p:spPr bwMode="auto">
          <a:xfrm flipV="1">
            <a:off x="1728788" y="1600200"/>
            <a:ext cx="3429000" cy="1828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499" name="Line 12"/>
          <p:cNvSpPr>
            <a:spLocks noChangeShapeType="1"/>
          </p:cNvSpPr>
          <p:nvPr/>
        </p:nvSpPr>
        <p:spPr bwMode="auto">
          <a:xfrm>
            <a:off x="1728788" y="2438400"/>
            <a:ext cx="3429000" cy="1600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500" name="Text Box 13"/>
          <p:cNvSpPr txBox="1">
            <a:spLocks noChangeArrowheads="1"/>
          </p:cNvSpPr>
          <p:nvPr/>
        </p:nvSpPr>
        <p:spPr bwMode="auto">
          <a:xfrm>
            <a:off x="5157788" y="1981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3</a:t>
            </a:r>
          </a:p>
        </p:txBody>
      </p:sp>
      <p:sp>
        <p:nvSpPr>
          <p:cNvPr id="20501" name="Text Box 14"/>
          <p:cNvSpPr txBox="1">
            <a:spLocks noChangeArrowheads="1"/>
          </p:cNvSpPr>
          <p:nvPr/>
        </p:nvSpPr>
        <p:spPr bwMode="auto">
          <a:xfrm>
            <a:off x="4852988" y="388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1</a:t>
            </a:r>
          </a:p>
        </p:txBody>
      </p:sp>
      <p:sp>
        <p:nvSpPr>
          <p:cNvPr id="20502" name="Text Box 15"/>
          <p:cNvSpPr txBox="1">
            <a:spLocks noChangeArrowheads="1"/>
          </p:cNvSpPr>
          <p:nvPr/>
        </p:nvSpPr>
        <p:spPr bwMode="auto">
          <a:xfrm>
            <a:off x="1195388" y="4038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D</a:t>
            </a:r>
            <a:r>
              <a:rPr lang="en-US" altLang="ko-KR" baseline="-25000">
                <a:latin typeface="Verdana" panose="020B0604030504040204" pitchFamily="34" charset="0"/>
              </a:rPr>
              <a:t>4</a:t>
            </a:r>
          </a:p>
        </p:txBody>
      </p:sp>
      <p:sp>
        <p:nvSpPr>
          <p:cNvPr id="20503" name="Text Box 16"/>
          <p:cNvSpPr txBox="1">
            <a:spLocks noChangeArrowheads="1"/>
          </p:cNvSpPr>
          <p:nvPr/>
        </p:nvSpPr>
        <p:spPr bwMode="auto">
          <a:xfrm>
            <a:off x="4852988" y="1219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2</a:t>
            </a:r>
          </a:p>
        </p:txBody>
      </p:sp>
      <p:sp>
        <p:nvSpPr>
          <p:cNvPr id="20504" name="Text Box 17"/>
          <p:cNvSpPr txBox="1">
            <a:spLocks noChangeArrowheads="1"/>
          </p:cNvSpPr>
          <p:nvPr/>
        </p:nvSpPr>
        <p:spPr bwMode="auto">
          <a:xfrm>
            <a:off x="5105400" y="2895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4</a:t>
            </a:r>
          </a:p>
        </p:txBody>
      </p:sp>
      <p:sp>
        <p:nvSpPr>
          <p:cNvPr id="20505" name="Text Box 18"/>
          <p:cNvSpPr txBox="1">
            <a:spLocks noChangeArrowheads="1"/>
          </p:cNvSpPr>
          <p:nvPr/>
        </p:nvSpPr>
        <p:spPr bwMode="auto">
          <a:xfrm>
            <a:off x="1195388" y="1219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D</a:t>
            </a:r>
            <a:r>
              <a:rPr lang="en-US" altLang="ko-KR" baseline="-25000">
                <a:latin typeface="Verdana" panose="020B0604030504040204" pitchFamily="34" charset="0"/>
              </a:rPr>
              <a:t>3</a:t>
            </a:r>
          </a:p>
        </p:txBody>
      </p:sp>
      <p:sp>
        <p:nvSpPr>
          <p:cNvPr id="20506" name="Text Box 19"/>
          <p:cNvSpPr txBox="1">
            <a:spLocks noChangeArrowheads="1"/>
          </p:cNvSpPr>
          <p:nvPr/>
        </p:nvSpPr>
        <p:spPr bwMode="auto">
          <a:xfrm>
            <a:off x="1195388" y="3124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D</a:t>
            </a:r>
            <a:r>
              <a:rPr lang="en-US" altLang="ko-KR" baseline="-25000">
                <a:latin typeface="Verdana" panose="020B0604030504040204" pitchFamily="34" charset="0"/>
              </a:rPr>
              <a:t>2</a:t>
            </a:r>
          </a:p>
        </p:txBody>
      </p:sp>
      <p:sp>
        <p:nvSpPr>
          <p:cNvPr id="20507" name="Text Box 20"/>
          <p:cNvSpPr txBox="1">
            <a:spLocks noChangeArrowheads="1"/>
          </p:cNvSpPr>
          <p:nvPr/>
        </p:nvSpPr>
        <p:spPr bwMode="auto">
          <a:xfrm>
            <a:off x="1195388" y="2057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D</a:t>
            </a:r>
            <a:r>
              <a:rPr lang="en-US" altLang="ko-KR" baseline="-25000">
                <a:latin typeface="Verdana" panose="020B0604030504040204" pitchFamily="34" charset="0"/>
              </a:rPr>
              <a:t>1</a:t>
            </a:r>
          </a:p>
        </p:txBody>
      </p:sp>
      <p:sp>
        <p:nvSpPr>
          <p:cNvPr id="20508" name="Text Box 21"/>
          <p:cNvSpPr txBox="1">
            <a:spLocks noChangeArrowheads="1"/>
          </p:cNvSpPr>
          <p:nvPr/>
        </p:nvSpPr>
        <p:spPr bwMode="auto">
          <a:xfrm>
            <a:off x="6757988" y="2590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D</a:t>
            </a:r>
            <a:r>
              <a:rPr lang="en-US" altLang="ko-KR" baseline="-25000">
                <a:latin typeface="Verdana" panose="020B0604030504040204" pitchFamily="34" charset="0"/>
              </a:rPr>
              <a:t>0</a:t>
            </a:r>
          </a:p>
        </p:txBody>
      </p:sp>
      <p:sp>
        <p:nvSpPr>
          <p:cNvPr id="20509" name="Text Box 22"/>
          <p:cNvSpPr txBox="1">
            <a:spLocks noChangeArrowheads="1"/>
          </p:cNvSpPr>
          <p:nvPr/>
        </p:nvSpPr>
        <p:spPr bwMode="auto">
          <a:xfrm>
            <a:off x="2338388" y="2895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BS</a:t>
            </a:r>
            <a:endParaRPr lang="en-US" altLang="ko-KR" baseline="-25000">
              <a:latin typeface="Verdana" panose="020B0604030504040204" pitchFamily="34" charset="0"/>
            </a:endParaRPr>
          </a:p>
        </p:txBody>
      </p:sp>
      <p:sp>
        <p:nvSpPr>
          <p:cNvPr id="20510" name="Text Box 23"/>
          <p:cNvSpPr txBox="1">
            <a:spLocks noChangeArrowheads="1"/>
          </p:cNvSpPr>
          <p:nvPr/>
        </p:nvSpPr>
        <p:spPr bwMode="auto">
          <a:xfrm>
            <a:off x="3633788" y="3657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BSB</a:t>
            </a:r>
            <a:endParaRPr lang="en-US" altLang="ko-KR" baseline="-25000">
              <a:latin typeface="Verdana" panose="020B0604030504040204" pitchFamily="34" charset="0"/>
            </a:endParaRPr>
          </a:p>
        </p:txBody>
      </p:sp>
      <p:sp>
        <p:nvSpPr>
          <p:cNvPr id="20511" name="Text Box 24"/>
          <p:cNvSpPr txBox="1">
            <a:spLocks noChangeArrowheads="1"/>
          </p:cNvSpPr>
          <p:nvPr/>
        </p:nvSpPr>
        <p:spPr bwMode="auto">
          <a:xfrm>
            <a:off x="3557588" y="1600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BSA</a:t>
            </a:r>
            <a:endParaRPr lang="en-US" altLang="ko-KR" baseline="-25000">
              <a:latin typeface="Verdana" panose="020B0604030504040204" pitchFamily="34" charset="0"/>
            </a:endParaRPr>
          </a:p>
        </p:txBody>
      </p:sp>
      <p:graphicFrame>
        <p:nvGraphicFramePr>
          <p:cNvPr id="20482" name="Object 25"/>
          <p:cNvGraphicFramePr>
            <a:graphicFrameLocks noChangeAspect="1"/>
          </p:cNvGraphicFramePr>
          <p:nvPr/>
        </p:nvGraphicFramePr>
        <p:xfrm>
          <a:off x="4756150" y="2276475"/>
          <a:ext cx="479425" cy="438150"/>
        </p:xfrm>
        <a:graphic>
          <a:graphicData uri="http://schemas.openxmlformats.org/presentationml/2006/ole">
            <p:oleObj spid="_x0000_s223689" name="Equation" r:id="rId3" imgW="291847" imgH="266469" progId="">
              <p:embed/>
            </p:oleObj>
          </a:graphicData>
        </a:graphic>
      </p:graphicFrame>
      <p:graphicFrame>
        <p:nvGraphicFramePr>
          <p:cNvPr id="99354" name="Object 26"/>
          <p:cNvGraphicFramePr>
            <a:graphicFrameLocks noChangeAspect="1"/>
          </p:cNvGraphicFramePr>
          <p:nvPr/>
        </p:nvGraphicFramePr>
        <p:xfrm>
          <a:off x="4114800" y="200025"/>
          <a:ext cx="3581400" cy="1131888"/>
        </p:xfrm>
        <a:graphic>
          <a:graphicData uri="http://schemas.openxmlformats.org/presentationml/2006/ole">
            <p:oleObj spid="_x0000_s223690" name="Equation" r:id="rId4" imgW="2171700" imgH="685800" progId="">
              <p:embed/>
            </p:oleObj>
          </a:graphicData>
        </a:graphic>
      </p:graphicFrame>
      <p:graphicFrame>
        <p:nvGraphicFramePr>
          <p:cNvPr id="20484" name="Object 27"/>
          <p:cNvGraphicFramePr>
            <a:graphicFrameLocks noChangeAspect="1"/>
          </p:cNvGraphicFramePr>
          <p:nvPr/>
        </p:nvGraphicFramePr>
        <p:xfrm>
          <a:off x="4689475" y="3048000"/>
          <a:ext cx="501650" cy="438150"/>
        </p:xfrm>
        <a:graphic>
          <a:graphicData uri="http://schemas.openxmlformats.org/presentationml/2006/ole">
            <p:oleObj spid="_x0000_s223691" name="Equation" r:id="rId5" imgW="304536" imgH="266469" progId="">
              <p:embed/>
            </p:oleObj>
          </a:graphicData>
        </a:graphic>
      </p:graphicFrame>
      <p:graphicFrame>
        <p:nvGraphicFramePr>
          <p:cNvPr id="20485" name="Object 28"/>
          <p:cNvGraphicFramePr>
            <a:graphicFrameLocks noChangeAspect="1"/>
          </p:cNvGraphicFramePr>
          <p:nvPr/>
        </p:nvGraphicFramePr>
        <p:xfrm>
          <a:off x="5594350" y="3124200"/>
          <a:ext cx="520700" cy="438150"/>
        </p:xfrm>
        <a:graphic>
          <a:graphicData uri="http://schemas.openxmlformats.org/presentationml/2006/ole">
            <p:oleObj spid="_x0000_s223692" name="Equation" r:id="rId6" imgW="317087" imgH="266353" progId="">
              <p:embed/>
            </p:oleObj>
          </a:graphicData>
        </a:graphic>
      </p:graphicFrame>
      <p:graphicFrame>
        <p:nvGraphicFramePr>
          <p:cNvPr id="20486" name="Object 29"/>
          <p:cNvGraphicFramePr>
            <a:graphicFrameLocks noChangeAspect="1"/>
          </p:cNvGraphicFramePr>
          <p:nvPr/>
        </p:nvGraphicFramePr>
        <p:xfrm>
          <a:off x="5527675" y="2133600"/>
          <a:ext cx="501650" cy="438150"/>
        </p:xfrm>
        <a:graphic>
          <a:graphicData uri="http://schemas.openxmlformats.org/presentationml/2006/ole">
            <p:oleObj spid="_x0000_s223693" name="Equation" r:id="rId7" imgW="304536" imgH="266469" progId="">
              <p:embed/>
            </p:oleObj>
          </a:graphicData>
        </a:graphic>
      </p:graphicFrame>
      <p:graphicFrame>
        <p:nvGraphicFramePr>
          <p:cNvPr id="99358" name="Object 30"/>
          <p:cNvGraphicFramePr>
            <a:graphicFrameLocks noChangeAspect="1"/>
          </p:cNvGraphicFramePr>
          <p:nvPr/>
        </p:nvGraphicFramePr>
        <p:xfrm>
          <a:off x="1828800" y="4572000"/>
          <a:ext cx="3556000" cy="2087563"/>
        </p:xfrm>
        <a:graphic>
          <a:graphicData uri="http://schemas.openxmlformats.org/presentationml/2006/ole">
            <p:oleObj spid="_x0000_s223694" name="Equation" r:id="rId8" imgW="2336800" imgH="1371600" progId="">
              <p:embed/>
            </p:oleObj>
          </a:graphicData>
        </a:graphic>
      </p:graphicFrame>
      <p:graphicFrame>
        <p:nvGraphicFramePr>
          <p:cNvPr id="99359" name="Object 31"/>
          <p:cNvGraphicFramePr>
            <a:graphicFrameLocks noChangeAspect="1"/>
          </p:cNvGraphicFramePr>
          <p:nvPr/>
        </p:nvGraphicFramePr>
        <p:xfrm>
          <a:off x="228600" y="533400"/>
          <a:ext cx="8610600" cy="754063"/>
        </p:xfrm>
        <a:graphic>
          <a:graphicData uri="http://schemas.openxmlformats.org/presentationml/2006/ole">
            <p:oleObj spid="_x0000_s223695" name="Equation" r:id="rId9" imgW="6096000" imgH="5334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7613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5181600" y="228600"/>
          <a:ext cx="3962400" cy="2081213"/>
        </p:xfrm>
        <a:graphic>
          <a:graphicData uri="http://schemas.openxmlformats.org/presentationml/2006/ole">
            <p:oleObj spid="_x0000_s224648" name="Equation" r:id="rId3" imgW="2997200" imgH="1574800" progId="">
              <p:embed/>
            </p:oleObj>
          </a:graphicData>
        </a:graphic>
      </p:graphicFrame>
      <p:sp>
        <p:nvSpPr>
          <p:cNvPr id="21512" name="Oval 3"/>
          <p:cNvSpPr>
            <a:spLocks noChangeArrowheads="1"/>
          </p:cNvSpPr>
          <p:nvPr/>
        </p:nvSpPr>
        <p:spPr bwMode="auto">
          <a:xfrm>
            <a:off x="1143000" y="3124200"/>
            <a:ext cx="685800" cy="6096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1513" name="Line 4"/>
          <p:cNvSpPr>
            <a:spLocks noChangeShapeType="1"/>
          </p:cNvSpPr>
          <p:nvPr/>
        </p:nvSpPr>
        <p:spPr bwMode="auto">
          <a:xfrm flipV="1">
            <a:off x="1752600" y="457200"/>
            <a:ext cx="3429000" cy="1752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514" name="Oval 5"/>
          <p:cNvSpPr>
            <a:spLocks noChangeArrowheads="1"/>
          </p:cNvSpPr>
          <p:nvPr/>
        </p:nvSpPr>
        <p:spPr bwMode="auto">
          <a:xfrm>
            <a:off x="1143000" y="2057400"/>
            <a:ext cx="685800" cy="6096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1515" name="Rectangle 6" descr="50%"/>
          <p:cNvSpPr>
            <a:spLocks noChangeArrowheads="1"/>
          </p:cNvSpPr>
          <p:nvPr/>
        </p:nvSpPr>
        <p:spPr bwMode="auto">
          <a:xfrm rot="457057">
            <a:off x="3633788" y="3557588"/>
            <a:ext cx="1143000" cy="76200"/>
          </a:xfrm>
          <a:prstGeom prst="rect">
            <a:avLst/>
          </a:prstGeom>
          <a:pattFill prst="pct5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1516" name="Rectangle 7" descr="50%"/>
          <p:cNvSpPr>
            <a:spLocks noChangeArrowheads="1"/>
          </p:cNvSpPr>
          <p:nvPr/>
        </p:nvSpPr>
        <p:spPr bwMode="auto">
          <a:xfrm rot="-620649">
            <a:off x="3557588" y="2097088"/>
            <a:ext cx="1139825" cy="85725"/>
          </a:xfrm>
          <a:prstGeom prst="rect">
            <a:avLst/>
          </a:prstGeom>
          <a:pattFill prst="pct5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1517" name="Rectangle 8" descr="50%"/>
          <p:cNvSpPr>
            <a:spLocks noChangeArrowheads="1"/>
          </p:cNvSpPr>
          <p:nvPr/>
        </p:nvSpPr>
        <p:spPr bwMode="auto">
          <a:xfrm>
            <a:off x="2151063" y="2871788"/>
            <a:ext cx="1143000" cy="76200"/>
          </a:xfrm>
          <a:prstGeom prst="rect">
            <a:avLst/>
          </a:prstGeom>
          <a:pattFill prst="pct5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1518" name="Line 9"/>
          <p:cNvSpPr>
            <a:spLocks noChangeShapeType="1"/>
          </p:cNvSpPr>
          <p:nvPr/>
        </p:nvSpPr>
        <p:spPr bwMode="auto">
          <a:xfrm>
            <a:off x="5462588" y="990600"/>
            <a:ext cx="0" cy="3657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519" name="Oval 10"/>
          <p:cNvSpPr>
            <a:spLocks noChangeArrowheads="1"/>
          </p:cNvSpPr>
          <p:nvPr/>
        </p:nvSpPr>
        <p:spPr bwMode="auto">
          <a:xfrm>
            <a:off x="5386388" y="2362200"/>
            <a:ext cx="152400" cy="1524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1520" name="Oval 11"/>
          <p:cNvSpPr>
            <a:spLocks noChangeArrowheads="1"/>
          </p:cNvSpPr>
          <p:nvPr/>
        </p:nvSpPr>
        <p:spPr bwMode="auto">
          <a:xfrm>
            <a:off x="5386388" y="3200400"/>
            <a:ext cx="152400" cy="1524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1521" name="Line 12"/>
          <p:cNvSpPr>
            <a:spLocks noChangeShapeType="1"/>
          </p:cNvSpPr>
          <p:nvPr/>
        </p:nvSpPr>
        <p:spPr bwMode="auto">
          <a:xfrm flipV="1">
            <a:off x="1728788" y="2895600"/>
            <a:ext cx="5105400" cy="1371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522" name="Line 13"/>
          <p:cNvSpPr>
            <a:spLocks noChangeShapeType="1"/>
          </p:cNvSpPr>
          <p:nvPr/>
        </p:nvSpPr>
        <p:spPr bwMode="auto">
          <a:xfrm rot="3926678" flipV="1">
            <a:off x="2680494" y="97631"/>
            <a:ext cx="3125788" cy="41497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523" name="Line 14"/>
          <p:cNvSpPr>
            <a:spLocks noChangeShapeType="1"/>
          </p:cNvSpPr>
          <p:nvPr/>
        </p:nvSpPr>
        <p:spPr bwMode="auto">
          <a:xfrm flipV="1">
            <a:off x="1728788" y="1600200"/>
            <a:ext cx="3429000" cy="1828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524" name="Line 15"/>
          <p:cNvSpPr>
            <a:spLocks noChangeShapeType="1"/>
          </p:cNvSpPr>
          <p:nvPr/>
        </p:nvSpPr>
        <p:spPr bwMode="auto">
          <a:xfrm>
            <a:off x="1728788" y="2438400"/>
            <a:ext cx="3429000" cy="1600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525" name="Text Box 16"/>
          <p:cNvSpPr txBox="1">
            <a:spLocks noChangeArrowheads="1"/>
          </p:cNvSpPr>
          <p:nvPr/>
        </p:nvSpPr>
        <p:spPr bwMode="auto">
          <a:xfrm>
            <a:off x="5157788" y="1981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3</a:t>
            </a:r>
          </a:p>
        </p:txBody>
      </p:sp>
      <p:sp>
        <p:nvSpPr>
          <p:cNvPr id="21526" name="Text Box 17"/>
          <p:cNvSpPr txBox="1">
            <a:spLocks noChangeArrowheads="1"/>
          </p:cNvSpPr>
          <p:nvPr/>
        </p:nvSpPr>
        <p:spPr bwMode="auto">
          <a:xfrm>
            <a:off x="4852988" y="388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1</a:t>
            </a:r>
          </a:p>
        </p:txBody>
      </p:sp>
      <p:sp>
        <p:nvSpPr>
          <p:cNvPr id="21527" name="Text Box 18"/>
          <p:cNvSpPr txBox="1">
            <a:spLocks noChangeArrowheads="1"/>
          </p:cNvSpPr>
          <p:nvPr/>
        </p:nvSpPr>
        <p:spPr bwMode="auto">
          <a:xfrm>
            <a:off x="1195388" y="4038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D</a:t>
            </a:r>
            <a:r>
              <a:rPr lang="en-US" altLang="ko-KR" baseline="-25000">
                <a:latin typeface="Verdana" panose="020B0604030504040204" pitchFamily="34" charset="0"/>
              </a:rPr>
              <a:t>4</a:t>
            </a:r>
          </a:p>
        </p:txBody>
      </p:sp>
      <p:sp>
        <p:nvSpPr>
          <p:cNvPr id="21528" name="Text Box 19"/>
          <p:cNvSpPr txBox="1">
            <a:spLocks noChangeArrowheads="1"/>
          </p:cNvSpPr>
          <p:nvPr/>
        </p:nvSpPr>
        <p:spPr bwMode="auto">
          <a:xfrm>
            <a:off x="4852988" y="1219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2</a:t>
            </a:r>
          </a:p>
        </p:txBody>
      </p:sp>
      <p:sp>
        <p:nvSpPr>
          <p:cNvPr id="21529" name="Text Box 20"/>
          <p:cNvSpPr txBox="1">
            <a:spLocks noChangeArrowheads="1"/>
          </p:cNvSpPr>
          <p:nvPr/>
        </p:nvSpPr>
        <p:spPr bwMode="auto">
          <a:xfrm>
            <a:off x="5105400" y="2895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4</a:t>
            </a:r>
          </a:p>
        </p:txBody>
      </p:sp>
      <p:sp>
        <p:nvSpPr>
          <p:cNvPr id="21530" name="Text Box 21"/>
          <p:cNvSpPr txBox="1">
            <a:spLocks noChangeArrowheads="1"/>
          </p:cNvSpPr>
          <p:nvPr/>
        </p:nvSpPr>
        <p:spPr bwMode="auto">
          <a:xfrm>
            <a:off x="1195388" y="1219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D</a:t>
            </a:r>
            <a:r>
              <a:rPr lang="en-US" altLang="ko-KR" baseline="-25000">
                <a:latin typeface="Verdana" panose="020B0604030504040204" pitchFamily="34" charset="0"/>
              </a:rPr>
              <a:t>3</a:t>
            </a:r>
          </a:p>
        </p:txBody>
      </p:sp>
      <p:sp>
        <p:nvSpPr>
          <p:cNvPr id="21531" name="Text Box 22"/>
          <p:cNvSpPr txBox="1">
            <a:spLocks noChangeArrowheads="1"/>
          </p:cNvSpPr>
          <p:nvPr/>
        </p:nvSpPr>
        <p:spPr bwMode="auto">
          <a:xfrm>
            <a:off x="1195388" y="3124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D</a:t>
            </a:r>
            <a:r>
              <a:rPr lang="en-US" altLang="ko-KR" baseline="-25000">
                <a:latin typeface="Verdana" panose="020B0604030504040204" pitchFamily="34" charset="0"/>
              </a:rPr>
              <a:t>2</a:t>
            </a:r>
          </a:p>
        </p:txBody>
      </p:sp>
      <p:sp>
        <p:nvSpPr>
          <p:cNvPr id="21532" name="Text Box 23"/>
          <p:cNvSpPr txBox="1">
            <a:spLocks noChangeArrowheads="1"/>
          </p:cNvSpPr>
          <p:nvPr/>
        </p:nvSpPr>
        <p:spPr bwMode="auto">
          <a:xfrm>
            <a:off x="1195388" y="2057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D</a:t>
            </a:r>
            <a:r>
              <a:rPr lang="en-US" altLang="ko-KR" baseline="-25000">
                <a:latin typeface="Verdana" panose="020B0604030504040204" pitchFamily="34" charset="0"/>
              </a:rPr>
              <a:t>1</a:t>
            </a:r>
          </a:p>
        </p:txBody>
      </p:sp>
      <p:sp>
        <p:nvSpPr>
          <p:cNvPr id="21533" name="Text Box 24"/>
          <p:cNvSpPr txBox="1">
            <a:spLocks noChangeArrowheads="1"/>
          </p:cNvSpPr>
          <p:nvPr/>
        </p:nvSpPr>
        <p:spPr bwMode="auto">
          <a:xfrm>
            <a:off x="6757988" y="2590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D</a:t>
            </a:r>
            <a:r>
              <a:rPr lang="en-US" altLang="ko-KR" baseline="-25000">
                <a:latin typeface="Verdana" panose="020B0604030504040204" pitchFamily="34" charset="0"/>
              </a:rPr>
              <a:t>0</a:t>
            </a:r>
          </a:p>
        </p:txBody>
      </p:sp>
      <p:sp>
        <p:nvSpPr>
          <p:cNvPr id="21534" name="Text Box 25"/>
          <p:cNvSpPr txBox="1">
            <a:spLocks noChangeArrowheads="1"/>
          </p:cNvSpPr>
          <p:nvPr/>
        </p:nvSpPr>
        <p:spPr bwMode="auto">
          <a:xfrm>
            <a:off x="2338388" y="2895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BS</a:t>
            </a:r>
            <a:endParaRPr lang="en-US" altLang="ko-KR" baseline="-25000">
              <a:latin typeface="Verdana" panose="020B0604030504040204" pitchFamily="34" charset="0"/>
            </a:endParaRPr>
          </a:p>
        </p:txBody>
      </p:sp>
      <p:sp>
        <p:nvSpPr>
          <p:cNvPr id="21535" name="Text Box 26"/>
          <p:cNvSpPr txBox="1">
            <a:spLocks noChangeArrowheads="1"/>
          </p:cNvSpPr>
          <p:nvPr/>
        </p:nvSpPr>
        <p:spPr bwMode="auto">
          <a:xfrm>
            <a:off x="3633788" y="3657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BSB</a:t>
            </a:r>
            <a:endParaRPr lang="en-US" altLang="ko-KR" baseline="-25000">
              <a:latin typeface="Verdana" panose="020B0604030504040204" pitchFamily="34" charset="0"/>
            </a:endParaRPr>
          </a:p>
        </p:txBody>
      </p:sp>
      <p:sp>
        <p:nvSpPr>
          <p:cNvPr id="21536" name="Text Box 27"/>
          <p:cNvSpPr txBox="1">
            <a:spLocks noChangeArrowheads="1"/>
          </p:cNvSpPr>
          <p:nvPr/>
        </p:nvSpPr>
        <p:spPr bwMode="auto">
          <a:xfrm>
            <a:off x="3557588" y="1600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BSA</a:t>
            </a:r>
            <a:endParaRPr lang="en-US" altLang="ko-KR" baseline="-25000">
              <a:latin typeface="Verdana" panose="020B0604030504040204" pitchFamily="34" charset="0"/>
            </a:endParaRPr>
          </a:p>
        </p:txBody>
      </p:sp>
      <p:graphicFrame>
        <p:nvGraphicFramePr>
          <p:cNvPr id="21507" name="Object 28"/>
          <p:cNvGraphicFramePr>
            <a:graphicFrameLocks noChangeAspect="1"/>
          </p:cNvGraphicFramePr>
          <p:nvPr/>
        </p:nvGraphicFramePr>
        <p:xfrm>
          <a:off x="4756150" y="2276475"/>
          <a:ext cx="479425" cy="438150"/>
        </p:xfrm>
        <a:graphic>
          <a:graphicData uri="http://schemas.openxmlformats.org/presentationml/2006/ole">
            <p:oleObj spid="_x0000_s224649" name="Equation" r:id="rId4" imgW="291847" imgH="266469" progId="">
              <p:embed/>
            </p:oleObj>
          </a:graphicData>
        </a:graphic>
      </p:graphicFrame>
      <p:graphicFrame>
        <p:nvGraphicFramePr>
          <p:cNvPr id="21508" name="Object 29"/>
          <p:cNvGraphicFramePr>
            <a:graphicFrameLocks noChangeAspect="1"/>
          </p:cNvGraphicFramePr>
          <p:nvPr/>
        </p:nvGraphicFramePr>
        <p:xfrm>
          <a:off x="4689475" y="3048000"/>
          <a:ext cx="501650" cy="438150"/>
        </p:xfrm>
        <a:graphic>
          <a:graphicData uri="http://schemas.openxmlformats.org/presentationml/2006/ole">
            <p:oleObj spid="_x0000_s224650" name="Equation" r:id="rId5" imgW="304536" imgH="266469" progId="">
              <p:embed/>
            </p:oleObj>
          </a:graphicData>
        </a:graphic>
      </p:graphicFrame>
      <p:graphicFrame>
        <p:nvGraphicFramePr>
          <p:cNvPr id="21509" name="Object 30"/>
          <p:cNvGraphicFramePr>
            <a:graphicFrameLocks noChangeAspect="1"/>
          </p:cNvGraphicFramePr>
          <p:nvPr/>
        </p:nvGraphicFramePr>
        <p:xfrm>
          <a:off x="5594350" y="3124200"/>
          <a:ext cx="520700" cy="438150"/>
        </p:xfrm>
        <a:graphic>
          <a:graphicData uri="http://schemas.openxmlformats.org/presentationml/2006/ole">
            <p:oleObj spid="_x0000_s224651" name="Equation" r:id="rId6" imgW="317087" imgH="266353" progId="">
              <p:embed/>
            </p:oleObj>
          </a:graphicData>
        </a:graphic>
      </p:graphicFrame>
      <p:graphicFrame>
        <p:nvGraphicFramePr>
          <p:cNvPr id="21510" name="Object 31"/>
          <p:cNvGraphicFramePr>
            <a:graphicFrameLocks noChangeAspect="1"/>
          </p:cNvGraphicFramePr>
          <p:nvPr/>
        </p:nvGraphicFramePr>
        <p:xfrm>
          <a:off x="5527675" y="2133600"/>
          <a:ext cx="501650" cy="438150"/>
        </p:xfrm>
        <a:graphic>
          <a:graphicData uri="http://schemas.openxmlformats.org/presentationml/2006/ole">
            <p:oleObj spid="_x0000_s224652" name="Equation" r:id="rId7" imgW="304536" imgH="266469" progId="">
              <p:embed/>
            </p:oleObj>
          </a:graphicData>
        </a:graphic>
      </p:graphicFrame>
      <p:pic>
        <p:nvPicPr>
          <p:cNvPr id="21537" name="Picture 32" descr="capture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67200"/>
            <a:ext cx="3200400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11" name="Object 33"/>
          <p:cNvGraphicFramePr>
            <a:graphicFrameLocks noChangeAspect="1"/>
          </p:cNvGraphicFramePr>
          <p:nvPr/>
        </p:nvGraphicFramePr>
        <p:xfrm>
          <a:off x="457200" y="4648200"/>
          <a:ext cx="3886200" cy="2152650"/>
        </p:xfrm>
        <a:graphic>
          <a:graphicData uri="http://schemas.openxmlformats.org/presentationml/2006/ole">
            <p:oleObj spid="_x0000_s224653" name="Equation" r:id="rId9" imgW="2844800" imgH="1574800" progId="">
              <p:embed/>
            </p:oleObj>
          </a:graphicData>
        </a:graphic>
      </p:graphicFrame>
      <p:sp>
        <p:nvSpPr>
          <p:cNvPr id="21538" name="Line 34"/>
          <p:cNvSpPr>
            <a:spLocks noChangeShapeType="1"/>
          </p:cNvSpPr>
          <p:nvPr/>
        </p:nvSpPr>
        <p:spPr bwMode="auto">
          <a:xfrm flipV="1">
            <a:off x="4114800" y="5334000"/>
            <a:ext cx="2743200" cy="3810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539" name="Line 35"/>
          <p:cNvSpPr>
            <a:spLocks noChangeShapeType="1"/>
          </p:cNvSpPr>
          <p:nvPr/>
        </p:nvSpPr>
        <p:spPr bwMode="auto">
          <a:xfrm>
            <a:off x="7239000" y="2286000"/>
            <a:ext cx="304800" cy="2209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 flipH="1">
            <a:off x="762000" y="3505200"/>
            <a:ext cx="457200" cy="11430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2115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Oval 2"/>
          <p:cNvSpPr>
            <a:spLocks noChangeArrowheads="1"/>
          </p:cNvSpPr>
          <p:nvPr/>
        </p:nvSpPr>
        <p:spPr bwMode="auto">
          <a:xfrm>
            <a:off x="1066800" y="3124200"/>
            <a:ext cx="685800" cy="609600"/>
          </a:xfrm>
          <a:prstGeom prst="ellipse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2536" name="Oval 3"/>
          <p:cNvSpPr>
            <a:spLocks noChangeArrowheads="1"/>
          </p:cNvSpPr>
          <p:nvPr/>
        </p:nvSpPr>
        <p:spPr bwMode="auto">
          <a:xfrm>
            <a:off x="1066800" y="2057400"/>
            <a:ext cx="685800" cy="609600"/>
          </a:xfrm>
          <a:prstGeom prst="ellipse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2537" name="Rectangle 4" descr="50%"/>
          <p:cNvSpPr>
            <a:spLocks noChangeArrowheads="1"/>
          </p:cNvSpPr>
          <p:nvPr/>
        </p:nvSpPr>
        <p:spPr bwMode="auto">
          <a:xfrm rot="457057">
            <a:off x="3633788" y="3557588"/>
            <a:ext cx="1143000" cy="76200"/>
          </a:xfrm>
          <a:prstGeom prst="rect">
            <a:avLst/>
          </a:prstGeom>
          <a:pattFill prst="pct5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2538" name="Rectangle 5" descr="50%"/>
          <p:cNvSpPr>
            <a:spLocks noChangeArrowheads="1"/>
          </p:cNvSpPr>
          <p:nvPr/>
        </p:nvSpPr>
        <p:spPr bwMode="auto">
          <a:xfrm rot="-620649">
            <a:off x="3557588" y="2097088"/>
            <a:ext cx="1139825" cy="85725"/>
          </a:xfrm>
          <a:prstGeom prst="rect">
            <a:avLst/>
          </a:prstGeom>
          <a:pattFill prst="pct5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2539" name="Rectangle 6" descr="50%"/>
          <p:cNvSpPr>
            <a:spLocks noChangeArrowheads="1"/>
          </p:cNvSpPr>
          <p:nvPr/>
        </p:nvSpPr>
        <p:spPr bwMode="auto">
          <a:xfrm>
            <a:off x="2151063" y="2871788"/>
            <a:ext cx="1143000" cy="76200"/>
          </a:xfrm>
          <a:prstGeom prst="rect">
            <a:avLst/>
          </a:prstGeom>
          <a:pattFill prst="pct5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2540" name="Line 7"/>
          <p:cNvSpPr>
            <a:spLocks noChangeShapeType="1"/>
          </p:cNvSpPr>
          <p:nvPr/>
        </p:nvSpPr>
        <p:spPr bwMode="auto">
          <a:xfrm>
            <a:off x="5462588" y="990600"/>
            <a:ext cx="0" cy="3657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2541" name="Oval 8"/>
          <p:cNvSpPr>
            <a:spLocks noChangeArrowheads="1"/>
          </p:cNvSpPr>
          <p:nvPr/>
        </p:nvSpPr>
        <p:spPr bwMode="auto">
          <a:xfrm>
            <a:off x="5386388" y="2362200"/>
            <a:ext cx="152400" cy="1524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2542" name="Oval 9"/>
          <p:cNvSpPr>
            <a:spLocks noChangeArrowheads="1"/>
          </p:cNvSpPr>
          <p:nvPr/>
        </p:nvSpPr>
        <p:spPr bwMode="auto">
          <a:xfrm>
            <a:off x="5386388" y="3200400"/>
            <a:ext cx="152400" cy="1524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2543" name="Line 10"/>
          <p:cNvSpPr>
            <a:spLocks noChangeShapeType="1"/>
          </p:cNvSpPr>
          <p:nvPr/>
        </p:nvSpPr>
        <p:spPr bwMode="auto">
          <a:xfrm flipV="1">
            <a:off x="1728788" y="2895600"/>
            <a:ext cx="5105400" cy="1371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2544" name="Line 11"/>
          <p:cNvSpPr>
            <a:spLocks noChangeShapeType="1"/>
          </p:cNvSpPr>
          <p:nvPr/>
        </p:nvSpPr>
        <p:spPr bwMode="auto">
          <a:xfrm rot="3926678" flipV="1">
            <a:off x="2680494" y="97631"/>
            <a:ext cx="3125788" cy="41497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2545" name="Line 12"/>
          <p:cNvSpPr>
            <a:spLocks noChangeShapeType="1"/>
          </p:cNvSpPr>
          <p:nvPr/>
        </p:nvSpPr>
        <p:spPr bwMode="auto">
          <a:xfrm flipV="1">
            <a:off x="1728788" y="1600200"/>
            <a:ext cx="3429000" cy="1828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2546" name="Line 13"/>
          <p:cNvSpPr>
            <a:spLocks noChangeShapeType="1"/>
          </p:cNvSpPr>
          <p:nvPr/>
        </p:nvSpPr>
        <p:spPr bwMode="auto">
          <a:xfrm>
            <a:off x="1728788" y="2438400"/>
            <a:ext cx="3429000" cy="1600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2547" name="Text Box 14"/>
          <p:cNvSpPr txBox="1">
            <a:spLocks noChangeArrowheads="1"/>
          </p:cNvSpPr>
          <p:nvPr/>
        </p:nvSpPr>
        <p:spPr bwMode="auto">
          <a:xfrm>
            <a:off x="5157788" y="1981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3</a:t>
            </a:r>
          </a:p>
        </p:txBody>
      </p:sp>
      <p:sp>
        <p:nvSpPr>
          <p:cNvPr id="22548" name="Text Box 15"/>
          <p:cNvSpPr txBox="1">
            <a:spLocks noChangeArrowheads="1"/>
          </p:cNvSpPr>
          <p:nvPr/>
        </p:nvSpPr>
        <p:spPr bwMode="auto">
          <a:xfrm>
            <a:off x="4852988" y="388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1</a:t>
            </a:r>
          </a:p>
        </p:txBody>
      </p:sp>
      <p:sp>
        <p:nvSpPr>
          <p:cNvPr id="22549" name="Text Box 16"/>
          <p:cNvSpPr txBox="1">
            <a:spLocks noChangeArrowheads="1"/>
          </p:cNvSpPr>
          <p:nvPr/>
        </p:nvSpPr>
        <p:spPr bwMode="auto">
          <a:xfrm>
            <a:off x="1195388" y="4038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D</a:t>
            </a:r>
            <a:r>
              <a:rPr lang="en-US" altLang="ko-KR" baseline="-25000">
                <a:latin typeface="Verdana" panose="020B0604030504040204" pitchFamily="34" charset="0"/>
              </a:rPr>
              <a:t>4</a:t>
            </a:r>
          </a:p>
        </p:txBody>
      </p:sp>
      <p:sp>
        <p:nvSpPr>
          <p:cNvPr id="22550" name="Text Box 17"/>
          <p:cNvSpPr txBox="1">
            <a:spLocks noChangeArrowheads="1"/>
          </p:cNvSpPr>
          <p:nvPr/>
        </p:nvSpPr>
        <p:spPr bwMode="auto">
          <a:xfrm>
            <a:off x="4852988" y="1219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2</a:t>
            </a:r>
          </a:p>
        </p:txBody>
      </p:sp>
      <p:sp>
        <p:nvSpPr>
          <p:cNvPr id="22551" name="Text Box 18"/>
          <p:cNvSpPr txBox="1">
            <a:spLocks noChangeArrowheads="1"/>
          </p:cNvSpPr>
          <p:nvPr/>
        </p:nvSpPr>
        <p:spPr bwMode="auto">
          <a:xfrm>
            <a:off x="5105400" y="2895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4</a:t>
            </a:r>
          </a:p>
        </p:txBody>
      </p:sp>
      <p:sp>
        <p:nvSpPr>
          <p:cNvPr id="22552" name="Text Box 19"/>
          <p:cNvSpPr txBox="1">
            <a:spLocks noChangeArrowheads="1"/>
          </p:cNvSpPr>
          <p:nvPr/>
        </p:nvSpPr>
        <p:spPr bwMode="auto">
          <a:xfrm>
            <a:off x="1195388" y="1219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D</a:t>
            </a:r>
            <a:r>
              <a:rPr lang="en-US" altLang="ko-KR" baseline="-25000">
                <a:latin typeface="Verdana" panose="020B0604030504040204" pitchFamily="34" charset="0"/>
              </a:rPr>
              <a:t>3</a:t>
            </a:r>
          </a:p>
        </p:txBody>
      </p:sp>
      <p:sp>
        <p:nvSpPr>
          <p:cNvPr id="22553" name="Text Box 20"/>
          <p:cNvSpPr txBox="1">
            <a:spLocks noChangeArrowheads="1"/>
          </p:cNvSpPr>
          <p:nvPr/>
        </p:nvSpPr>
        <p:spPr bwMode="auto">
          <a:xfrm>
            <a:off x="1195388" y="3124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D</a:t>
            </a:r>
            <a:r>
              <a:rPr lang="en-US" altLang="ko-KR" baseline="-25000">
                <a:latin typeface="Verdana" panose="020B0604030504040204" pitchFamily="34" charset="0"/>
              </a:rPr>
              <a:t>2</a:t>
            </a:r>
          </a:p>
        </p:txBody>
      </p:sp>
      <p:sp>
        <p:nvSpPr>
          <p:cNvPr id="22554" name="Text Box 21"/>
          <p:cNvSpPr txBox="1">
            <a:spLocks noChangeArrowheads="1"/>
          </p:cNvSpPr>
          <p:nvPr/>
        </p:nvSpPr>
        <p:spPr bwMode="auto">
          <a:xfrm>
            <a:off x="1195388" y="2057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D</a:t>
            </a:r>
            <a:r>
              <a:rPr lang="en-US" altLang="ko-KR" baseline="-25000">
                <a:latin typeface="Verdana" panose="020B0604030504040204" pitchFamily="34" charset="0"/>
              </a:rPr>
              <a:t>1</a:t>
            </a:r>
          </a:p>
        </p:txBody>
      </p:sp>
      <p:sp>
        <p:nvSpPr>
          <p:cNvPr id="22555" name="Text Box 22"/>
          <p:cNvSpPr txBox="1">
            <a:spLocks noChangeArrowheads="1"/>
          </p:cNvSpPr>
          <p:nvPr/>
        </p:nvSpPr>
        <p:spPr bwMode="auto">
          <a:xfrm>
            <a:off x="6757988" y="2590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D</a:t>
            </a:r>
            <a:r>
              <a:rPr lang="en-US" altLang="ko-KR" baseline="-25000">
                <a:latin typeface="Verdana" panose="020B0604030504040204" pitchFamily="34" charset="0"/>
              </a:rPr>
              <a:t>0</a:t>
            </a:r>
          </a:p>
        </p:txBody>
      </p:sp>
      <p:sp>
        <p:nvSpPr>
          <p:cNvPr id="22556" name="Text Box 23"/>
          <p:cNvSpPr txBox="1">
            <a:spLocks noChangeArrowheads="1"/>
          </p:cNvSpPr>
          <p:nvPr/>
        </p:nvSpPr>
        <p:spPr bwMode="auto">
          <a:xfrm>
            <a:off x="2338388" y="2895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BS</a:t>
            </a:r>
            <a:endParaRPr lang="en-US" altLang="ko-KR" baseline="-25000">
              <a:latin typeface="Verdana" panose="020B0604030504040204" pitchFamily="34" charset="0"/>
            </a:endParaRPr>
          </a:p>
        </p:txBody>
      </p:sp>
      <p:sp>
        <p:nvSpPr>
          <p:cNvPr id="22557" name="Text Box 24"/>
          <p:cNvSpPr txBox="1">
            <a:spLocks noChangeArrowheads="1"/>
          </p:cNvSpPr>
          <p:nvPr/>
        </p:nvSpPr>
        <p:spPr bwMode="auto">
          <a:xfrm>
            <a:off x="3633788" y="3657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BSB</a:t>
            </a:r>
            <a:endParaRPr lang="en-US" altLang="ko-KR" baseline="-25000">
              <a:latin typeface="Verdana" panose="020B0604030504040204" pitchFamily="34" charset="0"/>
            </a:endParaRPr>
          </a:p>
        </p:txBody>
      </p:sp>
      <p:sp>
        <p:nvSpPr>
          <p:cNvPr id="22558" name="Text Box 25"/>
          <p:cNvSpPr txBox="1">
            <a:spLocks noChangeArrowheads="1"/>
          </p:cNvSpPr>
          <p:nvPr/>
        </p:nvSpPr>
        <p:spPr bwMode="auto">
          <a:xfrm>
            <a:off x="3557588" y="1600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BSA</a:t>
            </a:r>
            <a:endParaRPr lang="en-US" altLang="ko-KR" baseline="-25000">
              <a:latin typeface="Verdana" panose="020B0604030504040204" pitchFamily="34" charset="0"/>
            </a:endParaRPr>
          </a:p>
        </p:txBody>
      </p:sp>
      <p:graphicFrame>
        <p:nvGraphicFramePr>
          <p:cNvPr id="22530" name="Object 26"/>
          <p:cNvGraphicFramePr>
            <a:graphicFrameLocks noChangeAspect="1"/>
          </p:cNvGraphicFramePr>
          <p:nvPr/>
        </p:nvGraphicFramePr>
        <p:xfrm>
          <a:off x="4756150" y="2276475"/>
          <a:ext cx="479425" cy="438150"/>
        </p:xfrm>
        <a:graphic>
          <a:graphicData uri="http://schemas.openxmlformats.org/presentationml/2006/ole">
            <p:oleObj spid="_x0000_s225607" name="Equation" r:id="rId3" imgW="291847" imgH="266469" progId="">
              <p:embed/>
            </p:oleObj>
          </a:graphicData>
        </a:graphic>
      </p:graphicFrame>
      <p:graphicFrame>
        <p:nvGraphicFramePr>
          <p:cNvPr id="22531" name="Object 27"/>
          <p:cNvGraphicFramePr>
            <a:graphicFrameLocks noChangeAspect="1"/>
          </p:cNvGraphicFramePr>
          <p:nvPr/>
        </p:nvGraphicFramePr>
        <p:xfrm>
          <a:off x="4689475" y="3048000"/>
          <a:ext cx="501650" cy="438150"/>
        </p:xfrm>
        <a:graphic>
          <a:graphicData uri="http://schemas.openxmlformats.org/presentationml/2006/ole">
            <p:oleObj spid="_x0000_s225608" name="Equation" r:id="rId4" imgW="304536" imgH="266469" progId="">
              <p:embed/>
            </p:oleObj>
          </a:graphicData>
        </a:graphic>
      </p:graphicFrame>
      <p:graphicFrame>
        <p:nvGraphicFramePr>
          <p:cNvPr id="22532" name="Object 28"/>
          <p:cNvGraphicFramePr>
            <a:graphicFrameLocks noChangeAspect="1"/>
          </p:cNvGraphicFramePr>
          <p:nvPr/>
        </p:nvGraphicFramePr>
        <p:xfrm>
          <a:off x="5594350" y="3124200"/>
          <a:ext cx="520700" cy="438150"/>
        </p:xfrm>
        <a:graphic>
          <a:graphicData uri="http://schemas.openxmlformats.org/presentationml/2006/ole">
            <p:oleObj spid="_x0000_s225609" name="Equation" r:id="rId5" imgW="317087" imgH="266353" progId="">
              <p:embed/>
            </p:oleObj>
          </a:graphicData>
        </a:graphic>
      </p:graphicFrame>
      <p:graphicFrame>
        <p:nvGraphicFramePr>
          <p:cNvPr id="22533" name="Object 29"/>
          <p:cNvGraphicFramePr>
            <a:graphicFrameLocks noChangeAspect="1"/>
          </p:cNvGraphicFramePr>
          <p:nvPr/>
        </p:nvGraphicFramePr>
        <p:xfrm>
          <a:off x="5527675" y="2133600"/>
          <a:ext cx="501650" cy="438150"/>
        </p:xfrm>
        <a:graphic>
          <a:graphicData uri="http://schemas.openxmlformats.org/presentationml/2006/ole">
            <p:oleObj spid="_x0000_s225610" name="Equation" r:id="rId6" imgW="304536" imgH="266469" progId="">
              <p:embed/>
            </p:oleObj>
          </a:graphicData>
        </a:graphic>
      </p:graphicFrame>
      <p:graphicFrame>
        <p:nvGraphicFramePr>
          <p:cNvPr id="22534" name="Object 30"/>
          <p:cNvGraphicFramePr>
            <a:graphicFrameLocks noChangeAspect="1"/>
          </p:cNvGraphicFramePr>
          <p:nvPr/>
        </p:nvGraphicFramePr>
        <p:xfrm>
          <a:off x="381000" y="4876800"/>
          <a:ext cx="5486400" cy="1089025"/>
        </p:xfrm>
        <a:graphic>
          <a:graphicData uri="http://schemas.openxmlformats.org/presentationml/2006/ole">
            <p:oleObj spid="_x0000_s225611" name="Equation" r:id="rId7" imgW="3327400" imgH="660400" progId="">
              <p:embed/>
            </p:oleObj>
          </a:graphicData>
        </a:graphic>
      </p:graphicFrame>
      <p:pic>
        <p:nvPicPr>
          <p:cNvPr id="22559" name="Picture 31" descr="capture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9718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0" name="Line 32"/>
          <p:cNvSpPr>
            <a:spLocks noChangeShapeType="1"/>
          </p:cNvSpPr>
          <p:nvPr/>
        </p:nvSpPr>
        <p:spPr bwMode="auto">
          <a:xfrm flipH="1">
            <a:off x="533400" y="2514600"/>
            <a:ext cx="609600" cy="25146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 flipH="1">
            <a:off x="609600" y="3657600"/>
            <a:ext cx="609600" cy="13716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769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2" descr="50%"/>
          <p:cNvSpPr>
            <a:spLocks noChangeArrowheads="1"/>
          </p:cNvSpPr>
          <p:nvPr/>
        </p:nvSpPr>
        <p:spPr bwMode="auto">
          <a:xfrm rot="457057">
            <a:off x="3352800" y="4319588"/>
            <a:ext cx="1143000" cy="76200"/>
          </a:xfrm>
          <a:prstGeom prst="rect">
            <a:avLst/>
          </a:prstGeom>
          <a:pattFill prst="pct5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3561" name="Rectangle 3" descr="50%"/>
          <p:cNvSpPr>
            <a:spLocks noChangeArrowheads="1"/>
          </p:cNvSpPr>
          <p:nvPr/>
        </p:nvSpPr>
        <p:spPr bwMode="auto">
          <a:xfrm rot="-620649">
            <a:off x="3276600" y="2859088"/>
            <a:ext cx="1139825" cy="85725"/>
          </a:xfrm>
          <a:prstGeom prst="rect">
            <a:avLst/>
          </a:prstGeom>
          <a:pattFill prst="pct5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3562" name="Rectangle 4" descr="50%"/>
          <p:cNvSpPr>
            <a:spLocks noChangeArrowheads="1"/>
          </p:cNvSpPr>
          <p:nvPr/>
        </p:nvSpPr>
        <p:spPr bwMode="auto">
          <a:xfrm>
            <a:off x="1870075" y="3633788"/>
            <a:ext cx="1143000" cy="76200"/>
          </a:xfrm>
          <a:prstGeom prst="rect">
            <a:avLst/>
          </a:prstGeom>
          <a:pattFill prst="pct5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3563" name="Line 5"/>
          <p:cNvSpPr>
            <a:spLocks noChangeShapeType="1"/>
          </p:cNvSpPr>
          <p:nvPr/>
        </p:nvSpPr>
        <p:spPr bwMode="auto">
          <a:xfrm>
            <a:off x="5181600" y="1752600"/>
            <a:ext cx="0" cy="3657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3564" name="Oval 6"/>
          <p:cNvSpPr>
            <a:spLocks noChangeArrowheads="1"/>
          </p:cNvSpPr>
          <p:nvPr/>
        </p:nvSpPr>
        <p:spPr bwMode="auto">
          <a:xfrm>
            <a:off x="5105400" y="3124200"/>
            <a:ext cx="152400" cy="1524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3565" name="Oval 7"/>
          <p:cNvSpPr>
            <a:spLocks noChangeArrowheads="1"/>
          </p:cNvSpPr>
          <p:nvPr/>
        </p:nvSpPr>
        <p:spPr bwMode="auto">
          <a:xfrm>
            <a:off x="5105400" y="3962400"/>
            <a:ext cx="152400" cy="1524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3566" name="Line 8"/>
          <p:cNvSpPr>
            <a:spLocks noChangeShapeType="1"/>
          </p:cNvSpPr>
          <p:nvPr/>
        </p:nvSpPr>
        <p:spPr bwMode="auto">
          <a:xfrm flipV="1">
            <a:off x="1447800" y="3657600"/>
            <a:ext cx="5105400" cy="1371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3567" name="Line 9"/>
          <p:cNvSpPr>
            <a:spLocks noChangeShapeType="1"/>
          </p:cNvSpPr>
          <p:nvPr/>
        </p:nvSpPr>
        <p:spPr bwMode="auto">
          <a:xfrm rot="3926678" flipV="1">
            <a:off x="2399507" y="859631"/>
            <a:ext cx="3125788" cy="41497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3568" name="Line 10"/>
          <p:cNvSpPr>
            <a:spLocks noChangeShapeType="1"/>
          </p:cNvSpPr>
          <p:nvPr/>
        </p:nvSpPr>
        <p:spPr bwMode="auto">
          <a:xfrm flipV="1">
            <a:off x="1447800" y="2362200"/>
            <a:ext cx="3429000" cy="1828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3569" name="Line 11"/>
          <p:cNvSpPr>
            <a:spLocks noChangeShapeType="1"/>
          </p:cNvSpPr>
          <p:nvPr/>
        </p:nvSpPr>
        <p:spPr bwMode="auto">
          <a:xfrm>
            <a:off x="1447800" y="3200400"/>
            <a:ext cx="3429000" cy="1600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3570" name="Text Box 12"/>
          <p:cNvSpPr txBox="1">
            <a:spLocks noChangeArrowheads="1"/>
          </p:cNvSpPr>
          <p:nvPr/>
        </p:nvSpPr>
        <p:spPr bwMode="auto">
          <a:xfrm>
            <a:off x="4876800" y="2743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3</a:t>
            </a:r>
          </a:p>
        </p:txBody>
      </p:sp>
      <p:sp>
        <p:nvSpPr>
          <p:cNvPr id="23571" name="Text Box 13"/>
          <p:cNvSpPr txBox="1">
            <a:spLocks noChangeArrowheads="1"/>
          </p:cNvSpPr>
          <p:nvPr/>
        </p:nvSpPr>
        <p:spPr bwMode="auto">
          <a:xfrm>
            <a:off x="4572000" y="4648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1</a:t>
            </a:r>
          </a:p>
        </p:txBody>
      </p:sp>
      <p:sp>
        <p:nvSpPr>
          <p:cNvPr id="23572" name="Text Box 14"/>
          <p:cNvSpPr txBox="1">
            <a:spLocks noChangeArrowheads="1"/>
          </p:cNvSpPr>
          <p:nvPr/>
        </p:nvSpPr>
        <p:spPr bwMode="auto">
          <a:xfrm>
            <a:off x="914400" y="4800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D</a:t>
            </a:r>
            <a:r>
              <a:rPr lang="en-US" altLang="ko-KR" baseline="-25000">
                <a:latin typeface="Verdana" panose="020B0604030504040204" pitchFamily="34" charset="0"/>
              </a:rPr>
              <a:t>4</a:t>
            </a:r>
          </a:p>
        </p:txBody>
      </p:sp>
      <p:sp>
        <p:nvSpPr>
          <p:cNvPr id="23573" name="Text Box 15"/>
          <p:cNvSpPr txBox="1">
            <a:spLocks noChangeArrowheads="1"/>
          </p:cNvSpPr>
          <p:nvPr/>
        </p:nvSpPr>
        <p:spPr bwMode="auto">
          <a:xfrm>
            <a:off x="4572000" y="1981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2</a:t>
            </a:r>
          </a:p>
        </p:txBody>
      </p:sp>
      <p:sp>
        <p:nvSpPr>
          <p:cNvPr id="23574" name="Text Box 16"/>
          <p:cNvSpPr txBox="1">
            <a:spLocks noChangeArrowheads="1"/>
          </p:cNvSpPr>
          <p:nvPr/>
        </p:nvSpPr>
        <p:spPr bwMode="auto">
          <a:xfrm>
            <a:off x="4824413" y="3657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4</a:t>
            </a:r>
          </a:p>
        </p:txBody>
      </p:sp>
      <p:sp>
        <p:nvSpPr>
          <p:cNvPr id="23575" name="Text Box 17"/>
          <p:cNvSpPr txBox="1">
            <a:spLocks noChangeArrowheads="1"/>
          </p:cNvSpPr>
          <p:nvPr/>
        </p:nvSpPr>
        <p:spPr bwMode="auto">
          <a:xfrm>
            <a:off x="914400" y="1981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D</a:t>
            </a:r>
            <a:r>
              <a:rPr lang="en-US" altLang="ko-KR" baseline="-25000">
                <a:latin typeface="Verdana" panose="020B0604030504040204" pitchFamily="34" charset="0"/>
              </a:rPr>
              <a:t>3</a:t>
            </a:r>
          </a:p>
        </p:txBody>
      </p:sp>
      <p:sp>
        <p:nvSpPr>
          <p:cNvPr id="23576" name="Text Box 18"/>
          <p:cNvSpPr txBox="1">
            <a:spLocks noChangeArrowheads="1"/>
          </p:cNvSpPr>
          <p:nvPr/>
        </p:nvSpPr>
        <p:spPr bwMode="auto">
          <a:xfrm>
            <a:off x="914400" y="388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D</a:t>
            </a:r>
            <a:r>
              <a:rPr lang="en-US" altLang="ko-KR" baseline="-25000">
                <a:latin typeface="Verdana" panose="020B0604030504040204" pitchFamily="34" charset="0"/>
              </a:rPr>
              <a:t>2</a:t>
            </a:r>
          </a:p>
        </p:txBody>
      </p:sp>
      <p:sp>
        <p:nvSpPr>
          <p:cNvPr id="23577" name="Text Box 19"/>
          <p:cNvSpPr txBox="1">
            <a:spLocks noChangeArrowheads="1"/>
          </p:cNvSpPr>
          <p:nvPr/>
        </p:nvSpPr>
        <p:spPr bwMode="auto">
          <a:xfrm>
            <a:off x="914400" y="2819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D</a:t>
            </a:r>
            <a:r>
              <a:rPr lang="en-US" altLang="ko-KR" baseline="-25000">
                <a:latin typeface="Verdana" panose="020B0604030504040204" pitchFamily="34" charset="0"/>
              </a:rPr>
              <a:t>1</a:t>
            </a:r>
          </a:p>
        </p:txBody>
      </p:sp>
      <p:sp>
        <p:nvSpPr>
          <p:cNvPr id="23578" name="Text Box 20"/>
          <p:cNvSpPr txBox="1">
            <a:spLocks noChangeArrowheads="1"/>
          </p:cNvSpPr>
          <p:nvPr/>
        </p:nvSpPr>
        <p:spPr bwMode="auto">
          <a:xfrm>
            <a:off x="6477000" y="3352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D</a:t>
            </a:r>
            <a:r>
              <a:rPr lang="en-US" altLang="ko-KR" baseline="-25000">
                <a:latin typeface="Verdana" panose="020B0604030504040204" pitchFamily="34" charset="0"/>
              </a:rPr>
              <a:t>0</a:t>
            </a:r>
          </a:p>
        </p:txBody>
      </p:sp>
      <p:sp>
        <p:nvSpPr>
          <p:cNvPr id="23579" name="Text Box 21"/>
          <p:cNvSpPr txBox="1">
            <a:spLocks noChangeArrowheads="1"/>
          </p:cNvSpPr>
          <p:nvPr/>
        </p:nvSpPr>
        <p:spPr bwMode="auto">
          <a:xfrm>
            <a:off x="2057400" y="3657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BS</a:t>
            </a:r>
            <a:endParaRPr lang="en-US" altLang="ko-KR" baseline="-25000">
              <a:latin typeface="Verdana" panose="020B0604030504040204" pitchFamily="34" charset="0"/>
            </a:endParaRPr>
          </a:p>
        </p:txBody>
      </p:sp>
      <p:sp>
        <p:nvSpPr>
          <p:cNvPr id="23580" name="Text Box 22"/>
          <p:cNvSpPr txBox="1">
            <a:spLocks noChangeArrowheads="1"/>
          </p:cNvSpPr>
          <p:nvPr/>
        </p:nvSpPr>
        <p:spPr bwMode="auto">
          <a:xfrm>
            <a:off x="3352800" y="4419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BSB</a:t>
            </a:r>
            <a:endParaRPr lang="en-US" altLang="ko-KR" baseline="-25000">
              <a:latin typeface="Verdana" panose="020B0604030504040204" pitchFamily="34" charset="0"/>
            </a:endParaRPr>
          </a:p>
        </p:txBody>
      </p:sp>
      <p:sp>
        <p:nvSpPr>
          <p:cNvPr id="23581" name="Text Box 23"/>
          <p:cNvSpPr txBox="1">
            <a:spLocks noChangeArrowheads="1"/>
          </p:cNvSpPr>
          <p:nvPr/>
        </p:nvSpPr>
        <p:spPr bwMode="auto">
          <a:xfrm>
            <a:off x="3276600" y="2362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BSA</a:t>
            </a:r>
            <a:endParaRPr lang="en-US" altLang="ko-KR" baseline="-25000">
              <a:latin typeface="Verdana" panose="020B0604030504040204" pitchFamily="34" charset="0"/>
            </a:endParaRPr>
          </a:p>
        </p:txBody>
      </p:sp>
      <p:graphicFrame>
        <p:nvGraphicFramePr>
          <p:cNvPr id="23554" name="Object 24"/>
          <p:cNvGraphicFramePr>
            <a:graphicFrameLocks noChangeAspect="1"/>
          </p:cNvGraphicFramePr>
          <p:nvPr/>
        </p:nvGraphicFramePr>
        <p:xfrm>
          <a:off x="4475163" y="3038475"/>
          <a:ext cx="479425" cy="438150"/>
        </p:xfrm>
        <a:graphic>
          <a:graphicData uri="http://schemas.openxmlformats.org/presentationml/2006/ole">
            <p:oleObj spid="_x0000_s226696" name="Equation" r:id="rId3" imgW="291847" imgH="266469" progId="">
              <p:embed/>
            </p:oleObj>
          </a:graphicData>
        </a:graphic>
      </p:graphicFrame>
      <p:graphicFrame>
        <p:nvGraphicFramePr>
          <p:cNvPr id="23555" name="Object 25"/>
          <p:cNvGraphicFramePr>
            <a:graphicFrameLocks noChangeAspect="1"/>
          </p:cNvGraphicFramePr>
          <p:nvPr/>
        </p:nvGraphicFramePr>
        <p:xfrm>
          <a:off x="4408488" y="3810000"/>
          <a:ext cx="501650" cy="438150"/>
        </p:xfrm>
        <a:graphic>
          <a:graphicData uri="http://schemas.openxmlformats.org/presentationml/2006/ole">
            <p:oleObj spid="_x0000_s226697" name="Equation" r:id="rId4" imgW="304536" imgH="266469" progId="">
              <p:embed/>
            </p:oleObj>
          </a:graphicData>
        </a:graphic>
      </p:graphicFrame>
      <p:graphicFrame>
        <p:nvGraphicFramePr>
          <p:cNvPr id="23556" name="Object 26"/>
          <p:cNvGraphicFramePr>
            <a:graphicFrameLocks noChangeAspect="1"/>
          </p:cNvGraphicFramePr>
          <p:nvPr/>
        </p:nvGraphicFramePr>
        <p:xfrm>
          <a:off x="5313363" y="3886200"/>
          <a:ext cx="520700" cy="438150"/>
        </p:xfrm>
        <a:graphic>
          <a:graphicData uri="http://schemas.openxmlformats.org/presentationml/2006/ole">
            <p:oleObj spid="_x0000_s226698" name="Equation" r:id="rId5" imgW="317087" imgH="266353" progId="">
              <p:embed/>
            </p:oleObj>
          </a:graphicData>
        </a:graphic>
      </p:graphicFrame>
      <p:graphicFrame>
        <p:nvGraphicFramePr>
          <p:cNvPr id="23557" name="Object 27"/>
          <p:cNvGraphicFramePr>
            <a:graphicFrameLocks noChangeAspect="1"/>
          </p:cNvGraphicFramePr>
          <p:nvPr/>
        </p:nvGraphicFramePr>
        <p:xfrm>
          <a:off x="5246688" y="2895600"/>
          <a:ext cx="501650" cy="438150"/>
        </p:xfrm>
        <a:graphic>
          <a:graphicData uri="http://schemas.openxmlformats.org/presentationml/2006/ole">
            <p:oleObj spid="_x0000_s226699" name="Equation" r:id="rId6" imgW="304536" imgH="266469" progId="">
              <p:embed/>
            </p:oleObj>
          </a:graphicData>
        </a:graphic>
      </p:graphicFrame>
      <p:graphicFrame>
        <p:nvGraphicFramePr>
          <p:cNvPr id="23558" name="Object 28"/>
          <p:cNvGraphicFramePr>
            <a:graphicFrameLocks noChangeAspect="1"/>
          </p:cNvGraphicFramePr>
          <p:nvPr/>
        </p:nvGraphicFramePr>
        <p:xfrm>
          <a:off x="533400" y="5638800"/>
          <a:ext cx="5562600" cy="819150"/>
        </p:xfrm>
        <a:graphic>
          <a:graphicData uri="http://schemas.openxmlformats.org/presentationml/2006/ole">
            <p:oleObj spid="_x0000_s226700" name="Equation" r:id="rId7" imgW="3797300" imgH="558800" progId="">
              <p:embed/>
            </p:oleObj>
          </a:graphicData>
        </a:graphic>
      </p:graphicFrame>
      <p:graphicFrame>
        <p:nvGraphicFramePr>
          <p:cNvPr id="23559" name="Object 29"/>
          <p:cNvGraphicFramePr>
            <a:graphicFrameLocks noChangeAspect="1"/>
          </p:cNvGraphicFramePr>
          <p:nvPr/>
        </p:nvGraphicFramePr>
        <p:xfrm>
          <a:off x="533400" y="762000"/>
          <a:ext cx="5486400" cy="815975"/>
        </p:xfrm>
        <a:graphic>
          <a:graphicData uri="http://schemas.openxmlformats.org/presentationml/2006/ole">
            <p:oleObj spid="_x0000_s226701" name="Equation" r:id="rId8" imgW="3759200" imgH="558800" progId="">
              <p:embed/>
            </p:oleObj>
          </a:graphicData>
        </a:graphic>
      </p:graphicFrame>
      <p:pic>
        <p:nvPicPr>
          <p:cNvPr id="23582" name="Picture 30" descr="capture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"/>
            <a:ext cx="300196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9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2"/>
          <p:cNvSpPr>
            <a:spLocks noChangeArrowheads="1"/>
          </p:cNvSpPr>
          <p:nvPr/>
        </p:nvSpPr>
        <p:spPr bwMode="auto">
          <a:xfrm>
            <a:off x="1905000" y="304800"/>
            <a:ext cx="2362200" cy="1143000"/>
          </a:xfrm>
          <a:prstGeom prst="ellipse">
            <a:avLst/>
          </a:prstGeom>
          <a:solidFill>
            <a:srgbClr val="0000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b="1">
                <a:solidFill>
                  <a:schemeClr val="bg1"/>
                </a:solidFill>
              </a:rPr>
              <a:t>Quantum</a:t>
            </a:r>
            <a:br>
              <a:rPr lang="en-US" altLang="ko-KR" b="1">
                <a:solidFill>
                  <a:schemeClr val="bg1"/>
                </a:solidFill>
              </a:rPr>
            </a:br>
            <a:r>
              <a:rPr lang="en-US" altLang="ko-KR" b="1">
                <a:solidFill>
                  <a:schemeClr val="bg1"/>
                </a:solidFill>
              </a:rPr>
              <a:t>Physics</a:t>
            </a: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4876800" y="304800"/>
            <a:ext cx="2514600" cy="11430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b="1">
                <a:solidFill>
                  <a:schemeClr val="bg1"/>
                </a:solidFill>
              </a:rPr>
              <a:t>Information</a:t>
            </a:r>
            <a:br>
              <a:rPr lang="en-US" altLang="ko-KR" b="1">
                <a:solidFill>
                  <a:schemeClr val="bg1"/>
                </a:solidFill>
              </a:rPr>
            </a:br>
            <a:r>
              <a:rPr lang="en-US" altLang="ko-KR" b="1">
                <a:solidFill>
                  <a:schemeClr val="bg1"/>
                </a:solidFill>
              </a:rPr>
              <a:t>Science</a:t>
            </a:r>
          </a:p>
        </p:txBody>
      </p:sp>
      <p:sp>
        <p:nvSpPr>
          <p:cNvPr id="49156" name="AutoShape 5"/>
          <p:cNvSpPr>
            <a:spLocks noChangeArrowheads="1"/>
          </p:cNvSpPr>
          <p:nvPr/>
        </p:nvSpPr>
        <p:spPr bwMode="auto">
          <a:xfrm rot="5400000">
            <a:off x="3848100" y="1104900"/>
            <a:ext cx="7620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664 h 21600"/>
              <a:gd name="T14" fmla="*/ 18338 w 21600"/>
              <a:gd name="T15" fmla="*/ 84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388" y="0"/>
                </a:lnTo>
                <a:lnTo>
                  <a:pt x="13388" y="3664"/>
                </a:lnTo>
                <a:lnTo>
                  <a:pt x="12427" y="3664"/>
                </a:lnTo>
                <a:cubicBezTo>
                  <a:pt x="5564" y="3664"/>
                  <a:pt x="0" y="7467"/>
                  <a:pt x="0" y="12158"/>
                </a:cubicBezTo>
                <a:lnTo>
                  <a:pt x="0" y="21600"/>
                </a:lnTo>
                <a:lnTo>
                  <a:pt x="4937" y="21600"/>
                </a:lnTo>
                <a:lnTo>
                  <a:pt x="4937" y="12158"/>
                </a:lnTo>
                <a:cubicBezTo>
                  <a:pt x="4937" y="10134"/>
                  <a:pt x="8290" y="8494"/>
                  <a:pt x="12427" y="8494"/>
                </a:cubicBezTo>
                <a:lnTo>
                  <a:pt x="13388" y="8494"/>
                </a:lnTo>
                <a:lnTo>
                  <a:pt x="13388" y="1215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9157" name="AutoShape 6"/>
          <p:cNvSpPr>
            <a:spLocks noChangeArrowheads="1"/>
          </p:cNvSpPr>
          <p:nvPr/>
        </p:nvSpPr>
        <p:spPr bwMode="auto">
          <a:xfrm rot="16200000" flipH="1">
            <a:off x="4610100" y="1104900"/>
            <a:ext cx="7620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664 h 21600"/>
              <a:gd name="T14" fmla="*/ 18338 w 21600"/>
              <a:gd name="T15" fmla="*/ 84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388" y="0"/>
                </a:lnTo>
                <a:lnTo>
                  <a:pt x="13388" y="3664"/>
                </a:lnTo>
                <a:lnTo>
                  <a:pt x="12427" y="3664"/>
                </a:lnTo>
                <a:cubicBezTo>
                  <a:pt x="5564" y="3664"/>
                  <a:pt x="0" y="7467"/>
                  <a:pt x="0" y="12158"/>
                </a:cubicBezTo>
                <a:lnTo>
                  <a:pt x="0" y="21600"/>
                </a:lnTo>
                <a:lnTo>
                  <a:pt x="4937" y="21600"/>
                </a:lnTo>
                <a:lnTo>
                  <a:pt x="4937" y="12158"/>
                </a:lnTo>
                <a:cubicBezTo>
                  <a:pt x="4937" y="10134"/>
                  <a:pt x="8290" y="8494"/>
                  <a:pt x="12427" y="8494"/>
                </a:cubicBezTo>
                <a:lnTo>
                  <a:pt x="13388" y="8494"/>
                </a:lnTo>
                <a:lnTo>
                  <a:pt x="13388" y="1215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827088" y="2708275"/>
            <a:ext cx="7600950" cy="3886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en-US" altLang="ko-KR" sz="1200" b="1" dirty="0"/>
          </a:p>
          <a:p>
            <a:pPr eaLnBrk="1" hangingPunct="1"/>
            <a:r>
              <a:rPr lang="en-US" altLang="ko-KR" sz="2000" b="1" dirty="0">
                <a:solidFill>
                  <a:srgbClr val="00B050"/>
                </a:solidFill>
              </a:rPr>
              <a:t>Quantum Parallelism</a:t>
            </a:r>
          </a:p>
          <a:p>
            <a:pPr eaLnBrk="1" hangingPunct="1"/>
            <a:r>
              <a:rPr lang="en-US" altLang="ko-KR" sz="2000" b="1" dirty="0"/>
              <a:t>  </a:t>
            </a:r>
            <a:r>
              <a:rPr lang="en-US" altLang="ko-KR" sz="2000" b="1" dirty="0">
                <a:sym typeface="Wingdings" panose="05000000000000000000" pitchFamily="2" charset="2"/>
              </a:rPr>
              <a:t> </a:t>
            </a:r>
            <a:r>
              <a:rPr lang="en-US" altLang="ko-KR" sz="1800" b="1" dirty="0"/>
              <a:t>Quantum computing is </a:t>
            </a:r>
            <a:br>
              <a:rPr lang="en-US" altLang="ko-KR" sz="1800" b="1" dirty="0"/>
            </a:br>
            <a:r>
              <a:rPr lang="en-US" altLang="ko-KR" sz="1800" b="1" dirty="0"/>
              <a:t>	exponentially larger and faster than digital computing.</a:t>
            </a:r>
          </a:p>
          <a:p>
            <a:pPr eaLnBrk="1" hangingPunct="1"/>
            <a:r>
              <a:rPr lang="en-US" altLang="ko-KR" sz="1800" b="1" dirty="0"/>
              <a:t>      Quantum Fourier Transform, Quantum Database Search, </a:t>
            </a:r>
          </a:p>
          <a:p>
            <a:pPr eaLnBrk="1" hangingPunct="1"/>
            <a:r>
              <a:rPr lang="en-US" altLang="ko-KR" sz="1800" b="1" dirty="0"/>
              <a:t>      Quantum Many-Body Simulation (Nanotechnology)</a:t>
            </a:r>
          </a:p>
          <a:p>
            <a:pPr eaLnBrk="1" hangingPunct="1"/>
            <a:endParaRPr lang="en-US" altLang="ko-KR" sz="1800" b="1" dirty="0"/>
          </a:p>
          <a:p>
            <a:pPr eaLnBrk="1" hangingPunct="1"/>
            <a:r>
              <a:rPr lang="en-US" altLang="ko-KR" sz="2000" b="1" dirty="0">
                <a:solidFill>
                  <a:srgbClr val="00B050"/>
                </a:solidFill>
              </a:rPr>
              <a:t>No </a:t>
            </a:r>
            <a:r>
              <a:rPr lang="en-US" altLang="ko-KR" sz="2000" b="1" dirty="0" err="1">
                <a:solidFill>
                  <a:srgbClr val="00B050"/>
                </a:solidFill>
              </a:rPr>
              <a:t>Clonability</a:t>
            </a:r>
            <a:r>
              <a:rPr lang="en-US" altLang="ko-KR" sz="2000" b="1" dirty="0">
                <a:solidFill>
                  <a:srgbClr val="00B050"/>
                </a:solidFill>
              </a:rPr>
              <a:t> of Quantum Information, </a:t>
            </a:r>
            <a:br>
              <a:rPr lang="en-US" altLang="ko-KR" sz="2000" b="1" dirty="0">
                <a:solidFill>
                  <a:srgbClr val="00B050"/>
                </a:solidFill>
              </a:rPr>
            </a:br>
            <a:r>
              <a:rPr lang="en-US" altLang="ko-KR" sz="2000" b="1" dirty="0" err="1">
                <a:solidFill>
                  <a:srgbClr val="00B050"/>
                </a:solidFill>
              </a:rPr>
              <a:t>Irrevesability</a:t>
            </a:r>
            <a:r>
              <a:rPr lang="en-US" altLang="ko-KR" sz="2000" b="1" dirty="0">
                <a:solidFill>
                  <a:srgbClr val="00B050"/>
                </a:solidFill>
              </a:rPr>
              <a:t> of Quantum Measurement</a:t>
            </a:r>
          </a:p>
          <a:p>
            <a:pPr eaLnBrk="1" hangingPunct="1"/>
            <a:r>
              <a:rPr lang="en-US" altLang="ko-KR" sz="2000" b="1" dirty="0"/>
              <a:t>  </a:t>
            </a:r>
            <a:r>
              <a:rPr lang="en-US" altLang="ko-KR" sz="2000" b="1" dirty="0">
                <a:sym typeface="Wingdings" panose="05000000000000000000" pitchFamily="2" charset="2"/>
              </a:rPr>
              <a:t> </a:t>
            </a:r>
            <a:r>
              <a:rPr lang="en-US" altLang="ko-KR" sz="1800" b="1" dirty="0">
                <a:sym typeface="Wingdings" panose="05000000000000000000" pitchFamily="2" charset="2"/>
              </a:rPr>
              <a:t>Quantum Cryptography (Absolutely secure digital communication)</a:t>
            </a:r>
            <a:r>
              <a:rPr lang="en-US" altLang="ko-KR" sz="1800" b="1" dirty="0"/>
              <a:t> </a:t>
            </a:r>
          </a:p>
          <a:p>
            <a:pPr eaLnBrk="1" hangingPunct="1"/>
            <a:endParaRPr lang="en-US" altLang="ko-KR" sz="1800" b="1" dirty="0"/>
          </a:p>
          <a:p>
            <a:pPr eaLnBrk="1" hangingPunct="1"/>
            <a:r>
              <a:rPr lang="en-US" altLang="ko-KR" sz="2000" b="1" dirty="0">
                <a:solidFill>
                  <a:srgbClr val="00B050"/>
                </a:solidFill>
              </a:rPr>
              <a:t>Quantum Correlation by Quantum Entanglement</a:t>
            </a:r>
          </a:p>
          <a:p>
            <a:pPr eaLnBrk="1" hangingPunct="1"/>
            <a:r>
              <a:rPr lang="en-US" altLang="ko-KR" sz="2000" b="1" dirty="0"/>
              <a:t>  </a:t>
            </a:r>
            <a:r>
              <a:rPr lang="en-US" altLang="ko-KR" sz="2000" b="1" dirty="0">
                <a:sym typeface="Wingdings" panose="05000000000000000000" pitchFamily="2" charset="2"/>
              </a:rPr>
              <a:t> </a:t>
            </a:r>
            <a:r>
              <a:rPr lang="en-US" altLang="ko-KR" sz="1800" b="1" dirty="0">
                <a:sym typeface="Wingdings" panose="05000000000000000000" pitchFamily="2" charset="2"/>
              </a:rPr>
              <a:t>Quantum Teleportation, Quantum </a:t>
            </a:r>
            <a:r>
              <a:rPr lang="en-US" altLang="ko-KR" sz="1800" b="1" dirty="0" err="1">
                <a:sym typeface="Wingdings" panose="05000000000000000000" pitchFamily="2" charset="2"/>
              </a:rPr>
              <a:t>Superdense</a:t>
            </a:r>
            <a:r>
              <a:rPr lang="en-US" altLang="ko-KR" sz="1800" b="1" dirty="0">
                <a:sym typeface="Wingdings" panose="05000000000000000000" pitchFamily="2" charset="2"/>
              </a:rPr>
              <a:t> Coding, </a:t>
            </a:r>
            <a:br>
              <a:rPr lang="en-US" altLang="ko-KR" sz="1800" b="1" dirty="0">
                <a:sym typeface="Wingdings" panose="05000000000000000000" pitchFamily="2" charset="2"/>
              </a:rPr>
            </a:br>
            <a:r>
              <a:rPr lang="en-US" altLang="ko-KR" sz="1800" b="1" dirty="0">
                <a:sym typeface="Wingdings" panose="05000000000000000000" pitchFamily="2" charset="2"/>
              </a:rPr>
              <a:t>       Quantum Cryptography, Quantum Imaging</a:t>
            </a:r>
            <a:endParaRPr lang="en-US" altLang="ko-KR" sz="1800" b="1" dirty="0"/>
          </a:p>
          <a:p>
            <a:pPr eaLnBrk="1" hangingPunct="1"/>
            <a:endParaRPr lang="en-US" altLang="ko-KR" sz="1800" b="1" dirty="0"/>
          </a:p>
        </p:txBody>
      </p:sp>
      <p:sp>
        <p:nvSpPr>
          <p:cNvPr id="49159" name="Oval 4"/>
          <p:cNvSpPr>
            <a:spLocks noChangeArrowheads="1"/>
          </p:cNvSpPr>
          <p:nvPr/>
        </p:nvSpPr>
        <p:spPr bwMode="auto">
          <a:xfrm>
            <a:off x="3492500" y="1844675"/>
            <a:ext cx="2209800" cy="1143000"/>
          </a:xfrm>
          <a:prstGeom prst="ellipse">
            <a:avLst/>
          </a:prstGeom>
          <a:solidFill>
            <a:srgbClr val="00A0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b="1">
                <a:solidFill>
                  <a:schemeClr val="bg1"/>
                </a:solidFill>
              </a:rPr>
              <a:t>Quantum</a:t>
            </a:r>
            <a:br>
              <a:rPr lang="en-US" altLang="ko-KR" b="1">
                <a:solidFill>
                  <a:schemeClr val="bg1"/>
                </a:solidFill>
              </a:rPr>
            </a:br>
            <a:r>
              <a:rPr lang="en-US" altLang="ko-KR" b="1">
                <a:solidFill>
                  <a:schemeClr val="bg1"/>
                </a:solidFill>
              </a:rPr>
              <a:t>Information</a:t>
            </a:r>
            <a:br>
              <a:rPr lang="en-US" altLang="ko-KR" b="1">
                <a:solidFill>
                  <a:schemeClr val="bg1"/>
                </a:solidFill>
              </a:rPr>
            </a:br>
            <a:r>
              <a:rPr lang="en-US" altLang="ko-KR" b="1">
                <a:solidFill>
                  <a:schemeClr val="bg1"/>
                </a:solidFill>
              </a:rPr>
              <a:t>Science</a:t>
            </a:r>
          </a:p>
        </p:txBody>
      </p:sp>
    </p:spTree>
    <p:extLst>
      <p:ext uri="{BB962C8B-B14F-4D97-AF65-F5344CB8AC3E}">
        <p14:creationId xmlns:p14="http://schemas.microsoft.com/office/powerpoint/2010/main" xmlns="" val="2153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2" descr="50%"/>
          <p:cNvSpPr>
            <a:spLocks noChangeArrowheads="1"/>
          </p:cNvSpPr>
          <p:nvPr/>
        </p:nvSpPr>
        <p:spPr bwMode="auto">
          <a:xfrm rot="457057">
            <a:off x="3633788" y="3557588"/>
            <a:ext cx="1143000" cy="76200"/>
          </a:xfrm>
          <a:prstGeom prst="rect">
            <a:avLst/>
          </a:prstGeom>
          <a:pattFill prst="pct5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4586" name="Rectangle 3" descr="50%"/>
          <p:cNvSpPr>
            <a:spLocks noChangeArrowheads="1"/>
          </p:cNvSpPr>
          <p:nvPr/>
        </p:nvSpPr>
        <p:spPr bwMode="auto">
          <a:xfrm rot="-620649">
            <a:off x="3557588" y="2097088"/>
            <a:ext cx="1139825" cy="85725"/>
          </a:xfrm>
          <a:prstGeom prst="rect">
            <a:avLst/>
          </a:prstGeom>
          <a:pattFill prst="pct5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4587" name="Rectangle 4" descr="50%"/>
          <p:cNvSpPr>
            <a:spLocks noChangeArrowheads="1"/>
          </p:cNvSpPr>
          <p:nvPr/>
        </p:nvSpPr>
        <p:spPr bwMode="auto">
          <a:xfrm>
            <a:off x="2151063" y="2871788"/>
            <a:ext cx="1143000" cy="76200"/>
          </a:xfrm>
          <a:prstGeom prst="rect">
            <a:avLst/>
          </a:prstGeom>
          <a:pattFill prst="pct5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4588" name="Line 5"/>
          <p:cNvSpPr>
            <a:spLocks noChangeShapeType="1"/>
          </p:cNvSpPr>
          <p:nvPr/>
        </p:nvSpPr>
        <p:spPr bwMode="auto">
          <a:xfrm>
            <a:off x="5462588" y="990600"/>
            <a:ext cx="0" cy="3657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4589" name="Oval 6"/>
          <p:cNvSpPr>
            <a:spLocks noChangeArrowheads="1"/>
          </p:cNvSpPr>
          <p:nvPr/>
        </p:nvSpPr>
        <p:spPr bwMode="auto">
          <a:xfrm>
            <a:off x="5386388" y="2362200"/>
            <a:ext cx="152400" cy="1524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4590" name="Oval 7"/>
          <p:cNvSpPr>
            <a:spLocks noChangeArrowheads="1"/>
          </p:cNvSpPr>
          <p:nvPr/>
        </p:nvSpPr>
        <p:spPr bwMode="auto">
          <a:xfrm>
            <a:off x="5386388" y="3200400"/>
            <a:ext cx="152400" cy="1524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4591" name="Line 8"/>
          <p:cNvSpPr>
            <a:spLocks noChangeShapeType="1"/>
          </p:cNvSpPr>
          <p:nvPr/>
        </p:nvSpPr>
        <p:spPr bwMode="auto">
          <a:xfrm flipV="1">
            <a:off x="1728788" y="2895600"/>
            <a:ext cx="5105400" cy="1371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4592" name="Line 9"/>
          <p:cNvSpPr>
            <a:spLocks noChangeShapeType="1"/>
          </p:cNvSpPr>
          <p:nvPr/>
        </p:nvSpPr>
        <p:spPr bwMode="auto">
          <a:xfrm rot="3926678" flipV="1">
            <a:off x="2680494" y="97631"/>
            <a:ext cx="3125788" cy="41497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4593" name="Line 10"/>
          <p:cNvSpPr>
            <a:spLocks noChangeShapeType="1"/>
          </p:cNvSpPr>
          <p:nvPr/>
        </p:nvSpPr>
        <p:spPr bwMode="auto">
          <a:xfrm flipV="1">
            <a:off x="1728788" y="1600200"/>
            <a:ext cx="3429000" cy="1828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4594" name="Line 11"/>
          <p:cNvSpPr>
            <a:spLocks noChangeShapeType="1"/>
          </p:cNvSpPr>
          <p:nvPr/>
        </p:nvSpPr>
        <p:spPr bwMode="auto">
          <a:xfrm>
            <a:off x="1728788" y="2438400"/>
            <a:ext cx="3429000" cy="1600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4595" name="Text Box 12"/>
          <p:cNvSpPr txBox="1">
            <a:spLocks noChangeArrowheads="1"/>
          </p:cNvSpPr>
          <p:nvPr/>
        </p:nvSpPr>
        <p:spPr bwMode="auto">
          <a:xfrm>
            <a:off x="5157788" y="1981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3</a:t>
            </a:r>
          </a:p>
        </p:txBody>
      </p:sp>
      <p:sp>
        <p:nvSpPr>
          <p:cNvPr id="24596" name="Text Box 13"/>
          <p:cNvSpPr txBox="1">
            <a:spLocks noChangeArrowheads="1"/>
          </p:cNvSpPr>
          <p:nvPr/>
        </p:nvSpPr>
        <p:spPr bwMode="auto">
          <a:xfrm>
            <a:off x="4852988" y="388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1</a:t>
            </a:r>
          </a:p>
        </p:txBody>
      </p:sp>
      <p:sp>
        <p:nvSpPr>
          <p:cNvPr id="24597" name="Text Box 14"/>
          <p:cNvSpPr txBox="1">
            <a:spLocks noChangeArrowheads="1"/>
          </p:cNvSpPr>
          <p:nvPr/>
        </p:nvSpPr>
        <p:spPr bwMode="auto">
          <a:xfrm>
            <a:off x="1195388" y="4038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D</a:t>
            </a:r>
            <a:r>
              <a:rPr lang="en-US" altLang="ko-KR" baseline="-25000">
                <a:latin typeface="Verdana" panose="020B0604030504040204" pitchFamily="34" charset="0"/>
              </a:rPr>
              <a:t>4</a:t>
            </a:r>
          </a:p>
        </p:txBody>
      </p:sp>
      <p:sp>
        <p:nvSpPr>
          <p:cNvPr id="24598" name="Text Box 15"/>
          <p:cNvSpPr txBox="1">
            <a:spLocks noChangeArrowheads="1"/>
          </p:cNvSpPr>
          <p:nvPr/>
        </p:nvSpPr>
        <p:spPr bwMode="auto">
          <a:xfrm>
            <a:off x="4852988" y="1219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2</a:t>
            </a:r>
          </a:p>
        </p:txBody>
      </p:sp>
      <p:sp>
        <p:nvSpPr>
          <p:cNvPr id="24599" name="Text Box 16"/>
          <p:cNvSpPr txBox="1">
            <a:spLocks noChangeArrowheads="1"/>
          </p:cNvSpPr>
          <p:nvPr/>
        </p:nvSpPr>
        <p:spPr bwMode="auto">
          <a:xfrm>
            <a:off x="5105400" y="2895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4</a:t>
            </a:r>
          </a:p>
        </p:txBody>
      </p:sp>
      <p:sp>
        <p:nvSpPr>
          <p:cNvPr id="24600" name="Text Box 17"/>
          <p:cNvSpPr txBox="1">
            <a:spLocks noChangeArrowheads="1"/>
          </p:cNvSpPr>
          <p:nvPr/>
        </p:nvSpPr>
        <p:spPr bwMode="auto">
          <a:xfrm>
            <a:off x="1195388" y="1219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D</a:t>
            </a:r>
            <a:r>
              <a:rPr lang="en-US" altLang="ko-KR" baseline="-25000">
                <a:latin typeface="Verdana" panose="020B0604030504040204" pitchFamily="34" charset="0"/>
              </a:rPr>
              <a:t>3</a:t>
            </a:r>
          </a:p>
        </p:txBody>
      </p:sp>
      <p:sp>
        <p:nvSpPr>
          <p:cNvPr id="24601" name="Text Box 18"/>
          <p:cNvSpPr txBox="1">
            <a:spLocks noChangeArrowheads="1"/>
          </p:cNvSpPr>
          <p:nvPr/>
        </p:nvSpPr>
        <p:spPr bwMode="auto">
          <a:xfrm>
            <a:off x="1195388" y="3124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D</a:t>
            </a:r>
            <a:r>
              <a:rPr lang="en-US" altLang="ko-KR" baseline="-25000">
                <a:latin typeface="Verdana" panose="020B0604030504040204" pitchFamily="34" charset="0"/>
              </a:rPr>
              <a:t>2</a:t>
            </a:r>
          </a:p>
        </p:txBody>
      </p:sp>
      <p:sp>
        <p:nvSpPr>
          <p:cNvPr id="24602" name="Text Box 19"/>
          <p:cNvSpPr txBox="1">
            <a:spLocks noChangeArrowheads="1"/>
          </p:cNvSpPr>
          <p:nvPr/>
        </p:nvSpPr>
        <p:spPr bwMode="auto">
          <a:xfrm>
            <a:off x="1195388" y="2057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D</a:t>
            </a:r>
            <a:r>
              <a:rPr lang="en-US" altLang="ko-KR" baseline="-25000">
                <a:latin typeface="Verdana" panose="020B0604030504040204" pitchFamily="34" charset="0"/>
              </a:rPr>
              <a:t>1</a:t>
            </a:r>
          </a:p>
        </p:txBody>
      </p:sp>
      <p:sp>
        <p:nvSpPr>
          <p:cNvPr id="24603" name="Text Box 20"/>
          <p:cNvSpPr txBox="1">
            <a:spLocks noChangeArrowheads="1"/>
          </p:cNvSpPr>
          <p:nvPr/>
        </p:nvSpPr>
        <p:spPr bwMode="auto">
          <a:xfrm>
            <a:off x="6757988" y="2590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D</a:t>
            </a:r>
            <a:r>
              <a:rPr lang="en-US" altLang="ko-KR" baseline="-25000">
                <a:latin typeface="Verdana" panose="020B0604030504040204" pitchFamily="34" charset="0"/>
              </a:rPr>
              <a:t>0</a:t>
            </a:r>
          </a:p>
        </p:txBody>
      </p:sp>
      <p:sp>
        <p:nvSpPr>
          <p:cNvPr id="24604" name="Text Box 21"/>
          <p:cNvSpPr txBox="1">
            <a:spLocks noChangeArrowheads="1"/>
          </p:cNvSpPr>
          <p:nvPr/>
        </p:nvSpPr>
        <p:spPr bwMode="auto">
          <a:xfrm>
            <a:off x="2338388" y="2895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BS</a:t>
            </a:r>
            <a:endParaRPr lang="en-US" altLang="ko-KR" baseline="-25000">
              <a:latin typeface="Verdana" panose="020B0604030504040204" pitchFamily="34" charset="0"/>
            </a:endParaRPr>
          </a:p>
        </p:txBody>
      </p:sp>
      <p:sp>
        <p:nvSpPr>
          <p:cNvPr id="24605" name="Text Box 22"/>
          <p:cNvSpPr txBox="1">
            <a:spLocks noChangeArrowheads="1"/>
          </p:cNvSpPr>
          <p:nvPr/>
        </p:nvSpPr>
        <p:spPr bwMode="auto">
          <a:xfrm>
            <a:off x="3633788" y="3657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BSB</a:t>
            </a:r>
            <a:endParaRPr lang="en-US" altLang="ko-KR" baseline="-25000">
              <a:latin typeface="Verdana" panose="020B0604030504040204" pitchFamily="34" charset="0"/>
            </a:endParaRPr>
          </a:p>
        </p:txBody>
      </p:sp>
      <p:sp>
        <p:nvSpPr>
          <p:cNvPr id="24606" name="Text Box 23"/>
          <p:cNvSpPr txBox="1">
            <a:spLocks noChangeArrowheads="1"/>
          </p:cNvSpPr>
          <p:nvPr/>
        </p:nvSpPr>
        <p:spPr bwMode="auto">
          <a:xfrm>
            <a:off x="3557588" y="1600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Verdana" panose="020B0604030504040204" pitchFamily="34" charset="0"/>
              </a:rPr>
              <a:t>BSA</a:t>
            </a:r>
            <a:endParaRPr lang="en-US" altLang="ko-KR" baseline="-25000">
              <a:latin typeface="Verdana" panose="020B0604030504040204" pitchFamily="34" charset="0"/>
            </a:endParaRPr>
          </a:p>
        </p:txBody>
      </p:sp>
      <p:graphicFrame>
        <p:nvGraphicFramePr>
          <p:cNvPr id="24578" name="Object 24"/>
          <p:cNvGraphicFramePr>
            <a:graphicFrameLocks noChangeAspect="1"/>
          </p:cNvGraphicFramePr>
          <p:nvPr/>
        </p:nvGraphicFramePr>
        <p:xfrm>
          <a:off x="5594350" y="3124200"/>
          <a:ext cx="520700" cy="438150"/>
        </p:xfrm>
        <a:graphic>
          <a:graphicData uri="http://schemas.openxmlformats.org/presentationml/2006/ole">
            <p:oleObj spid="_x0000_s227785" name="Equation" r:id="rId3" imgW="317087" imgH="266353" progId="">
              <p:embed/>
            </p:oleObj>
          </a:graphicData>
        </a:graphic>
      </p:graphicFrame>
      <p:graphicFrame>
        <p:nvGraphicFramePr>
          <p:cNvPr id="24579" name="Object 25"/>
          <p:cNvGraphicFramePr>
            <a:graphicFrameLocks noChangeAspect="1"/>
          </p:cNvGraphicFramePr>
          <p:nvPr/>
        </p:nvGraphicFramePr>
        <p:xfrm>
          <a:off x="5527675" y="2133600"/>
          <a:ext cx="501650" cy="438150"/>
        </p:xfrm>
        <a:graphic>
          <a:graphicData uri="http://schemas.openxmlformats.org/presentationml/2006/ole">
            <p:oleObj spid="_x0000_s227786" name="Equation" r:id="rId4" imgW="304536" imgH="266469" progId="">
              <p:embed/>
            </p:oleObj>
          </a:graphicData>
        </a:graphic>
      </p:graphicFrame>
      <p:sp>
        <p:nvSpPr>
          <p:cNvPr id="103450" name="Rectangle 26"/>
          <p:cNvSpPr>
            <a:spLocks noChangeArrowheads="1"/>
          </p:cNvSpPr>
          <p:nvPr/>
        </p:nvSpPr>
        <p:spPr bwMode="auto">
          <a:xfrm>
            <a:off x="533400" y="533400"/>
            <a:ext cx="4648200" cy="46482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aphicFrame>
        <p:nvGraphicFramePr>
          <p:cNvPr id="24580" name="Object 27"/>
          <p:cNvGraphicFramePr>
            <a:graphicFrameLocks noChangeAspect="1"/>
          </p:cNvGraphicFramePr>
          <p:nvPr/>
        </p:nvGraphicFramePr>
        <p:xfrm>
          <a:off x="4756150" y="2276475"/>
          <a:ext cx="479425" cy="438150"/>
        </p:xfrm>
        <a:graphic>
          <a:graphicData uri="http://schemas.openxmlformats.org/presentationml/2006/ole">
            <p:oleObj spid="_x0000_s227787" name="Equation" r:id="rId5" imgW="291847" imgH="266469" progId="">
              <p:embed/>
            </p:oleObj>
          </a:graphicData>
        </a:graphic>
      </p:graphicFrame>
      <p:graphicFrame>
        <p:nvGraphicFramePr>
          <p:cNvPr id="24581" name="Object 28"/>
          <p:cNvGraphicFramePr>
            <a:graphicFrameLocks noChangeAspect="1"/>
          </p:cNvGraphicFramePr>
          <p:nvPr/>
        </p:nvGraphicFramePr>
        <p:xfrm>
          <a:off x="4689475" y="3048000"/>
          <a:ext cx="501650" cy="438150"/>
        </p:xfrm>
        <a:graphic>
          <a:graphicData uri="http://schemas.openxmlformats.org/presentationml/2006/ole">
            <p:oleObj spid="_x0000_s227788" name="Equation" r:id="rId6" imgW="304536" imgH="266469" progId="">
              <p:embed/>
            </p:oleObj>
          </a:graphicData>
        </a:graphic>
      </p:graphicFrame>
      <p:graphicFrame>
        <p:nvGraphicFramePr>
          <p:cNvPr id="103453" name="Object 29"/>
          <p:cNvGraphicFramePr>
            <a:graphicFrameLocks noChangeAspect="1"/>
          </p:cNvGraphicFramePr>
          <p:nvPr/>
        </p:nvGraphicFramePr>
        <p:xfrm>
          <a:off x="5257800" y="228600"/>
          <a:ext cx="3581400" cy="1131888"/>
        </p:xfrm>
        <a:graphic>
          <a:graphicData uri="http://schemas.openxmlformats.org/presentationml/2006/ole">
            <p:oleObj spid="_x0000_s227789" name="Equation" r:id="rId7" imgW="2171700" imgH="685800" progId="">
              <p:embed/>
            </p:oleObj>
          </a:graphicData>
        </a:graphic>
      </p:graphicFrame>
      <p:graphicFrame>
        <p:nvGraphicFramePr>
          <p:cNvPr id="103454" name="Object 30"/>
          <p:cNvGraphicFramePr>
            <a:graphicFrameLocks noChangeAspect="1"/>
          </p:cNvGraphicFramePr>
          <p:nvPr/>
        </p:nvGraphicFramePr>
        <p:xfrm>
          <a:off x="2895600" y="4876800"/>
          <a:ext cx="5842000" cy="754063"/>
        </p:xfrm>
        <a:graphic>
          <a:graphicData uri="http://schemas.openxmlformats.org/presentationml/2006/ole">
            <p:oleObj spid="_x0000_s227790" name="Equation" r:id="rId8" imgW="3543300" imgH="457200" progId="">
              <p:embed/>
            </p:oleObj>
          </a:graphicData>
        </a:graphic>
      </p:graphicFrame>
      <p:sp>
        <p:nvSpPr>
          <p:cNvPr id="103455" name="Text Box 31"/>
          <p:cNvSpPr txBox="1">
            <a:spLocks noChangeArrowheads="1"/>
          </p:cNvSpPr>
          <p:nvPr/>
        </p:nvSpPr>
        <p:spPr bwMode="auto">
          <a:xfrm>
            <a:off x="1371600" y="228600"/>
            <a:ext cx="335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800">
                <a:solidFill>
                  <a:srgbClr val="FF00FF"/>
                </a:solidFill>
                <a:latin typeface="Verdana" panose="020B0604030504040204" pitchFamily="34" charset="0"/>
              </a:rPr>
              <a:t>Environment</a:t>
            </a:r>
          </a:p>
        </p:txBody>
      </p:sp>
      <p:sp>
        <p:nvSpPr>
          <p:cNvPr id="103456" name="Text Box 32"/>
          <p:cNvSpPr txBox="1">
            <a:spLocks noChangeArrowheads="1"/>
          </p:cNvSpPr>
          <p:nvPr/>
        </p:nvSpPr>
        <p:spPr bwMode="auto">
          <a:xfrm>
            <a:off x="1600200" y="685800"/>
            <a:ext cx="335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800">
                <a:solidFill>
                  <a:srgbClr val="800080"/>
                </a:solidFill>
                <a:latin typeface="Verdana" panose="020B0604030504040204" pitchFamily="34" charset="0"/>
              </a:rPr>
              <a:t>Decoherence</a:t>
            </a:r>
          </a:p>
        </p:txBody>
      </p:sp>
      <p:graphicFrame>
        <p:nvGraphicFramePr>
          <p:cNvPr id="103457" name="Object 33"/>
          <p:cNvGraphicFramePr>
            <a:graphicFrameLocks noChangeAspect="1"/>
          </p:cNvGraphicFramePr>
          <p:nvPr/>
        </p:nvGraphicFramePr>
        <p:xfrm>
          <a:off x="1981200" y="5638800"/>
          <a:ext cx="6659563" cy="1089025"/>
        </p:xfrm>
        <a:graphic>
          <a:graphicData uri="http://schemas.openxmlformats.org/presentationml/2006/ole">
            <p:oleObj spid="_x0000_s227791" name="Equation" r:id="rId9" imgW="4038600" imgH="6604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9666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50" grpId="0" animBg="1"/>
      <p:bldP spid="103455" grpId="0" autoUpdateAnimBg="0"/>
      <p:bldP spid="103456" grpId="0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83910" y="381000"/>
            <a:ext cx="7585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/>
            <a:r>
              <a:rPr kumimoji="0" lang="en-US" altLang="ko-KR" sz="3600" dirty="0">
                <a:solidFill>
                  <a:srgbClr val="0000FF"/>
                </a:solidFill>
                <a:latin typeface="Verdana" panose="020B0604030504040204" pitchFamily="34" charset="0"/>
              </a:rPr>
              <a:t>Entanglement and </a:t>
            </a:r>
            <a:r>
              <a:rPr kumimoji="0" lang="en-US" altLang="ko-KR" sz="3600" dirty="0" err="1">
                <a:solidFill>
                  <a:srgbClr val="0000FF"/>
                </a:solidFill>
                <a:latin typeface="Verdana" panose="020B0604030504040204" pitchFamily="34" charset="0"/>
              </a:rPr>
              <a:t>Decoherence</a:t>
            </a:r>
            <a:endParaRPr kumimoji="0" lang="en-US" altLang="ko-KR" sz="3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28003" name="Oval 3"/>
          <p:cNvSpPr>
            <a:spLocks noChangeArrowheads="1"/>
          </p:cNvSpPr>
          <p:nvPr/>
        </p:nvSpPr>
        <p:spPr bwMode="auto">
          <a:xfrm>
            <a:off x="2255838" y="1797050"/>
            <a:ext cx="1579562" cy="950913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28004" name="Oval 4"/>
          <p:cNvSpPr>
            <a:spLocks noChangeArrowheads="1"/>
          </p:cNvSpPr>
          <p:nvPr/>
        </p:nvSpPr>
        <p:spPr bwMode="auto">
          <a:xfrm>
            <a:off x="1938338" y="1216025"/>
            <a:ext cx="4168775" cy="1673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2586038" y="1947863"/>
            <a:ext cx="8905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 b="1">
                <a:solidFill>
                  <a:srgbClr val="0066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3646488" y="1339850"/>
            <a:ext cx="3822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 b="1">
                <a:solidFill>
                  <a:srgbClr val="FF0066"/>
                </a:solidFill>
                <a:latin typeface="Arial" panose="020B0604020202020204" pitchFamily="34" charset="0"/>
              </a:rPr>
              <a:t>B or Environment</a:t>
            </a:r>
          </a:p>
        </p:txBody>
      </p:sp>
      <p:sp>
        <p:nvSpPr>
          <p:cNvPr id="128007" name="Freeform 7"/>
          <p:cNvSpPr>
            <a:spLocks/>
          </p:cNvSpPr>
          <p:nvPr/>
        </p:nvSpPr>
        <p:spPr bwMode="auto">
          <a:xfrm>
            <a:off x="3048000" y="1535113"/>
            <a:ext cx="787400" cy="547687"/>
          </a:xfrm>
          <a:custGeom>
            <a:avLst/>
            <a:gdLst>
              <a:gd name="T0" fmla="*/ 0 w 382"/>
              <a:gd name="T1" fmla="*/ 2147483647 h 277"/>
              <a:gd name="T2" fmla="*/ 2147483647 w 382"/>
              <a:gd name="T3" fmla="*/ 2147483647 h 277"/>
              <a:gd name="T4" fmla="*/ 2147483647 w 382"/>
              <a:gd name="T5" fmla="*/ 2147483647 h 277"/>
              <a:gd name="T6" fmla="*/ 2147483647 w 382"/>
              <a:gd name="T7" fmla="*/ 2147483647 h 277"/>
              <a:gd name="T8" fmla="*/ 2147483647 w 382"/>
              <a:gd name="T9" fmla="*/ 2147483647 h 277"/>
              <a:gd name="T10" fmla="*/ 2147483647 w 382"/>
              <a:gd name="T11" fmla="*/ 2147483647 h 277"/>
              <a:gd name="T12" fmla="*/ 2147483647 w 382"/>
              <a:gd name="T13" fmla="*/ 0 h 2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2"/>
              <a:gd name="T22" fmla="*/ 0 h 277"/>
              <a:gd name="T23" fmla="*/ 382 w 382"/>
              <a:gd name="T24" fmla="*/ 277 h 2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2" h="277">
                <a:moveTo>
                  <a:pt x="0" y="277"/>
                </a:moveTo>
                <a:cubicBezTo>
                  <a:pt x="16" y="230"/>
                  <a:pt x="12" y="229"/>
                  <a:pt x="60" y="209"/>
                </a:cubicBezTo>
                <a:cubicBezTo>
                  <a:pt x="94" y="220"/>
                  <a:pt x="123" y="238"/>
                  <a:pt x="157" y="247"/>
                </a:cubicBezTo>
                <a:cubicBezTo>
                  <a:pt x="162" y="217"/>
                  <a:pt x="163" y="133"/>
                  <a:pt x="180" y="112"/>
                </a:cubicBezTo>
                <a:cubicBezTo>
                  <a:pt x="185" y="106"/>
                  <a:pt x="195" y="107"/>
                  <a:pt x="202" y="105"/>
                </a:cubicBezTo>
                <a:cubicBezTo>
                  <a:pt x="265" y="137"/>
                  <a:pt x="280" y="213"/>
                  <a:pt x="352" y="232"/>
                </a:cubicBezTo>
                <a:cubicBezTo>
                  <a:pt x="362" y="159"/>
                  <a:pt x="382" y="74"/>
                  <a:pt x="382" y="0"/>
                </a:cubicBezTo>
              </a:path>
            </a:pathLst>
          </a:custGeom>
          <a:noFill/>
          <a:ln w="38100">
            <a:solidFill>
              <a:srgbClr val="00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8008" name="Freeform 8"/>
          <p:cNvSpPr>
            <a:spLocks/>
          </p:cNvSpPr>
          <p:nvPr/>
        </p:nvSpPr>
        <p:spPr bwMode="auto">
          <a:xfrm>
            <a:off x="3417888" y="1797050"/>
            <a:ext cx="1354137" cy="617538"/>
          </a:xfrm>
          <a:custGeom>
            <a:avLst/>
            <a:gdLst>
              <a:gd name="T0" fmla="*/ 0 w 382"/>
              <a:gd name="T1" fmla="*/ 2147483647 h 277"/>
              <a:gd name="T2" fmla="*/ 2147483647 w 382"/>
              <a:gd name="T3" fmla="*/ 2147483647 h 277"/>
              <a:gd name="T4" fmla="*/ 2147483647 w 382"/>
              <a:gd name="T5" fmla="*/ 2147483647 h 277"/>
              <a:gd name="T6" fmla="*/ 2147483647 w 382"/>
              <a:gd name="T7" fmla="*/ 2147483647 h 277"/>
              <a:gd name="T8" fmla="*/ 2147483647 w 382"/>
              <a:gd name="T9" fmla="*/ 2147483647 h 277"/>
              <a:gd name="T10" fmla="*/ 2147483647 w 382"/>
              <a:gd name="T11" fmla="*/ 2147483647 h 277"/>
              <a:gd name="T12" fmla="*/ 2147483647 w 382"/>
              <a:gd name="T13" fmla="*/ 0 h 2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2"/>
              <a:gd name="T22" fmla="*/ 0 h 277"/>
              <a:gd name="T23" fmla="*/ 382 w 382"/>
              <a:gd name="T24" fmla="*/ 277 h 2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2" h="277">
                <a:moveTo>
                  <a:pt x="0" y="277"/>
                </a:moveTo>
                <a:cubicBezTo>
                  <a:pt x="16" y="230"/>
                  <a:pt x="12" y="229"/>
                  <a:pt x="60" y="209"/>
                </a:cubicBezTo>
                <a:cubicBezTo>
                  <a:pt x="94" y="220"/>
                  <a:pt x="123" y="238"/>
                  <a:pt x="157" y="247"/>
                </a:cubicBezTo>
                <a:cubicBezTo>
                  <a:pt x="162" y="217"/>
                  <a:pt x="163" y="133"/>
                  <a:pt x="180" y="112"/>
                </a:cubicBezTo>
                <a:cubicBezTo>
                  <a:pt x="185" y="106"/>
                  <a:pt x="195" y="107"/>
                  <a:pt x="202" y="105"/>
                </a:cubicBezTo>
                <a:cubicBezTo>
                  <a:pt x="265" y="137"/>
                  <a:pt x="280" y="213"/>
                  <a:pt x="352" y="232"/>
                </a:cubicBezTo>
                <a:cubicBezTo>
                  <a:pt x="362" y="159"/>
                  <a:pt x="382" y="74"/>
                  <a:pt x="382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8009" name="Freeform 9"/>
          <p:cNvSpPr>
            <a:spLocks/>
          </p:cNvSpPr>
          <p:nvPr/>
        </p:nvSpPr>
        <p:spPr bwMode="auto">
          <a:xfrm>
            <a:off x="3263900" y="1797050"/>
            <a:ext cx="1662113" cy="439738"/>
          </a:xfrm>
          <a:custGeom>
            <a:avLst/>
            <a:gdLst>
              <a:gd name="T0" fmla="*/ 0 w 382"/>
              <a:gd name="T1" fmla="*/ 2147483647 h 277"/>
              <a:gd name="T2" fmla="*/ 2147483647 w 382"/>
              <a:gd name="T3" fmla="*/ 2147483647 h 277"/>
              <a:gd name="T4" fmla="*/ 2147483647 w 382"/>
              <a:gd name="T5" fmla="*/ 2147483647 h 277"/>
              <a:gd name="T6" fmla="*/ 2147483647 w 382"/>
              <a:gd name="T7" fmla="*/ 2147483647 h 277"/>
              <a:gd name="T8" fmla="*/ 2147483647 w 382"/>
              <a:gd name="T9" fmla="*/ 2147483647 h 277"/>
              <a:gd name="T10" fmla="*/ 2147483647 w 382"/>
              <a:gd name="T11" fmla="*/ 2147483647 h 277"/>
              <a:gd name="T12" fmla="*/ 2147483647 w 382"/>
              <a:gd name="T13" fmla="*/ 0 h 2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2"/>
              <a:gd name="T22" fmla="*/ 0 h 277"/>
              <a:gd name="T23" fmla="*/ 382 w 382"/>
              <a:gd name="T24" fmla="*/ 277 h 2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2" h="277">
                <a:moveTo>
                  <a:pt x="0" y="277"/>
                </a:moveTo>
                <a:cubicBezTo>
                  <a:pt x="16" y="230"/>
                  <a:pt x="12" y="229"/>
                  <a:pt x="60" y="209"/>
                </a:cubicBezTo>
                <a:cubicBezTo>
                  <a:pt x="94" y="220"/>
                  <a:pt x="123" y="238"/>
                  <a:pt x="157" y="247"/>
                </a:cubicBezTo>
                <a:cubicBezTo>
                  <a:pt x="162" y="217"/>
                  <a:pt x="163" y="133"/>
                  <a:pt x="180" y="112"/>
                </a:cubicBezTo>
                <a:cubicBezTo>
                  <a:pt x="185" y="106"/>
                  <a:pt x="195" y="107"/>
                  <a:pt x="202" y="105"/>
                </a:cubicBezTo>
                <a:cubicBezTo>
                  <a:pt x="265" y="137"/>
                  <a:pt x="280" y="213"/>
                  <a:pt x="352" y="232"/>
                </a:cubicBezTo>
                <a:cubicBezTo>
                  <a:pt x="362" y="159"/>
                  <a:pt x="382" y="74"/>
                  <a:pt x="382" y="0"/>
                </a:cubicBezTo>
              </a:path>
            </a:pathLst>
          </a:custGeom>
          <a:noFill/>
          <a:ln w="3810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395288" y="2997200"/>
            <a:ext cx="81930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50000"/>
              </a:spcBef>
            </a:pPr>
            <a:r>
              <a:rPr kumimoji="0" lang="en-US" altLang="ko-KR" b="1">
                <a:latin typeface="Arial" panose="020B0604020202020204" pitchFamily="34" charset="0"/>
              </a:rPr>
              <a:t>When system A is entangled with environment, </a:t>
            </a:r>
            <a:br>
              <a:rPr kumimoji="0" lang="en-US" altLang="ko-KR" b="1">
                <a:latin typeface="Arial" panose="020B0604020202020204" pitchFamily="34" charset="0"/>
              </a:rPr>
            </a:br>
            <a:r>
              <a:rPr kumimoji="0" lang="en-US" altLang="ko-KR" b="1">
                <a:latin typeface="Arial" panose="020B0604020202020204" pitchFamily="34" charset="0"/>
              </a:rPr>
              <a:t>state of A cannot be described by a </a:t>
            </a:r>
            <a:r>
              <a:rPr kumimoji="0" lang="en-US" altLang="ko-KR" b="1">
                <a:solidFill>
                  <a:srgbClr val="FF0000"/>
                </a:solidFill>
                <a:latin typeface="Arial" panose="020B0604020202020204" pitchFamily="34" charset="0"/>
              </a:rPr>
              <a:t>state vector</a:t>
            </a:r>
            <a:r>
              <a:rPr kumimoji="0" lang="en-US" altLang="ko-KR" b="1">
                <a:latin typeface="Arial" panose="020B0604020202020204" pitchFamily="34" charset="0"/>
              </a:rPr>
              <a:t>, </a:t>
            </a:r>
            <a:br>
              <a:rPr kumimoji="0" lang="en-US" altLang="ko-KR" b="1">
                <a:latin typeface="Arial" panose="020B0604020202020204" pitchFamily="34" charset="0"/>
              </a:rPr>
            </a:br>
            <a:r>
              <a:rPr kumimoji="0" lang="en-US" altLang="ko-KR" b="1">
                <a:latin typeface="Arial" panose="020B0604020202020204" pitchFamily="34" charset="0"/>
              </a:rPr>
              <a:t>but by a </a:t>
            </a:r>
            <a:r>
              <a:rPr kumimoji="0" lang="en-US" altLang="ko-KR" b="1">
                <a:solidFill>
                  <a:srgbClr val="33CC33"/>
                </a:solidFill>
                <a:latin typeface="Arial" panose="020B0604020202020204" pitchFamily="34" charset="0"/>
              </a:rPr>
              <a:t>density matrix</a:t>
            </a:r>
            <a:r>
              <a:rPr kumimoji="0" lang="en-US" altLang="ko-KR" b="1"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128011" name="Group 11"/>
          <p:cNvGrpSpPr>
            <a:grpSpLocks/>
          </p:cNvGrpSpPr>
          <p:nvPr/>
        </p:nvGrpSpPr>
        <p:grpSpPr bwMode="auto">
          <a:xfrm>
            <a:off x="368300" y="4351338"/>
            <a:ext cx="8651875" cy="2171700"/>
            <a:chOff x="138" y="2741"/>
            <a:chExt cx="5450" cy="1368"/>
          </a:xfrm>
        </p:grpSpPr>
        <p:sp>
          <p:nvSpPr>
            <p:cNvPr id="128015" name="Rectangle 12"/>
            <p:cNvSpPr>
              <a:spLocks noChangeArrowheads="1"/>
            </p:cNvSpPr>
            <p:nvPr/>
          </p:nvSpPr>
          <p:spPr bwMode="auto">
            <a:xfrm>
              <a:off x="138" y="2741"/>
              <a:ext cx="5450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/>
              <a:r>
                <a:rPr kumimoji="0" lang="en-US" altLang="ko-KR" sz="3200">
                  <a:solidFill>
                    <a:srgbClr val="FF0066"/>
                  </a:solidFill>
                  <a:latin typeface="Arial" panose="020B0604020202020204" pitchFamily="34" charset="0"/>
                </a:rPr>
                <a:t>|</a:t>
              </a:r>
              <a:r>
                <a:rPr kumimoji="0" lang="en-US" altLang="ko-KR" sz="3200" b="1">
                  <a:solidFill>
                    <a:srgbClr val="FF0066"/>
                  </a:solidFill>
                  <a:latin typeface="Symbol" panose="05050102010706020507" pitchFamily="18" charset="2"/>
                  <a:sym typeface="MT Symbol" panose="05050102010706020507" pitchFamily="18" charset="2"/>
                </a:rPr>
                <a:t>Y</a:t>
              </a:r>
              <a:r>
                <a:rPr kumimoji="0" lang="en-US" altLang="ko-KR" sz="3200" b="1">
                  <a:solidFill>
                    <a:srgbClr val="FF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</a:t>
              </a:r>
              <a:r>
                <a:rPr kumimoji="0" lang="en-US" altLang="ko-KR" sz="3200" b="1" baseline="-25000">
                  <a:solidFill>
                    <a:srgbClr val="FF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AB </a:t>
              </a:r>
              <a:r>
                <a:rPr kumimoji="0" lang="en-US" altLang="ko-KR" sz="3200" b="1">
                  <a:solidFill>
                    <a:schemeClr val="tx2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=</a:t>
              </a:r>
              <a:r>
                <a:rPr kumimoji="0" lang="en-US" altLang="ko-KR" sz="3200" b="1">
                  <a:solidFill>
                    <a:srgbClr val="FF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 a </a:t>
              </a:r>
              <a:r>
                <a:rPr kumimoji="0" lang="en-US" altLang="ko-KR" sz="3200">
                  <a:solidFill>
                    <a:srgbClr val="FF0066"/>
                  </a:solidFill>
                  <a:latin typeface="Arial" panose="020B0604020202020204" pitchFamily="34" charset="0"/>
                </a:rPr>
                <a:t>|</a:t>
              </a:r>
              <a:r>
                <a:rPr kumimoji="0" lang="en-US" altLang="ko-KR" sz="3200" b="1">
                  <a:solidFill>
                    <a:srgbClr val="FF0066"/>
                  </a:solidFill>
                  <a:latin typeface="Arial" panose="020B0604020202020204" pitchFamily="34" charset="0"/>
                  <a:sym typeface="MT Symbol" panose="05050102010706020507" pitchFamily="18" charset="2"/>
                </a:rPr>
                <a:t>0</a:t>
              </a:r>
              <a:r>
                <a:rPr kumimoji="0" lang="en-US" altLang="ko-KR" sz="3200" b="1">
                  <a:solidFill>
                    <a:srgbClr val="FF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</a:t>
              </a:r>
              <a:r>
                <a:rPr kumimoji="0" lang="en-US" altLang="ko-KR" sz="3200" b="1" baseline="-25000">
                  <a:solidFill>
                    <a:srgbClr val="FF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A </a:t>
              </a:r>
              <a:r>
                <a:rPr kumimoji="0" lang="en-US" altLang="ko-KR" sz="3200">
                  <a:solidFill>
                    <a:srgbClr val="FF0066"/>
                  </a:solidFill>
                  <a:latin typeface="Arial" panose="020B0604020202020204" pitchFamily="34" charset="0"/>
                </a:rPr>
                <a:t>|</a:t>
              </a:r>
              <a:r>
                <a:rPr kumimoji="0" lang="en-US" altLang="ko-KR" sz="3200" b="1">
                  <a:solidFill>
                    <a:srgbClr val="FF0066"/>
                  </a:solidFill>
                  <a:latin typeface="Arial" panose="020B0604020202020204" pitchFamily="34" charset="0"/>
                  <a:sym typeface="MT Symbol" panose="05050102010706020507" pitchFamily="18" charset="2"/>
                </a:rPr>
                <a:t>0</a:t>
              </a:r>
              <a:r>
                <a:rPr kumimoji="0" lang="en-US" altLang="ko-KR" sz="3200" b="1">
                  <a:solidFill>
                    <a:srgbClr val="FF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</a:t>
              </a:r>
              <a:r>
                <a:rPr kumimoji="0" lang="en-US" altLang="ko-KR" sz="3200" b="1" baseline="-25000">
                  <a:solidFill>
                    <a:srgbClr val="FF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B</a:t>
              </a:r>
              <a:r>
                <a:rPr kumimoji="0" lang="en-US" altLang="ko-KR" sz="3200" b="1" baseline="-25000">
                  <a:solidFill>
                    <a:schemeClr val="tx2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  </a:t>
              </a:r>
              <a:r>
                <a:rPr kumimoji="0" lang="en-US" altLang="ko-KR" sz="3200" b="1">
                  <a:solidFill>
                    <a:schemeClr val="tx2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+</a:t>
              </a:r>
              <a:r>
                <a:rPr kumimoji="0" lang="en-US" altLang="ko-KR" sz="3200" b="1">
                  <a:solidFill>
                    <a:srgbClr val="FF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  b </a:t>
              </a:r>
              <a:r>
                <a:rPr kumimoji="0" lang="en-US" altLang="ko-KR" sz="3200">
                  <a:solidFill>
                    <a:srgbClr val="FF0066"/>
                  </a:solidFill>
                  <a:latin typeface="Arial" panose="020B0604020202020204" pitchFamily="34" charset="0"/>
                </a:rPr>
                <a:t>|</a:t>
              </a:r>
              <a:r>
                <a:rPr kumimoji="0" lang="en-US" altLang="ko-KR" sz="3200" b="1">
                  <a:solidFill>
                    <a:srgbClr val="FF0066"/>
                  </a:solidFill>
                  <a:latin typeface="Arial" panose="020B0604020202020204" pitchFamily="34" charset="0"/>
                  <a:sym typeface="MT Symbol" panose="05050102010706020507" pitchFamily="18" charset="2"/>
                </a:rPr>
                <a:t>1</a:t>
              </a:r>
              <a:r>
                <a:rPr kumimoji="0" lang="en-US" altLang="ko-KR" sz="3200" b="1">
                  <a:solidFill>
                    <a:srgbClr val="FF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</a:t>
              </a:r>
              <a:r>
                <a:rPr kumimoji="0" lang="en-US" altLang="ko-KR" sz="3200" b="1" baseline="-25000">
                  <a:solidFill>
                    <a:srgbClr val="FF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A </a:t>
              </a:r>
              <a:r>
                <a:rPr kumimoji="0" lang="en-US" altLang="ko-KR" sz="3200">
                  <a:solidFill>
                    <a:srgbClr val="FF0066"/>
                  </a:solidFill>
                  <a:latin typeface="Arial" panose="020B0604020202020204" pitchFamily="34" charset="0"/>
                </a:rPr>
                <a:t>|</a:t>
              </a:r>
              <a:r>
                <a:rPr kumimoji="0" lang="en-US" altLang="ko-KR" sz="3200" b="1">
                  <a:solidFill>
                    <a:srgbClr val="FF0066"/>
                  </a:solidFill>
                  <a:latin typeface="Arial" panose="020B0604020202020204" pitchFamily="34" charset="0"/>
                  <a:sym typeface="MT Symbol" panose="05050102010706020507" pitchFamily="18" charset="2"/>
                </a:rPr>
                <a:t>1</a:t>
              </a:r>
              <a:r>
                <a:rPr kumimoji="0" lang="en-US" altLang="ko-KR" sz="3200" b="1">
                  <a:solidFill>
                    <a:srgbClr val="FF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</a:t>
              </a:r>
              <a:r>
                <a:rPr kumimoji="0" lang="en-US" altLang="ko-KR" sz="3200" b="1" baseline="-25000">
                  <a:solidFill>
                    <a:srgbClr val="FF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B  </a:t>
              </a:r>
              <a:r>
                <a:rPr kumimoji="0" lang="en-US" altLang="ko-KR" sz="3200" b="1" baseline="-25000">
                  <a:solidFill>
                    <a:schemeClr val="tx2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 </a:t>
              </a:r>
              <a:r>
                <a:rPr kumimoji="0" lang="en-US" altLang="ko-KR" sz="3200" b="1">
                  <a:solidFill>
                    <a:schemeClr val="tx2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=</a:t>
              </a:r>
              <a:r>
                <a:rPr kumimoji="0" lang="en-US" altLang="ko-KR" sz="3200" b="1">
                  <a:solidFill>
                    <a:srgbClr val="FF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 </a:t>
              </a:r>
              <a:r>
                <a:rPr kumimoji="0" lang="en-US" altLang="ko-KR" sz="3200">
                  <a:solidFill>
                    <a:srgbClr val="FF0066"/>
                  </a:solidFill>
                  <a:latin typeface="Arial" panose="020B0604020202020204" pitchFamily="34" charset="0"/>
                </a:rPr>
                <a:t>|</a:t>
              </a:r>
              <a:r>
                <a:rPr kumimoji="0" lang="en-US" altLang="ko-KR" sz="3200" b="1">
                  <a:solidFill>
                    <a:srgbClr val="FF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</a:t>
              </a:r>
              <a:r>
                <a:rPr kumimoji="0" lang="en-US" altLang="ko-KR" sz="3200" b="1" baseline="-25000">
                  <a:solidFill>
                    <a:srgbClr val="FF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A </a:t>
              </a:r>
              <a:r>
                <a:rPr kumimoji="0" lang="en-US" altLang="ko-KR" sz="3200">
                  <a:solidFill>
                    <a:srgbClr val="FF0066"/>
                  </a:solidFill>
                  <a:latin typeface="Arial" panose="020B0604020202020204" pitchFamily="34" charset="0"/>
                </a:rPr>
                <a:t>|</a:t>
              </a:r>
              <a:r>
                <a:rPr kumimoji="0" lang="en-US" altLang="ko-KR" sz="3200" b="1">
                  <a:solidFill>
                    <a:srgbClr val="FF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</a:t>
              </a:r>
              <a:r>
                <a:rPr kumimoji="0" lang="en-US" altLang="ko-KR" sz="3200" b="1" baseline="-25000">
                  <a:solidFill>
                    <a:srgbClr val="FF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B </a:t>
              </a:r>
            </a:p>
            <a:p>
              <a:pPr latinLnBrk="0"/>
              <a:endParaRPr kumimoji="0" lang="en-US" altLang="ko-KR" sz="3200" b="1" baseline="-25000">
                <a:solidFill>
                  <a:srgbClr val="FF0066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  <a:p>
              <a:pPr latinLnBrk="0"/>
              <a:r>
                <a:rPr kumimoji="0" lang="en-US" altLang="ko-KR" sz="3600" b="1">
                  <a:solidFill>
                    <a:srgbClr val="33CC33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</a:t>
              </a:r>
              <a:r>
                <a:rPr kumimoji="0" lang="en-US" altLang="ko-KR" sz="3200" b="1" baseline="-25000">
                  <a:solidFill>
                    <a:srgbClr val="33CC33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A</a:t>
              </a:r>
              <a:r>
                <a:rPr kumimoji="0" lang="en-US" altLang="ko-KR" sz="3600" b="1">
                  <a:solidFill>
                    <a:schemeClr val="tx2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 = </a:t>
              </a:r>
              <a:r>
                <a:rPr kumimoji="0" lang="en-US" altLang="ko-KR" sz="3600" b="1">
                  <a:solidFill>
                    <a:srgbClr val="FF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Tr</a:t>
              </a:r>
              <a:r>
                <a:rPr kumimoji="0" lang="en-US" altLang="ko-KR" sz="3200" b="1" baseline="-25000">
                  <a:solidFill>
                    <a:srgbClr val="FF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B</a:t>
              </a:r>
              <a:r>
                <a:rPr kumimoji="0" lang="en-US" altLang="ko-KR" sz="3600" b="1">
                  <a:solidFill>
                    <a:srgbClr val="33CC33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 </a:t>
              </a:r>
              <a:r>
                <a:rPr kumimoji="0" lang="en-US" altLang="ko-KR" sz="3200" b="1" baseline="-25000">
                  <a:solidFill>
                    <a:srgbClr val="33CC33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AB</a:t>
              </a:r>
              <a:r>
                <a:rPr kumimoji="0" lang="en-US" altLang="ko-KR" sz="3200" b="1" baseline="-25000">
                  <a:solidFill>
                    <a:schemeClr val="tx2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 </a:t>
              </a:r>
              <a:r>
                <a:rPr kumimoji="0" lang="en-US" altLang="ko-KR" sz="3600" b="1">
                  <a:solidFill>
                    <a:schemeClr val="tx2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= </a:t>
              </a:r>
              <a:r>
                <a:rPr kumimoji="0" lang="en-US" altLang="ko-KR" sz="3600" b="1">
                  <a:solidFill>
                    <a:srgbClr val="FF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Tr</a:t>
              </a:r>
              <a:r>
                <a:rPr kumimoji="0" lang="en-US" altLang="ko-KR" sz="3200" b="1" baseline="-25000">
                  <a:solidFill>
                    <a:srgbClr val="FF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B</a:t>
              </a:r>
              <a:r>
                <a:rPr kumimoji="0" lang="en-US" altLang="ko-KR" sz="3200" b="1" baseline="-25000">
                  <a:solidFill>
                    <a:srgbClr val="33CC33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 </a:t>
              </a:r>
              <a:r>
                <a:rPr kumimoji="0" lang="en-US" altLang="ko-KR" sz="3200">
                  <a:solidFill>
                    <a:srgbClr val="33CC33"/>
                  </a:solidFill>
                  <a:latin typeface="Arial" panose="020B0604020202020204" pitchFamily="34" charset="0"/>
                </a:rPr>
                <a:t>|</a:t>
              </a:r>
              <a:r>
                <a:rPr kumimoji="0" lang="en-US" altLang="ko-KR" sz="3200" b="1">
                  <a:solidFill>
                    <a:srgbClr val="33CC33"/>
                  </a:solidFill>
                  <a:latin typeface="Symbol" panose="05050102010706020507" pitchFamily="18" charset="2"/>
                  <a:sym typeface="MT Symbol" panose="05050102010706020507" pitchFamily="18" charset="2"/>
                </a:rPr>
                <a:t>Y</a:t>
              </a:r>
              <a:r>
                <a:rPr kumimoji="0" lang="en-US" altLang="ko-KR" sz="3200" b="1">
                  <a:solidFill>
                    <a:srgbClr val="33CC33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</a:t>
              </a:r>
              <a:r>
                <a:rPr kumimoji="0" lang="en-US" altLang="ko-KR" sz="3200" b="1" baseline="-25000">
                  <a:solidFill>
                    <a:srgbClr val="33CC33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AB AB</a:t>
              </a:r>
              <a:r>
                <a:rPr kumimoji="0" lang="en-US" altLang="ko-KR" sz="3200" b="1">
                  <a:solidFill>
                    <a:srgbClr val="33CC33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</a:t>
              </a:r>
              <a:r>
                <a:rPr kumimoji="0" lang="en-US" altLang="ko-KR" sz="3200" b="1">
                  <a:solidFill>
                    <a:srgbClr val="33CC33"/>
                  </a:solidFill>
                  <a:latin typeface="Symbol" panose="05050102010706020507" pitchFamily="18" charset="2"/>
                  <a:sym typeface="MT Symbol" panose="05050102010706020507" pitchFamily="18" charset="2"/>
                </a:rPr>
                <a:t>Y</a:t>
              </a:r>
              <a:r>
                <a:rPr kumimoji="0" lang="en-US" altLang="ko-KR" sz="3200">
                  <a:solidFill>
                    <a:srgbClr val="33CC33"/>
                  </a:solidFill>
                  <a:latin typeface="Arial" panose="020B0604020202020204" pitchFamily="34" charset="0"/>
                </a:rPr>
                <a:t>|</a:t>
              </a:r>
              <a:r>
                <a:rPr kumimoji="0" lang="en-US" altLang="ko-KR" sz="3200">
                  <a:solidFill>
                    <a:schemeClr val="tx2"/>
                  </a:solidFill>
                  <a:latin typeface="Arial" panose="020B0604020202020204" pitchFamily="34" charset="0"/>
                </a:rPr>
                <a:t> </a:t>
              </a:r>
              <a:r>
                <a:rPr kumimoji="0" lang="en-US" altLang="ko-KR" sz="3200" b="1" baseline="-25000">
                  <a:solidFill>
                    <a:schemeClr val="tx2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 </a:t>
              </a:r>
              <a:r>
                <a:rPr kumimoji="0" lang="en-US" altLang="ko-KR" sz="3600" b="1">
                  <a:solidFill>
                    <a:schemeClr val="tx2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=</a:t>
              </a:r>
            </a:p>
          </p:txBody>
        </p:sp>
        <p:sp>
          <p:nvSpPr>
            <p:cNvPr id="128016" name="Line 13"/>
            <p:cNvSpPr>
              <a:spLocks noChangeShapeType="1"/>
            </p:cNvSpPr>
            <p:nvPr/>
          </p:nvSpPr>
          <p:spPr bwMode="auto">
            <a:xfrm>
              <a:off x="3794" y="2784"/>
              <a:ext cx="96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8017" name="Text Box 14"/>
            <p:cNvSpPr txBox="1">
              <a:spLocks noChangeArrowheads="1"/>
            </p:cNvSpPr>
            <p:nvPr/>
          </p:nvSpPr>
          <p:spPr bwMode="auto">
            <a:xfrm>
              <a:off x="4080" y="3179"/>
              <a:ext cx="772" cy="59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</a:pPr>
              <a:r>
                <a:rPr kumimoji="0" lang="en-US" altLang="ko-KR" b="1">
                  <a:solidFill>
                    <a:srgbClr val="33CC33"/>
                  </a:solidFill>
                  <a:latin typeface="Arial" panose="020B0604020202020204" pitchFamily="34" charset="0"/>
                </a:rPr>
                <a:t>|a|</a:t>
              </a:r>
              <a:r>
                <a:rPr kumimoji="0" lang="en-US" altLang="ko-KR" b="1" baseline="30000">
                  <a:solidFill>
                    <a:srgbClr val="33CC33"/>
                  </a:solidFill>
                  <a:latin typeface="Arial" panose="020B0604020202020204" pitchFamily="34" charset="0"/>
                </a:rPr>
                <a:t>2</a:t>
              </a:r>
              <a:r>
                <a:rPr kumimoji="0" lang="en-US" altLang="ko-KR" b="1">
                  <a:solidFill>
                    <a:srgbClr val="33CC33"/>
                  </a:solidFill>
                  <a:latin typeface="Arial" panose="020B0604020202020204" pitchFamily="34" charset="0"/>
                </a:rPr>
                <a:t>  0</a:t>
              </a:r>
            </a:p>
            <a:p>
              <a:pPr algn="ctr" latinLnBrk="0">
                <a:spcBef>
                  <a:spcPct val="50000"/>
                </a:spcBef>
              </a:pPr>
              <a:r>
                <a:rPr kumimoji="0" lang="en-US" altLang="ko-KR" b="1">
                  <a:solidFill>
                    <a:srgbClr val="33CC33"/>
                  </a:solidFill>
                  <a:latin typeface="Arial" panose="020B0604020202020204" pitchFamily="34" charset="0"/>
                </a:rPr>
                <a:t>  0   |b|</a:t>
              </a:r>
              <a:r>
                <a:rPr kumimoji="0" lang="en-US" altLang="ko-KR" b="1" baseline="30000">
                  <a:solidFill>
                    <a:srgbClr val="33CC33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28018" name="Rectangle 15"/>
            <p:cNvSpPr>
              <a:spLocks noChangeArrowheads="1"/>
            </p:cNvSpPr>
            <p:nvPr/>
          </p:nvSpPr>
          <p:spPr bwMode="auto">
            <a:xfrm>
              <a:off x="4824" y="3035"/>
              <a:ext cx="4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/>
              <a:r>
                <a:rPr kumimoji="0" lang="en-US" altLang="ko-KR" b="1">
                  <a:solidFill>
                    <a:schemeClr val="tx2"/>
                  </a:solidFill>
                  <a:latin typeface="Arial" panose="020B0604020202020204" pitchFamily="34" charset="0"/>
                </a:rPr>
                <a:t> </a:t>
              </a:r>
              <a:r>
                <a:rPr kumimoji="0" lang="en-US" altLang="ko-KR" b="1">
                  <a:solidFill>
                    <a:srgbClr val="FF0066"/>
                  </a:solidFill>
                  <a:latin typeface="Arial" panose="020B0604020202020204" pitchFamily="34" charset="0"/>
                </a:rPr>
                <a:t>ab*</a:t>
              </a:r>
              <a:endParaRPr kumimoji="0" lang="en-US" altLang="ko-KR" b="1" baseline="30000">
                <a:solidFill>
                  <a:srgbClr val="FF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8019" name="Rectangle 16"/>
            <p:cNvSpPr>
              <a:spLocks noChangeArrowheads="1"/>
            </p:cNvSpPr>
            <p:nvPr/>
          </p:nvSpPr>
          <p:spPr bwMode="auto">
            <a:xfrm>
              <a:off x="3794" y="3772"/>
              <a:ext cx="4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/>
              <a:r>
                <a:rPr kumimoji="0" lang="en-US" altLang="ko-KR" b="1">
                  <a:solidFill>
                    <a:schemeClr val="tx2"/>
                  </a:solidFill>
                  <a:latin typeface="Arial" panose="020B0604020202020204" pitchFamily="34" charset="0"/>
                </a:rPr>
                <a:t> </a:t>
              </a:r>
              <a:r>
                <a:rPr kumimoji="0" lang="en-US" altLang="ko-KR" b="1">
                  <a:solidFill>
                    <a:srgbClr val="FF0066"/>
                  </a:solidFill>
                  <a:latin typeface="Arial" panose="020B0604020202020204" pitchFamily="34" charset="0"/>
                </a:rPr>
                <a:t>ba*</a:t>
              </a:r>
              <a:endParaRPr kumimoji="0" lang="en-US" altLang="ko-KR" b="1" baseline="30000">
                <a:solidFill>
                  <a:srgbClr val="FF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8020" name="Rectangle 17"/>
            <p:cNvSpPr>
              <a:spLocks noChangeArrowheads="1"/>
            </p:cNvSpPr>
            <p:nvPr/>
          </p:nvSpPr>
          <p:spPr bwMode="auto">
            <a:xfrm>
              <a:off x="480" y="3744"/>
              <a:ext cx="132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/>
              <a:r>
                <a:rPr kumimoji="0" lang="en-US" altLang="ko-KR" sz="3200" b="1">
                  <a:solidFill>
                    <a:schemeClr val="tx2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= </a:t>
              </a:r>
              <a:r>
                <a:rPr kumimoji="0" lang="en-US" altLang="ko-KR" sz="3200">
                  <a:solidFill>
                    <a:srgbClr val="FF0066"/>
                  </a:solidFill>
                  <a:latin typeface="Arial" panose="020B0604020202020204" pitchFamily="34" charset="0"/>
                </a:rPr>
                <a:t>|</a:t>
              </a:r>
              <a:r>
                <a:rPr kumimoji="0" lang="en-US" altLang="ko-KR" sz="3200" b="1">
                  <a:solidFill>
                    <a:srgbClr val="FF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</a:t>
              </a:r>
              <a:r>
                <a:rPr kumimoji="0" lang="en-US" altLang="ko-KR" sz="3200" b="1" baseline="-25000">
                  <a:solidFill>
                    <a:srgbClr val="FF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A A </a:t>
              </a:r>
              <a:r>
                <a:rPr kumimoji="0" lang="en-US" altLang="ko-KR" sz="3200" b="1">
                  <a:solidFill>
                    <a:srgbClr val="FF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</a:t>
              </a:r>
              <a:r>
                <a:rPr kumimoji="0" lang="en-US" altLang="ko-KR" sz="3200">
                  <a:solidFill>
                    <a:srgbClr val="FF0066"/>
                  </a:solidFill>
                  <a:latin typeface="Arial" panose="020B0604020202020204" pitchFamily="34" charset="0"/>
                </a:rPr>
                <a:t>|</a:t>
              </a:r>
            </a:p>
          </p:txBody>
        </p:sp>
        <p:sp>
          <p:nvSpPr>
            <p:cNvPr id="128021" name="Line 18"/>
            <p:cNvSpPr>
              <a:spLocks noChangeShapeType="1"/>
            </p:cNvSpPr>
            <p:nvPr/>
          </p:nvSpPr>
          <p:spPr bwMode="auto">
            <a:xfrm>
              <a:off x="552" y="3820"/>
              <a:ext cx="96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28012" name="Line 19"/>
          <p:cNvSpPr>
            <a:spLocks noChangeShapeType="1"/>
          </p:cNvSpPr>
          <p:nvPr/>
        </p:nvSpPr>
        <p:spPr bwMode="auto">
          <a:xfrm flipV="1">
            <a:off x="6626225" y="5867400"/>
            <a:ext cx="231775" cy="19685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8013" name="Line 20"/>
          <p:cNvSpPr>
            <a:spLocks noChangeShapeType="1"/>
          </p:cNvSpPr>
          <p:nvPr/>
        </p:nvSpPr>
        <p:spPr bwMode="auto">
          <a:xfrm flipH="1">
            <a:off x="7620000" y="5105400"/>
            <a:ext cx="304800" cy="9366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8014" name="Text Box 21"/>
          <p:cNvSpPr txBox="1">
            <a:spLocks noChangeArrowheads="1"/>
          </p:cNvSpPr>
          <p:nvPr/>
        </p:nvSpPr>
        <p:spPr bwMode="auto">
          <a:xfrm>
            <a:off x="6805613" y="1171575"/>
            <a:ext cx="2055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50000"/>
              </a:spcBef>
            </a:pPr>
            <a:r>
              <a:rPr kumimoji="0" lang="en-US" altLang="ko-KR" sz="1600" b="1">
                <a:solidFill>
                  <a:schemeClr val="accent2"/>
                </a:solidFill>
                <a:latin typeface="Arial" panose="020B0604020202020204" pitchFamily="34" charset="0"/>
              </a:rPr>
              <a:t>Zurek</a:t>
            </a:r>
          </a:p>
        </p:txBody>
      </p:sp>
    </p:spTree>
    <p:extLst>
      <p:ext uri="{BB962C8B-B14F-4D97-AF65-F5344CB8AC3E}">
        <p14:creationId xmlns:p14="http://schemas.microsoft.com/office/powerpoint/2010/main" xmlns="" val="341465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538163" y="950913"/>
            <a:ext cx="7775975" cy="569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tabLst>
                <a:tab pos="673100" algn="l"/>
                <a:tab pos="2098675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tabLst>
                <a:tab pos="673100" algn="l"/>
                <a:tab pos="2098675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tabLst>
                <a:tab pos="673100" algn="l"/>
                <a:tab pos="2098675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tabLst>
                <a:tab pos="673100" algn="l"/>
                <a:tab pos="2098675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tabLst>
                <a:tab pos="673100" algn="l"/>
                <a:tab pos="2098675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  <a:tab pos="2098675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  <a:tab pos="2098675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  <a:tab pos="2098675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  <a:tab pos="2098675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Tx/>
              <a:buAutoNum type="arabicPeriod"/>
            </a:pPr>
            <a:r>
              <a:rPr kumimoji="0" lang="en-US" altLang="ko-KR" sz="3200">
                <a:latin typeface="Arial" panose="020B0604020202020204" pitchFamily="34" charset="0"/>
              </a:rPr>
              <a:t>Quantum Repeater</a:t>
            </a:r>
          </a:p>
          <a:p>
            <a:pPr latinLnBrk="0"/>
            <a:r>
              <a:rPr kumimoji="0" lang="en-US" altLang="ko-KR" sz="3200">
                <a:latin typeface="Arial" panose="020B0604020202020204" pitchFamily="34" charset="0"/>
              </a:rPr>
              <a:t>		~100 km </a:t>
            </a:r>
            <a:r>
              <a:rPr kumimoji="0" lang="en-US" altLang="ko-KR" sz="3200">
                <a:latin typeface="Arial" panose="020B0604020202020204" pitchFamily="34" charset="0"/>
                <a:sym typeface="Wingdings" panose="05000000000000000000" pitchFamily="2" charset="2"/>
              </a:rPr>
              <a:t> Indefinite distance</a:t>
            </a:r>
          </a:p>
          <a:p>
            <a:pPr latinLnBrk="0"/>
            <a:r>
              <a:rPr kumimoji="0" lang="en-US" altLang="ko-KR" sz="3200">
                <a:latin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kumimoji="0" lang="en-US" altLang="ko-KR" sz="2000">
                <a:solidFill>
                  <a:schemeClr val="accent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	Briegel, Durr, Cirac, and Zoller, quant-ph/9803056</a:t>
            </a:r>
            <a:r>
              <a:rPr kumimoji="0" lang="en-US" altLang="ko-KR" sz="3200">
                <a:latin typeface="Arial" panose="020B0604020202020204" pitchFamily="34" charset="0"/>
                <a:sym typeface="Wingdings" panose="05000000000000000000" pitchFamily="2" charset="2"/>
              </a:rPr>
              <a:t> </a:t>
            </a:r>
          </a:p>
          <a:p>
            <a:pPr latinLnBrk="0"/>
            <a:r>
              <a:rPr kumimoji="0" lang="en-US" altLang="ko-KR" sz="2800">
                <a:solidFill>
                  <a:srgbClr val="0000CC"/>
                </a:solidFill>
                <a:latin typeface="Arial" panose="020B0604020202020204" pitchFamily="34" charset="0"/>
              </a:rPr>
              <a:t>Transmission:</a:t>
            </a:r>
            <a:r>
              <a:rPr kumimoji="0" lang="en-US" altLang="ko-KR" sz="2800">
                <a:solidFill>
                  <a:srgbClr val="FF0000"/>
                </a:solidFill>
                <a:latin typeface="Arial" panose="020B0604020202020204" pitchFamily="34" charset="0"/>
              </a:rPr>
              <a:t> Photon</a:t>
            </a:r>
          </a:p>
          <a:p>
            <a:pPr latinLnBrk="0"/>
            <a:r>
              <a:rPr kumimoji="0" lang="en-US" altLang="ko-KR" sz="2800">
                <a:solidFill>
                  <a:srgbClr val="0000CC"/>
                </a:solidFill>
                <a:latin typeface="Arial" panose="020B0604020202020204" pitchFamily="34" charset="0"/>
              </a:rPr>
              <a:t>Storage, Processing: </a:t>
            </a:r>
            <a:r>
              <a:rPr kumimoji="0" lang="en-US" altLang="ko-KR" sz="2800">
                <a:solidFill>
                  <a:srgbClr val="33CC33"/>
                </a:solidFill>
                <a:latin typeface="Arial" panose="020B0604020202020204" pitchFamily="34" charset="0"/>
              </a:rPr>
              <a:t>Atomic Physics, etc.</a:t>
            </a:r>
          </a:p>
          <a:p>
            <a:pPr latinLnBrk="0">
              <a:lnSpc>
                <a:spcPct val="110000"/>
              </a:lnSpc>
            </a:pPr>
            <a:endParaRPr kumimoji="0" lang="en-US" altLang="ko-KR" sz="3200">
              <a:solidFill>
                <a:srgbClr val="33CC33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10000"/>
              </a:lnSpc>
            </a:pPr>
            <a:endParaRPr kumimoji="0" lang="en-US" altLang="ko-KR" sz="3200">
              <a:latin typeface="Arial" panose="020B0604020202020204" pitchFamily="34" charset="0"/>
            </a:endParaRPr>
          </a:p>
          <a:p>
            <a:pPr latinLnBrk="0">
              <a:lnSpc>
                <a:spcPct val="110000"/>
              </a:lnSpc>
            </a:pPr>
            <a:r>
              <a:rPr kumimoji="0" lang="en-US" altLang="ko-KR" sz="3200">
                <a:latin typeface="Arial" panose="020B0604020202020204" pitchFamily="34" charset="0"/>
              </a:rPr>
              <a:t>2. Multiuser Quantum Network</a:t>
            </a:r>
          </a:p>
          <a:p>
            <a:pPr latinLnBrk="0">
              <a:lnSpc>
                <a:spcPct val="110000"/>
              </a:lnSpc>
            </a:pPr>
            <a:r>
              <a:rPr kumimoji="0" lang="en-US" altLang="ko-KR" sz="3200">
                <a:latin typeface="Arial" panose="020B0604020202020204" pitchFamily="34" charset="0"/>
              </a:rPr>
              <a:t>		1:1 </a:t>
            </a:r>
            <a:r>
              <a:rPr kumimoji="0" lang="en-US" altLang="ko-KR" sz="3200">
                <a:latin typeface="Arial" panose="020B0604020202020204" pitchFamily="34" charset="0"/>
                <a:sym typeface="Wingdings" panose="05000000000000000000" pitchFamily="2" charset="2"/>
              </a:rPr>
              <a:t> multiusers</a:t>
            </a:r>
          </a:p>
          <a:p>
            <a:pPr latinLnBrk="0">
              <a:lnSpc>
                <a:spcPct val="110000"/>
              </a:lnSpc>
            </a:pPr>
            <a:r>
              <a:rPr kumimoji="0" lang="en-US" altLang="ko-KR" sz="3200">
                <a:latin typeface="Arial" panose="020B0604020202020204" pitchFamily="34" charset="0"/>
                <a:sym typeface="Wingdings" panose="05000000000000000000" pitchFamily="2" charset="2"/>
              </a:rPr>
              <a:t>		</a:t>
            </a:r>
            <a:r>
              <a:rPr kumimoji="0" lang="en-US" altLang="ko-KR" sz="2000">
                <a:solidFill>
                  <a:schemeClr val="accent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Phoenix, Barnett, Townsend, and Blow, JMO 42, 1155 (1995)</a:t>
            </a:r>
          </a:p>
          <a:p>
            <a:pPr latinLnBrk="0">
              <a:lnSpc>
                <a:spcPct val="110000"/>
              </a:lnSpc>
            </a:pPr>
            <a:r>
              <a:rPr kumimoji="0" lang="en-US" altLang="ko-KR" sz="2000">
                <a:solidFill>
                  <a:schemeClr val="accent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		Biham, Huttner, and Mor, Phys. Rev. A 54, 2651 (1996)  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956364" y="323850"/>
            <a:ext cx="57599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/>
            <a:r>
              <a:rPr kumimoji="0" lang="en-US" altLang="ko-KR" sz="5400">
                <a:solidFill>
                  <a:srgbClr val="0000FF"/>
                </a:solidFill>
                <a:latin typeface="Arial" panose="020B0604020202020204" pitchFamily="34" charset="0"/>
              </a:rPr>
              <a:t>Quantum </a:t>
            </a:r>
            <a:r>
              <a:rPr kumimoji="0" lang="en-US" altLang="ko-KR" sz="4800">
                <a:solidFill>
                  <a:srgbClr val="0000FF"/>
                </a:solidFill>
                <a:latin typeface="Arial" panose="020B0604020202020204" pitchFamily="34" charset="0"/>
              </a:rPr>
              <a:t>Repeater</a:t>
            </a:r>
            <a:endParaRPr kumimoji="0" lang="en-US" altLang="ko-KR" sz="400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01380" name="Oval 4"/>
          <p:cNvSpPr>
            <a:spLocks noChangeArrowheads="1"/>
          </p:cNvSpPr>
          <p:nvPr/>
        </p:nvSpPr>
        <p:spPr bwMode="auto">
          <a:xfrm>
            <a:off x="711200" y="3672731"/>
            <a:ext cx="259766" cy="6491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01381" name="Oval 5"/>
          <p:cNvSpPr>
            <a:spLocks noChangeArrowheads="1"/>
          </p:cNvSpPr>
          <p:nvPr/>
        </p:nvSpPr>
        <p:spPr bwMode="auto">
          <a:xfrm>
            <a:off x="5091113" y="3672731"/>
            <a:ext cx="259766" cy="6491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01382" name="Oval 6"/>
          <p:cNvSpPr>
            <a:spLocks noChangeArrowheads="1"/>
          </p:cNvSpPr>
          <p:nvPr/>
        </p:nvSpPr>
        <p:spPr bwMode="auto">
          <a:xfrm>
            <a:off x="5500688" y="3672731"/>
            <a:ext cx="259766" cy="6491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01383" name="Oval 7"/>
          <p:cNvSpPr>
            <a:spLocks noChangeArrowheads="1"/>
          </p:cNvSpPr>
          <p:nvPr/>
        </p:nvSpPr>
        <p:spPr bwMode="auto">
          <a:xfrm>
            <a:off x="7118350" y="3672731"/>
            <a:ext cx="259766" cy="6491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01384" name="Oval 8"/>
          <p:cNvSpPr>
            <a:spLocks noChangeArrowheads="1"/>
          </p:cNvSpPr>
          <p:nvPr/>
        </p:nvSpPr>
        <p:spPr bwMode="auto">
          <a:xfrm>
            <a:off x="3111500" y="3672731"/>
            <a:ext cx="259766" cy="6491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01385" name="Oval 9"/>
          <p:cNvSpPr>
            <a:spLocks noChangeArrowheads="1"/>
          </p:cNvSpPr>
          <p:nvPr/>
        </p:nvSpPr>
        <p:spPr bwMode="auto">
          <a:xfrm>
            <a:off x="2716213" y="3672731"/>
            <a:ext cx="259766" cy="6491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01386" name="Freeform 10"/>
          <p:cNvSpPr>
            <a:spLocks/>
          </p:cNvSpPr>
          <p:nvPr/>
        </p:nvSpPr>
        <p:spPr bwMode="auto">
          <a:xfrm>
            <a:off x="901700" y="3921125"/>
            <a:ext cx="1804988" cy="369332"/>
          </a:xfrm>
          <a:custGeom>
            <a:avLst/>
            <a:gdLst>
              <a:gd name="T0" fmla="*/ 0 w 1137"/>
              <a:gd name="T1" fmla="*/ 2147483647 h 67"/>
              <a:gd name="T2" fmla="*/ 2147483647 w 1137"/>
              <a:gd name="T3" fmla="*/ 0 h 67"/>
              <a:gd name="T4" fmla="*/ 2147483647 w 1137"/>
              <a:gd name="T5" fmla="*/ 2147483647 h 67"/>
              <a:gd name="T6" fmla="*/ 2147483647 w 1137"/>
              <a:gd name="T7" fmla="*/ 2147483647 h 67"/>
              <a:gd name="T8" fmla="*/ 2147483647 w 1137"/>
              <a:gd name="T9" fmla="*/ 2147483647 h 67"/>
              <a:gd name="T10" fmla="*/ 2147483647 w 1137"/>
              <a:gd name="T11" fmla="*/ 2147483647 h 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37"/>
              <a:gd name="T19" fmla="*/ 0 h 67"/>
              <a:gd name="T20" fmla="*/ 1137 w 1137"/>
              <a:gd name="T21" fmla="*/ 67 h 6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37" h="67">
                <a:moveTo>
                  <a:pt x="0" y="52"/>
                </a:moveTo>
                <a:cubicBezTo>
                  <a:pt x="50" y="13"/>
                  <a:pt x="62" y="8"/>
                  <a:pt x="127" y="0"/>
                </a:cubicBezTo>
                <a:cubicBezTo>
                  <a:pt x="243" y="7"/>
                  <a:pt x="250" y="14"/>
                  <a:pt x="344" y="44"/>
                </a:cubicBezTo>
                <a:cubicBezTo>
                  <a:pt x="457" y="38"/>
                  <a:pt x="543" y="27"/>
                  <a:pt x="658" y="22"/>
                </a:cubicBezTo>
                <a:cubicBezTo>
                  <a:pt x="725" y="29"/>
                  <a:pt x="745" y="39"/>
                  <a:pt x="801" y="67"/>
                </a:cubicBezTo>
                <a:cubicBezTo>
                  <a:pt x="921" y="23"/>
                  <a:pt x="983" y="37"/>
                  <a:pt x="1137" y="37"/>
                </a:cubicBezTo>
              </a:path>
            </a:pathLst>
          </a:custGeom>
          <a:noFill/>
          <a:ln w="57150" cap="rnd">
            <a:solidFill>
              <a:srgbClr val="CC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101387" name="Freeform 11"/>
          <p:cNvSpPr>
            <a:spLocks/>
          </p:cNvSpPr>
          <p:nvPr/>
        </p:nvSpPr>
        <p:spPr bwMode="auto">
          <a:xfrm>
            <a:off x="3300413" y="3884613"/>
            <a:ext cx="1804987" cy="369332"/>
          </a:xfrm>
          <a:custGeom>
            <a:avLst/>
            <a:gdLst>
              <a:gd name="T0" fmla="*/ 0 w 1137"/>
              <a:gd name="T1" fmla="*/ 2147483647 h 165"/>
              <a:gd name="T2" fmla="*/ 2147483647 w 1137"/>
              <a:gd name="T3" fmla="*/ 0 h 165"/>
              <a:gd name="T4" fmla="*/ 2147483647 w 1137"/>
              <a:gd name="T5" fmla="*/ 2147483647 h 165"/>
              <a:gd name="T6" fmla="*/ 2147483647 w 1137"/>
              <a:gd name="T7" fmla="*/ 2147483647 h 165"/>
              <a:gd name="T8" fmla="*/ 2147483647 w 1137"/>
              <a:gd name="T9" fmla="*/ 2147483647 h 165"/>
              <a:gd name="T10" fmla="*/ 2147483647 w 1137"/>
              <a:gd name="T11" fmla="*/ 2147483647 h 165"/>
              <a:gd name="T12" fmla="*/ 2147483647 w 1137"/>
              <a:gd name="T13" fmla="*/ 2147483647 h 165"/>
              <a:gd name="T14" fmla="*/ 2147483647 w 1137"/>
              <a:gd name="T15" fmla="*/ 2147483647 h 165"/>
              <a:gd name="T16" fmla="*/ 2147483647 w 1137"/>
              <a:gd name="T17" fmla="*/ 2147483647 h 165"/>
              <a:gd name="T18" fmla="*/ 2147483647 w 1137"/>
              <a:gd name="T19" fmla="*/ 2147483647 h 1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37"/>
              <a:gd name="T31" fmla="*/ 0 h 165"/>
              <a:gd name="T32" fmla="*/ 1137 w 1137"/>
              <a:gd name="T33" fmla="*/ 165 h 16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37" h="165">
                <a:moveTo>
                  <a:pt x="0" y="75"/>
                </a:moveTo>
                <a:cubicBezTo>
                  <a:pt x="73" y="48"/>
                  <a:pt x="145" y="26"/>
                  <a:pt x="217" y="0"/>
                </a:cubicBezTo>
                <a:cubicBezTo>
                  <a:pt x="279" y="18"/>
                  <a:pt x="386" y="59"/>
                  <a:pt x="449" y="67"/>
                </a:cubicBezTo>
                <a:cubicBezTo>
                  <a:pt x="495" y="52"/>
                  <a:pt x="526" y="37"/>
                  <a:pt x="576" y="30"/>
                </a:cubicBezTo>
                <a:cubicBezTo>
                  <a:pt x="601" y="32"/>
                  <a:pt x="626" y="32"/>
                  <a:pt x="651" y="37"/>
                </a:cubicBezTo>
                <a:cubicBezTo>
                  <a:pt x="691" y="45"/>
                  <a:pt x="690" y="75"/>
                  <a:pt x="726" y="97"/>
                </a:cubicBezTo>
                <a:cubicBezTo>
                  <a:pt x="785" y="133"/>
                  <a:pt x="749" y="117"/>
                  <a:pt x="838" y="135"/>
                </a:cubicBezTo>
                <a:cubicBezTo>
                  <a:pt x="898" y="165"/>
                  <a:pt x="962" y="150"/>
                  <a:pt x="1025" y="135"/>
                </a:cubicBezTo>
                <a:cubicBezTo>
                  <a:pt x="1077" y="100"/>
                  <a:pt x="1055" y="115"/>
                  <a:pt x="1092" y="90"/>
                </a:cubicBezTo>
                <a:cubicBezTo>
                  <a:pt x="1105" y="81"/>
                  <a:pt x="1137" y="75"/>
                  <a:pt x="1137" y="75"/>
                </a:cubicBezTo>
              </a:path>
            </a:pathLst>
          </a:custGeom>
          <a:noFill/>
          <a:ln w="57150" cap="rnd">
            <a:solidFill>
              <a:srgbClr val="CC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101388" name="Freeform 12"/>
          <p:cNvSpPr>
            <a:spLocks/>
          </p:cNvSpPr>
          <p:nvPr/>
        </p:nvSpPr>
        <p:spPr bwMode="auto">
          <a:xfrm>
            <a:off x="5675313" y="3921125"/>
            <a:ext cx="1460500" cy="369332"/>
          </a:xfrm>
          <a:custGeom>
            <a:avLst/>
            <a:gdLst>
              <a:gd name="T0" fmla="*/ 0 w 920"/>
              <a:gd name="T1" fmla="*/ 2147483647 h 97"/>
              <a:gd name="T2" fmla="*/ 2147483647 w 920"/>
              <a:gd name="T3" fmla="*/ 2147483647 h 97"/>
              <a:gd name="T4" fmla="*/ 2147483647 w 920"/>
              <a:gd name="T5" fmla="*/ 0 h 97"/>
              <a:gd name="T6" fmla="*/ 2147483647 w 920"/>
              <a:gd name="T7" fmla="*/ 2147483647 h 97"/>
              <a:gd name="T8" fmla="*/ 2147483647 w 920"/>
              <a:gd name="T9" fmla="*/ 2147483647 h 97"/>
              <a:gd name="T10" fmla="*/ 2147483647 w 920"/>
              <a:gd name="T11" fmla="*/ 2147483647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0"/>
              <a:gd name="T19" fmla="*/ 0 h 97"/>
              <a:gd name="T20" fmla="*/ 920 w 920"/>
              <a:gd name="T21" fmla="*/ 97 h 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0" h="97">
                <a:moveTo>
                  <a:pt x="0" y="67"/>
                </a:moveTo>
                <a:cubicBezTo>
                  <a:pt x="133" y="97"/>
                  <a:pt x="204" y="94"/>
                  <a:pt x="337" y="82"/>
                </a:cubicBezTo>
                <a:cubicBezTo>
                  <a:pt x="394" y="61"/>
                  <a:pt x="442" y="19"/>
                  <a:pt x="501" y="0"/>
                </a:cubicBezTo>
                <a:cubicBezTo>
                  <a:pt x="596" y="6"/>
                  <a:pt x="673" y="28"/>
                  <a:pt x="763" y="52"/>
                </a:cubicBezTo>
                <a:cubicBezTo>
                  <a:pt x="791" y="49"/>
                  <a:pt x="818" y="44"/>
                  <a:pt x="846" y="44"/>
                </a:cubicBezTo>
                <a:cubicBezTo>
                  <a:pt x="871" y="44"/>
                  <a:pt x="920" y="52"/>
                  <a:pt x="920" y="52"/>
                </a:cubicBezTo>
              </a:path>
            </a:pathLst>
          </a:custGeom>
          <a:noFill/>
          <a:ln w="57150" cap="rnd">
            <a:solidFill>
              <a:srgbClr val="CC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154637" name="Oval 13"/>
          <p:cNvSpPr>
            <a:spLocks noChangeArrowheads="1"/>
          </p:cNvSpPr>
          <p:nvPr/>
        </p:nvSpPr>
        <p:spPr bwMode="auto">
          <a:xfrm>
            <a:off x="2497138" y="3702100"/>
            <a:ext cx="973137" cy="649188"/>
          </a:xfrm>
          <a:prstGeom prst="ellips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54638" name="Oval 14"/>
          <p:cNvSpPr>
            <a:spLocks noChangeArrowheads="1"/>
          </p:cNvSpPr>
          <p:nvPr/>
        </p:nvSpPr>
        <p:spPr bwMode="auto">
          <a:xfrm>
            <a:off x="4908550" y="3702100"/>
            <a:ext cx="973138" cy="649188"/>
          </a:xfrm>
          <a:prstGeom prst="ellips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54639" name="Freeform 15"/>
          <p:cNvSpPr>
            <a:spLocks/>
          </p:cNvSpPr>
          <p:nvPr/>
        </p:nvSpPr>
        <p:spPr bwMode="auto">
          <a:xfrm>
            <a:off x="890588" y="4000500"/>
            <a:ext cx="6596062" cy="369332"/>
          </a:xfrm>
          <a:custGeom>
            <a:avLst/>
            <a:gdLst>
              <a:gd name="T0" fmla="*/ 2147483647 w 4155"/>
              <a:gd name="T1" fmla="*/ 2147483647 h 220"/>
              <a:gd name="T2" fmla="*/ 2147483647 w 4155"/>
              <a:gd name="T3" fmla="*/ 2147483647 h 220"/>
              <a:gd name="T4" fmla="*/ 2147483647 w 4155"/>
              <a:gd name="T5" fmla="*/ 2147483647 h 220"/>
              <a:gd name="T6" fmla="*/ 2147483647 w 4155"/>
              <a:gd name="T7" fmla="*/ 2147483647 h 220"/>
              <a:gd name="T8" fmla="*/ 2147483647 w 4155"/>
              <a:gd name="T9" fmla="*/ 2147483647 h 220"/>
              <a:gd name="T10" fmla="*/ 2147483647 w 4155"/>
              <a:gd name="T11" fmla="*/ 2147483647 h 220"/>
              <a:gd name="T12" fmla="*/ 2147483647 w 4155"/>
              <a:gd name="T13" fmla="*/ 2147483647 h 220"/>
              <a:gd name="T14" fmla="*/ 2147483647 w 4155"/>
              <a:gd name="T15" fmla="*/ 2147483647 h 220"/>
              <a:gd name="T16" fmla="*/ 2147483647 w 4155"/>
              <a:gd name="T17" fmla="*/ 2147483647 h 220"/>
              <a:gd name="T18" fmla="*/ 2147483647 w 4155"/>
              <a:gd name="T19" fmla="*/ 2147483647 h 220"/>
              <a:gd name="T20" fmla="*/ 2147483647 w 4155"/>
              <a:gd name="T21" fmla="*/ 2147483647 h 220"/>
              <a:gd name="T22" fmla="*/ 2147483647 w 4155"/>
              <a:gd name="T23" fmla="*/ 2147483647 h 220"/>
              <a:gd name="T24" fmla="*/ 2147483647 w 4155"/>
              <a:gd name="T25" fmla="*/ 2147483647 h 220"/>
              <a:gd name="T26" fmla="*/ 2147483647 w 4155"/>
              <a:gd name="T27" fmla="*/ 2147483647 h 220"/>
              <a:gd name="T28" fmla="*/ 2147483647 w 4155"/>
              <a:gd name="T29" fmla="*/ 2147483647 h 220"/>
              <a:gd name="T30" fmla="*/ 2147483647 w 4155"/>
              <a:gd name="T31" fmla="*/ 2147483647 h 220"/>
              <a:gd name="T32" fmla="*/ 2147483647 w 4155"/>
              <a:gd name="T33" fmla="*/ 2147483647 h 220"/>
              <a:gd name="T34" fmla="*/ 2147483647 w 4155"/>
              <a:gd name="T35" fmla="*/ 2147483647 h 2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155"/>
              <a:gd name="T55" fmla="*/ 0 h 220"/>
              <a:gd name="T56" fmla="*/ 4155 w 4155"/>
              <a:gd name="T57" fmla="*/ 220 h 2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155" h="220">
                <a:moveTo>
                  <a:pt x="7" y="9"/>
                </a:moveTo>
                <a:cubicBezTo>
                  <a:pt x="64" y="83"/>
                  <a:pt x="0" y="6"/>
                  <a:pt x="52" y="54"/>
                </a:cubicBezTo>
                <a:cubicBezTo>
                  <a:pt x="116" y="113"/>
                  <a:pt x="97" y="106"/>
                  <a:pt x="172" y="129"/>
                </a:cubicBezTo>
                <a:cubicBezTo>
                  <a:pt x="295" y="125"/>
                  <a:pt x="389" y="129"/>
                  <a:pt x="501" y="99"/>
                </a:cubicBezTo>
                <a:cubicBezTo>
                  <a:pt x="603" y="109"/>
                  <a:pt x="706" y="119"/>
                  <a:pt x="808" y="129"/>
                </a:cubicBezTo>
                <a:cubicBezTo>
                  <a:pt x="823" y="134"/>
                  <a:pt x="838" y="137"/>
                  <a:pt x="852" y="144"/>
                </a:cubicBezTo>
                <a:cubicBezTo>
                  <a:pt x="886" y="161"/>
                  <a:pt x="887" y="178"/>
                  <a:pt x="927" y="189"/>
                </a:cubicBezTo>
                <a:cubicBezTo>
                  <a:pt x="975" y="220"/>
                  <a:pt x="1147" y="189"/>
                  <a:pt x="1211" y="166"/>
                </a:cubicBezTo>
                <a:cubicBezTo>
                  <a:pt x="1310" y="172"/>
                  <a:pt x="1387" y="178"/>
                  <a:pt x="1481" y="204"/>
                </a:cubicBezTo>
                <a:cubicBezTo>
                  <a:pt x="1579" y="198"/>
                  <a:pt x="1668" y="183"/>
                  <a:pt x="1765" y="174"/>
                </a:cubicBezTo>
                <a:cubicBezTo>
                  <a:pt x="1880" y="149"/>
                  <a:pt x="1981" y="170"/>
                  <a:pt x="2094" y="181"/>
                </a:cubicBezTo>
                <a:cubicBezTo>
                  <a:pt x="2137" y="196"/>
                  <a:pt x="2177" y="183"/>
                  <a:pt x="2214" y="159"/>
                </a:cubicBezTo>
                <a:cubicBezTo>
                  <a:pt x="2378" y="165"/>
                  <a:pt x="2496" y="189"/>
                  <a:pt x="2655" y="204"/>
                </a:cubicBezTo>
                <a:cubicBezTo>
                  <a:pt x="2782" y="194"/>
                  <a:pt x="2879" y="183"/>
                  <a:pt x="2999" y="159"/>
                </a:cubicBezTo>
                <a:cubicBezTo>
                  <a:pt x="3102" y="90"/>
                  <a:pt x="3026" y="128"/>
                  <a:pt x="3254" y="137"/>
                </a:cubicBezTo>
                <a:cubicBezTo>
                  <a:pt x="3296" y="156"/>
                  <a:pt x="3343" y="172"/>
                  <a:pt x="3388" y="181"/>
                </a:cubicBezTo>
                <a:cubicBezTo>
                  <a:pt x="3470" y="154"/>
                  <a:pt x="3550" y="115"/>
                  <a:pt x="3635" y="99"/>
                </a:cubicBezTo>
                <a:cubicBezTo>
                  <a:pt x="4155" y="0"/>
                  <a:pt x="3784" y="134"/>
                  <a:pt x="3934" y="54"/>
                </a:cubicBezTo>
              </a:path>
            </a:pathLst>
          </a:cu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6804025" y="4133850"/>
            <a:ext cx="1935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1800">
                <a:solidFill>
                  <a:srgbClr val="FF0000"/>
                </a:solidFill>
                <a:latin typeface="Arial" panose="020B0604020202020204" pitchFamily="34" charset="0"/>
              </a:rPr>
              <a:t>&amp; Entanglement Purification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62224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7" grpId="0" animBg="1"/>
      <p:bldP spid="154638" grpId="0" animBg="1"/>
      <p:bldP spid="154639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dirty="0" smtClean="0">
                <a:solidFill>
                  <a:srgbClr val="0000FF"/>
                </a:solidFill>
                <a:latin typeface="Arial" panose="020B0604020202020204" pitchFamily="34" charset="0"/>
              </a:rPr>
              <a:t>Optical Imaging by</a:t>
            </a:r>
            <a:br>
              <a:rPr lang="en-US" altLang="ko-KR" dirty="0" smtClean="0">
                <a:solidFill>
                  <a:srgbClr val="0000FF"/>
                </a:solidFill>
                <a:latin typeface="Arial" panose="020B0604020202020204" pitchFamily="34" charset="0"/>
              </a:rPr>
            </a:br>
            <a:r>
              <a:rPr lang="en-US" altLang="ko-KR" dirty="0" smtClean="0">
                <a:solidFill>
                  <a:srgbClr val="0000FF"/>
                </a:solidFill>
                <a:latin typeface="Arial" panose="020B0604020202020204" pitchFamily="34" charset="0"/>
              </a:rPr>
              <a:t>Two-Photon Entanglement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2057400" y="1600200"/>
            <a:ext cx="495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>
                <a:latin typeface="Verdana" panose="020B0604030504040204" pitchFamily="34" charset="0"/>
              </a:rPr>
              <a:t>Shih </a:t>
            </a:r>
            <a:r>
              <a:rPr lang="en-US" altLang="ko-KR" sz="2000" i="1">
                <a:latin typeface="Verdana" panose="020B0604030504040204" pitchFamily="34" charset="0"/>
              </a:rPr>
              <a:t>et al</a:t>
            </a:r>
            <a:r>
              <a:rPr lang="en-US" altLang="ko-KR" sz="2000">
                <a:latin typeface="Verdana" panose="020B0604030504040204" pitchFamily="34" charset="0"/>
              </a:rPr>
              <a:t>., PRA52, R3429 (1995).</a:t>
            </a:r>
          </a:p>
        </p:txBody>
      </p:sp>
      <p:pic>
        <p:nvPicPr>
          <p:cNvPr id="107524" name="Picture 4" descr="cap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696200" cy="456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9095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cap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6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Line 3"/>
          <p:cNvSpPr>
            <a:spLocks noChangeShapeType="1"/>
          </p:cNvSpPr>
          <p:nvPr/>
        </p:nvSpPr>
        <p:spPr bwMode="auto">
          <a:xfrm>
            <a:off x="4648200" y="4724400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8548" name="Line 4"/>
          <p:cNvSpPr>
            <a:spLocks noChangeShapeType="1"/>
          </p:cNvSpPr>
          <p:nvPr/>
        </p:nvSpPr>
        <p:spPr bwMode="auto">
          <a:xfrm flipH="1" flipV="1">
            <a:off x="838200" y="5410200"/>
            <a:ext cx="73914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108549" name="Group 5"/>
          <p:cNvGrpSpPr>
            <a:grpSpLocks/>
          </p:cNvGrpSpPr>
          <p:nvPr/>
        </p:nvGrpSpPr>
        <p:grpSpPr bwMode="auto">
          <a:xfrm>
            <a:off x="1524000" y="4876800"/>
            <a:ext cx="152400" cy="1295400"/>
            <a:chOff x="2064" y="3216"/>
            <a:chExt cx="96" cy="816"/>
          </a:xfrm>
        </p:grpSpPr>
        <p:sp>
          <p:nvSpPr>
            <p:cNvPr id="108558" name="Rectangle 6"/>
            <p:cNvSpPr>
              <a:spLocks noChangeArrowheads="1"/>
            </p:cNvSpPr>
            <p:nvPr/>
          </p:nvSpPr>
          <p:spPr bwMode="auto">
            <a:xfrm>
              <a:off x="2064" y="3216"/>
              <a:ext cx="9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8559" name="Rectangle 7"/>
            <p:cNvSpPr>
              <a:spLocks noChangeArrowheads="1"/>
            </p:cNvSpPr>
            <p:nvPr/>
          </p:nvSpPr>
          <p:spPr bwMode="auto">
            <a:xfrm>
              <a:off x="2064" y="3648"/>
              <a:ext cx="9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sp>
        <p:nvSpPr>
          <p:cNvPr id="108550" name="Line 8"/>
          <p:cNvSpPr>
            <a:spLocks noChangeShapeType="1"/>
          </p:cNvSpPr>
          <p:nvPr/>
        </p:nvSpPr>
        <p:spPr bwMode="auto">
          <a:xfrm>
            <a:off x="838200" y="48006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8551" name="Line 9"/>
          <p:cNvSpPr>
            <a:spLocks noChangeShapeType="1"/>
          </p:cNvSpPr>
          <p:nvPr/>
        </p:nvSpPr>
        <p:spPr bwMode="auto">
          <a:xfrm>
            <a:off x="8229600" y="44958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8552" name="Line 10"/>
          <p:cNvSpPr>
            <a:spLocks noChangeShapeType="1"/>
          </p:cNvSpPr>
          <p:nvPr/>
        </p:nvSpPr>
        <p:spPr bwMode="auto">
          <a:xfrm flipV="1">
            <a:off x="1676400" y="5105400"/>
            <a:ext cx="6553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8553" name="Line 11"/>
          <p:cNvSpPr>
            <a:spLocks noChangeShapeType="1"/>
          </p:cNvSpPr>
          <p:nvPr/>
        </p:nvSpPr>
        <p:spPr bwMode="auto">
          <a:xfrm>
            <a:off x="1676400" y="5867400"/>
            <a:ext cx="1371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8554" name="Text Box 12"/>
          <p:cNvSpPr txBox="1">
            <a:spLocks noChangeArrowheads="1"/>
          </p:cNvSpPr>
          <p:nvPr/>
        </p:nvSpPr>
        <p:spPr bwMode="auto">
          <a:xfrm>
            <a:off x="2971800" y="6096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08555" name="Text Box 13"/>
          <p:cNvSpPr txBox="1">
            <a:spLocks noChangeArrowheads="1"/>
          </p:cNvSpPr>
          <p:nvPr/>
        </p:nvSpPr>
        <p:spPr bwMode="auto">
          <a:xfrm>
            <a:off x="8077200" y="472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08556" name="Text Box 14"/>
          <p:cNvSpPr txBox="1">
            <a:spLocks noChangeArrowheads="1"/>
          </p:cNvSpPr>
          <p:nvPr/>
        </p:nvSpPr>
        <p:spPr bwMode="auto">
          <a:xfrm>
            <a:off x="381000" y="4953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dirty="0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108557" name="Text Box 15"/>
          <p:cNvSpPr txBox="1">
            <a:spLocks noChangeArrowheads="1"/>
          </p:cNvSpPr>
          <p:nvPr/>
        </p:nvSpPr>
        <p:spPr bwMode="auto">
          <a:xfrm>
            <a:off x="8001000" y="5562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solidFill>
                  <a:srgbClr val="0000FF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xmlns="" val="251907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animBg="1"/>
      <p:bldP spid="108552" grpId="0" animBg="1"/>
      <p:bldP spid="108553" grpId="0" animBg="1"/>
      <p:bldP spid="108554" grpId="0"/>
      <p:bldP spid="108555" grpId="0"/>
      <p:bldP spid="108556" grpId="0"/>
      <p:bldP spid="108557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cap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58200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69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3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0"/>
            <a:ext cx="56388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2362200" y="838200"/>
            <a:ext cx="518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3200" dirty="0">
                <a:solidFill>
                  <a:srgbClr val="0000FF"/>
                </a:solidFill>
                <a:latin typeface="Verdana" panose="020B0604030504040204" pitchFamily="34" charset="0"/>
              </a:rPr>
              <a:t>Quantum Lithography</a:t>
            </a:r>
          </a:p>
        </p:txBody>
      </p:sp>
    </p:spTree>
    <p:extLst>
      <p:ext uri="{BB962C8B-B14F-4D97-AF65-F5344CB8AC3E}">
        <p14:creationId xmlns:p14="http://schemas.microsoft.com/office/powerpoint/2010/main" xmlns="" val="53697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49213" y="495300"/>
          <a:ext cx="9047162" cy="5867400"/>
        </p:xfrm>
        <a:graphic>
          <a:graphicData uri="http://schemas.openxmlformats.org/presentationml/2006/ole">
            <p:oleObj spid="_x0000_s197744" name="비트맵 이미지" r:id="rId3" imgW="9047619" imgH="5866667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9842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49213" y="495300"/>
          <a:ext cx="9047162" cy="5867400"/>
        </p:xfrm>
        <a:graphic>
          <a:graphicData uri="http://schemas.openxmlformats.org/presentationml/2006/ole">
            <p:oleObj spid="_x0000_s198768" name="비트맵 이미지" r:id="rId3" imgW="9047619" imgH="5866667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0015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49213" y="495300"/>
          <a:ext cx="9047162" cy="5867400"/>
        </p:xfrm>
        <a:graphic>
          <a:graphicData uri="http://schemas.openxmlformats.org/presentationml/2006/ole">
            <p:oleObj spid="_x0000_s199792" name="비트맵 이미지" r:id="rId3" imgW="9047619" imgH="5866667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1138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mtClean="0">
                <a:latin typeface="Arial" panose="020B0604020202020204" pitchFamily="34" charset="0"/>
              </a:rPr>
              <a:t>Quantum Computer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mtClean="0">
                <a:latin typeface="Arial" panose="020B0604020202020204" pitchFamily="34" charset="0"/>
              </a:rPr>
              <a:t>Quantum Algorithms: Softwares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ko-KR" smtClean="0">
                <a:latin typeface="Arial" panose="020B0604020202020204" pitchFamily="34" charset="0"/>
              </a:rPr>
              <a:t>Simulation of quantum many-body systems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ko-KR" smtClean="0">
                <a:latin typeface="Arial" panose="020B0604020202020204" pitchFamily="34" charset="0"/>
              </a:rPr>
              <a:t>Factoring large integers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ko-KR" smtClean="0">
                <a:latin typeface="Arial" panose="020B0604020202020204" pitchFamily="34" charset="0"/>
              </a:rPr>
              <a:t>Database 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mtClean="0">
                <a:latin typeface="Arial" panose="020B0604020202020204" pitchFamily="34" charset="0"/>
              </a:rPr>
              <a:t>Experiments: Hardwares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ko-KR" smtClean="0">
                <a:latin typeface="Arial" panose="020B0604020202020204" pitchFamily="34" charset="0"/>
              </a:rPr>
              <a:t>Ion Traps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ko-KR" smtClean="0">
                <a:latin typeface="Arial" panose="020B0604020202020204" pitchFamily="34" charset="0"/>
              </a:rPr>
              <a:t>NMR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ko-KR" smtClean="0">
                <a:latin typeface="Arial" panose="020B0604020202020204" pitchFamily="34" charset="0"/>
              </a:rPr>
              <a:t>Cavity QED, etc.</a:t>
            </a:r>
          </a:p>
          <a:p>
            <a:pPr lvl="2" eaLnBrk="1" hangingPunct="1">
              <a:lnSpc>
                <a:spcPct val="90000"/>
              </a:lnSpc>
            </a:pPr>
            <a:endParaRPr lang="en-US" altLang="ko-KR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ko-KR" altLang="ko-KR" smtClean="0">
              <a:latin typeface="Arial" panose="020B0604020202020204" pitchFamily="34" charset="0"/>
            </a:endParaRPr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7524750" y="4292600"/>
            <a:ext cx="1295400" cy="762000"/>
          </a:xfrm>
          <a:prstGeom prst="wedgeEllipseCallout">
            <a:avLst>
              <a:gd name="adj1" fmla="val -291176"/>
              <a:gd name="adj2" fmla="val -116875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sz="2000">
                <a:latin typeface="Arial" panose="020B0604020202020204" pitchFamily="34" charset="0"/>
              </a:rPr>
              <a:t>BT</a:t>
            </a:r>
            <a:endParaRPr lang="en-US" altLang="ko-KR">
              <a:latin typeface="Arial" panose="020B0604020202020204" pitchFamily="34" charset="0"/>
            </a:endParaRPr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7451725" y="1773238"/>
            <a:ext cx="1368425" cy="762000"/>
          </a:xfrm>
          <a:prstGeom prst="wedgeEllipseCallout">
            <a:avLst>
              <a:gd name="adj1" fmla="val -68213"/>
              <a:gd name="adj2" fmla="val 8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sz="2000">
                <a:latin typeface="Arial" panose="020B0604020202020204" pitchFamily="34" charset="0"/>
              </a:rPr>
              <a:t>NT</a:t>
            </a:r>
            <a:endParaRPr lang="en-US" altLang="ko-KR">
              <a:latin typeface="Arial" panose="020B0604020202020204" pitchFamily="34" charset="0"/>
            </a:endParaRPr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7451725" y="3284538"/>
            <a:ext cx="1371600" cy="762000"/>
          </a:xfrm>
          <a:prstGeom prst="wedgeEllipseCallout">
            <a:avLst>
              <a:gd name="adj1" fmla="val -192708"/>
              <a:gd name="adj2" fmla="val -39375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sz="2000">
                <a:latin typeface="Arial" panose="020B0604020202020204" pitchFamily="34" charset="0"/>
              </a:rPr>
              <a:t>IT</a:t>
            </a:r>
            <a:endParaRPr lang="en-US" altLang="ko-KR">
              <a:latin typeface="Arial" panose="020B0604020202020204" pitchFamily="34" charset="0"/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69963"/>
          </a:xfrm>
          <a:noFill/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tx1"/>
                </a:solidFill>
                <a:latin typeface="Arial Narrow" panose="020B0606020202030204" pitchFamily="34" charset="0"/>
              </a:rPr>
              <a:t>Quantum Information Processing</a:t>
            </a:r>
            <a:endParaRPr lang="en-US" altLang="ko-KR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44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52400" y="228600"/>
          <a:ext cx="8458200" cy="5486400"/>
        </p:xfrm>
        <a:graphic>
          <a:graphicData uri="http://schemas.openxmlformats.org/presentationml/2006/ole">
            <p:oleObj spid="_x0000_s200926" name="비트맵 이미지" r:id="rId3" imgW="9047619" imgH="5866667" progId="PBrush">
              <p:embed/>
            </p:oleObj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2895600" y="5753100"/>
          <a:ext cx="5010150" cy="1104900"/>
        </p:xfrm>
        <a:graphic>
          <a:graphicData uri="http://schemas.openxmlformats.org/presentationml/2006/ole">
            <p:oleObj spid="_x0000_s200927" name="비트맵 이미지" r:id="rId4" imgW="5619048" imgH="1238423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418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37433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304800" y="1371600"/>
            <a:ext cx="8686800" cy="641350"/>
          </a:xfrm>
          <a:prstGeom prst="rect">
            <a:avLst/>
          </a:prstGeom>
          <a:solidFill>
            <a:srgbClr val="CC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 b="1">
                <a:latin typeface="Verdana" panose="020B0604030504040204" pitchFamily="34" charset="0"/>
              </a:rPr>
              <a:t>Two-Photon Diffraction and Quantum Lithography</a:t>
            </a:r>
            <a:br>
              <a:rPr lang="en-US" altLang="ko-KR" sz="1800" b="1">
                <a:latin typeface="Verdana" panose="020B0604030504040204" pitchFamily="34" charset="0"/>
              </a:rPr>
            </a:br>
            <a:r>
              <a:rPr lang="en-US" altLang="ko-KR" sz="1600">
                <a:latin typeface="Verdana" panose="020B0604030504040204" pitchFamily="34" charset="0"/>
              </a:rPr>
              <a:t>Milena D’Angelo, Maria V. Chekhova,* and Yanhua Shih </a:t>
            </a:r>
            <a:r>
              <a:rPr lang="en-US" altLang="ko-KR" sz="1800" b="1">
                <a:latin typeface="Verdana" panose="020B0604030504040204" pitchFamily="34" charset="0"/>
              </a:rPr>
              <a:t>PRL87, 13602 (2001)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304800" y="152400"/>
            <a:ext cx="8153400" cy="1160463"/>
          </a:xfrm>
          <a:prstGeom prst="rect">
            <a:avLst/>
          </a:prstGeom>
          <a:solidFill>
            <a:srgbClr val="CCFF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 b="1">
                <a:latin typeface="Verdana" panose="020B0604030504040204" pitchFamily="34" charset="0"/>
              </a:rPr>
              <a:t>Quantum Interferometric Optical Lithography: Exploiting Entanglement to Beat the Diffraction Limit</a:t>
            </a:r>
            <a:br>
              <a:rPr lang="en-US" altLang="ko-KR" sz="1800" b="1">
                <a:latin typeface="Verdana" panose="020B0604030504040204" pitchFamily="34" charset="0"/>
              </a:rPr>
            </a:br>
            <a:r>
              <a:rPr lang="en-US" altLang="ko-KR" sz="1600">
                <a:latin typeface="Verdana" panose="020B0604030504040204" pitchFamily="34" charset="0"/>
              </a:rPr>
              <a:t>Agedi N. Boto,1 Pieter Kok,</a:t>
            </a:r>
            <a:r>
              <a:rPr lang="en-US" altLang="ko-KR" sz="1600">
                <a:latin typeface="Verdana" panose="020B0604030504040204" pitchFamily="34" charset="0"/>
                <a:ea typeface="Times-Roman-A"/>
                <a:cs typeface="Times-Roman-A"/>
              </a:rPr>
              <a:t>2 </a:t>
            </a:r>
            <a:r>
              <a:rPr lang="en-US" altLang="ko-KR" sz="1600">
                <a:latin typeface="Verdana" panose="020B0604030504040204" pitchFamily="34" charset="0"/>
              </a:rPr>
              <a:t>Daniel S. Abrams,</a:t>
            </a:r>
            <a:r>
              <a:rPr lang="en-US" altLang="ko-KR" sz="1600">
                <a:latin typeface="Verdana" panose="020B0604030504040204" pitchFamily="34" charset="0"/>
                <a:ea typeface="Times-Roman-A"/>
                <a:cs typeface="Times-Roman-A"/>
              </a:rPr>
              <a:t>1 </a:t>
            </a:r>
            <a:r>
              <a:rPr lang="en-US" altLang="ko-KR" sz="1600">
                <a:latin typeface="Verdana" panose="020B0604030504040204" pitchFamily="34" charset="0"/>
              </a:rPr>
              <a:t>Samuel L. Braunstein,</a:t>
            </a:r>
            <a:r>
              <a:rPr lang="en-US" altLang="ko-KR" sz="1600">
                <a:latin typeface="Verdana" panose="020B0604030504040204" pitchFamily="34" charset="0"/>
                <a:ea typeface="Times-Roman-A"/>
                <a:cs typeface="Times-Roman-A"/>
              </a:rPr>
              <a:t>2 </a:t>
            </a:r>
            <a:r>
              <a:rPr lang="en-US" altLang="ko-KR" sz="1600">
                <a:latin typeface="Verdana" panose="020B0604030504040204" pitchFamily="34" charset="0"/>
              </a:rPr>
              <a:t>Colin P. Williams,</a:t>
            </a:r>
            <a:r>
              <a:rPr lang="en-US" altLang="ko-KR" sz="1600">
                <a:latin typeface="Verdana" panose="020B0604030504040204" pitchFamily="34" charset="0"/>
                <a:ea typeface="Times-Roman-A"/>
                <a:cs typeface="Times-Roman-A"/>
              </a:rPr>
              <a:t>1 </a:t>
            </a:r>
            <a:r>
              <a:rPr lang="en-US" altLang="ko-KR" sz="1600">
                <a:latin typeface="Verdana" panose="020B0604030504040204" pitchFamily="34" charset="0"/>
              </a:rPr>
              <a:t>and Jonathan P. Dowling</a:t>
            </a:r>
            <a:r>
              <a:rPr lang="en-US" altLang="ko-KR" sz="1600">
                <a:latin typeface="Verdana" panose="020B0604030504040204" pitchFamily="34" charset="0"/>
                <a:ea typeface="Times-Roman-A"/>
                <a:cs typeface="Times-Roman-A"/>
              </a:rPr>
              <a:t>1,</a:t>
            </a:r>
            <a:r>
              <a:rPr lang="en-US" altLang="ko-KR" sz="1600">
                <a:latin typeface="Verdana" panose="020B0604030504040204" pitchFamily="34" charset="0"/>
              </a:rPr>
              <a:t>*</a:t>
            </a:r>
            <a:r>
              <a:rPr lang="en-US" altLang="ko-KR" sz="1400">
                <a:latin typeface="Verdana" panose="020B0604030504040204" pitchFamily="34" charset="0"/>
              </a:rPr>
              <a:t> </a:t>
            </a:r>
            <a:r>
              <a:rPr lang="en-US" altLang="ko-KR" sz="1800" b="1">
                <a:latin typeface="Verdana" panose="020B0604030504040204" pitchFamily="34" charset="0"/>
              </a:rPr>
              <a:t>PRL85, 2733 (2000)</a:t>
            </a:r>
          </a:p>
        </p:txBody>
      </p:sp>
    </p:spTree>
    <p:extLst>
      <p:ext uri="{BB962C8B-B14F-4D97-AF65-F5344CB8AC3E}">
        <p14:creationId xmlns:p14="http://schemas.microsoft.com/office/powerpoint/2010/main" xmlns="" val="353577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381000" y="304800"/>
            <a:ext cx="5943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3200" dirty="0">
                <a:solidFill>
                  <a:srgbClr val="0000FF"/>
                </a:solidFill>
                <a:latin typeface="Verdana" panose="020B0604030504040204" pitchFamily="34" charset="0"/>
              </a:rPr>
              <a:t>Quantum Metrology</a:t>
            </a:r>
            <a:r>
              <a:rPr lang="en-US" altLang="ko-KR" sz="1100" b="1" dirty="0">
                <a:latin typeface="Verdana" panose="020B0604030504040204" pitchFamily="34" charset="0"/>
              </a:rPr>
              <a:t/>
            </a:r>
            <a:br>
              <a:rPr lang="en-US" altLang="ko-KR" sz="1100" b="1" dirty="0">
                <a:latin typeface="Verdana" panose="020B0604030504040204" pitchFamily="34" charset="0"/>
              </a:rPr>
            </a:br>
            <a:r>
              <a:rPr lang="en-US" altLang="ko-KR" sz="1400" dirty="0">
                <a:latin typeface="Verdana" panose="020B0604030504040204" pitchFamily="34" charset="0"/>
              </a:rPr>
              <a:t>We are applying our understanding of the quantum nature of entangled-photon pairs for the characterization of optical-detector quantum efficiency, source radiation density, and photonic-material characteristics, all without the necessity of employing a reference. The use of this unique light source provides particular advantages over the classical counterparts that are traditionally used. Another example is provided by a technique we call quantum </a:t>
            </a:r>
            <a:r>
              <a:rPr lang="en-US" altLang="ko-KR" sz="1400" dirty="0" err="1">
                <a:latin typeface="Verdana" panose="020B0604030504040204" pitchFamily="34" charset="0"/>
              </a:rPr>
              <a:t>ellipsometry</a:t>
            </a:r>
            <a:r>
              <a:rPr lang="en-US" altLang="ko-KR" sz="1400" dirty="0">
                <a:latin typeface="Verdana" panose="020B0604030504040204" pitchFamily="34" charset="0"/>
              </a:rPr>
              <a:t>. The high accuracy required in traditional </a:t>
            </a:r>
            <a:r>
              <a:rPr lang="en-US" altLang="ko-KR" sz="1400" dirty="0" err="1">
                <a:latin typeface="Verdana" panose="020B0604030504040204" pitchFamily="34" charset="0"/>
              </a:rPr>
              <a:t>ellipsometric</a:t>
            </a:r>
            <a:r>
              <a:rPr lang="en-US" altLang="ko-KR" sz="1400" dirty="0">
                <a:latin typeface="Verdana" panose="020B0604030504040204" pitchFamily="34" charset="0"/>
              </a:rPr>
              <a:t> measurements necessitates the absolute calibration of both the source and the detector. These requirements can be circumvented by using spontaneous parametric down-conversion in conjunction with a novel polarization interferometer and coincidence-counting detection scheme.</a:t>
            </a:r>
            <a:r>
              <a:rPr lang="en-US" altLang="ko-KR" sz="1600" dirty="0">
                <a:latin typeface="Verdana" panose="020B0604030504040204" pitchFamily="34" charset="0"/>
              </a:rPr>
              <a:t> </a:t>
            </a:r>
          </a:p>
          <a:p>
            <a:pPr eaLnBrk="1" hangingPunct="1"/>
            <a:r>
              <a:rPr lang="en-US" altLang="ko-KR" sz="1600" dirty="0">
                <a:solidFill>
                  <a:srgbClr val="0000FF"/>
                </a:solidFill>
                <a:latin typeface="Verdana" panose="020B0604030504040204" pitchFamily="34" charset="0"/>
              </a:rPr>
              <a:t>Entangled-photon </a:t>
            </a:r>
            <a:r>
              <a:rPr lang="en-US" altLang="ko-KR" sz="1600" dirty="0" err="1">
                <a:solidFill>
                  <a:srgbClr val="0000FF"/>
                </a:solidFill>
                <a:latin typeface="Verdana" panose="020B0604030504040204" pitchFamily="34" charset="0"/>
              </a:rPr>
              <a:t>ellipsometry</a:t>
            </a:r>
            <a:r>
              <a:rPr lang="en-US" altLang="ko-KR" sz="1600" dirty="0">
                <a:latin typeface="Verdana" panose="020B0604030504040204" pitchFamily="34" charset="0"/>
              </a:rPr>
              <a:t/>
            </a:r>
            <a:br>
              <a:rPr lang="en-US" altLang="ko-KR" sz="1600" dirty="0">
                <a:latin typeface="Verdana" panose="020B0604030504040204" pitchFamily="34" charset="0"/>
              </a:rPr>
            </a:br>
            <a:r>
              <a:rPr lang="en-US" altLang="ko-KR" sz="1400" dirty="0">
                <a:latin typeface="Verdana" panose="020B0604030504040204" pitchFamily="34" charset="0"/>
              </a:rPr>
              <a:t>A. F. </a:t>
            </a:r>
            <a:r>
              <a:rPr lang="en-US" altLang="ko-KR" sz="1400" dirty="0" err="1">
                <a:latin typeface="Verdana" panose="020B0604030504040204" pitchFamily="34" charset="0"/>
              </a:rPr>
              <a:t>Abouraddy</a:t>
            </a:r>
            <a:r>
              <a:rPr lang="en-US" altLang="ko-KR" sz="1400" dirty="0">
                <a:latin typeface="Verdana" panose="020B0604030504040204" pitchFamily="34" charset="0"/>
              </a:rPr>
              <a:t>, K. C. Toussaint, Jr., </a:t>
            </a:r>
            <a:r>
              <a:rPr lang="en-US" altLang="ko-KR" sz="1400" b="1" dirty="0">
                <a:solidFill>
                  <a:schemeClr val="accent2"/>
                </a:solidFill>
                <a:latin typeface="Verdana" panose="020B0604030504040204" pitchFamily="34" charset="0"/>
              </a:rPr>
              <a:t>A. V. </a:t>
            </a:r>
            <a:r>
              <a:rPr lang="en-US" altLang="ko-KR" sz="1400" b="1" dirty="0" err="1">
                <a:solidFill>
                  <a:schemeClr val="accent2"/>
                </a:solidFill>
                <a:latin typeface="Verdana" panose="020B0604030504040204" pitchFamily="34" charset="0"/>
              </a:rPr>
              <a:t>Sergienko</a:t>
            </a:r>
            <a:r>
              <a:rPr lang="en-US" altLang="ko-KR" sz="1400" b="1" dirty="0">
                <a:solidFill>
                  <a:schemeClr val="accent2"/>
                </a:solidFill>
                <a:latin typeface="Verdana" panose="020B0604030504040204" pitchFamily="34" charset="0"/>
              </a:rPr>
              <a:t>, B. E. A. Saleh, and M. C. </a:t>
            </a:r>
            <a:r>
              <a:rPr lang="en-US" altLang="ko-KR" sz="1400" b="1" dirty="0" err="1">
                <a:solidFill>
                  <a:schemeClr val="accent2"/>
                </a:solidFill>
                <a:latin typeface="Verdana" panose="020B0604030504040204" pitchFamily="34" charset="0"/>
              </a:rPr>
              <a:t>Teich</a:t>
            </a:r>
            <a:r>
              <a:rPr lang="en-US" altLang="ko-KR" sz="1400" dirty="0">
                <a:latin typeface="Verdana" panose="020B0604030504040204" pitchFamily="34" charset="0"/>
              </a:rPr>
              <a:t/>
            </a:r>
            <a:br>
              <a:rPr lang="en-US" altLang="ko-KR" sz="1400" dirty="0">
                <a:latin typeface="Verdana" panose="020B0604030504040204" pitchFamily="34" charset="0"/>
              </a:rPr>
            </a:br>
            <a:r>
              <a:rPr lang="en-US" altLang="ko-KR" sz="1400" i="1" dirty="0">
                <a:latin typeface="Verdana" panose="020B0604030504040204" pitchFamily="34" charset="0"/>
              </a:rPr>
              <a:t>J. Opt. Soc. Am. B.</a:t>
            </a:r>
            <a:r>
              <a:rPr lang="en-US" altLang="ko-KR" sz="1400" dirty="0">
                <a:latin typeface="Verdana" panose="020B0604030504040204" pitchFamily="34" charset="0"/>
              </a:rPr>
              <a:t> </a:t>
            </a:r>
            <a:r>
              <a:rPr lang="en-US" altLang="ko-KR" sz="1400" b="1" dirty="0">
                <a:latin typeface="Verdana" panose="020B0604030504040204" pitchFamily="34" charset="0"/>
              </a:rPr>
              <a:t>19</a:t>
            </a:r>
            <a:r>
              <a:rPr lang="en-US" altLang="ko-KR" sz="1400" dirty="0">
                <a:latin typeface="Verdana" panose="020B0604030504040204" pitchFamily="34" charset="0"/>
              </a:rPr>
              <a:t>, 656-662 (2002). [</a:t>
            </a:r>
            <a:r>
              <a:rPr lang="en-US" altLang="ko-KR" sz="1400" dirty="0">
                <a:latin typeface="Verdana" panose="020B0604030504040204" pitchFamily="34" charset="0"/>
                <a:hlinkClick r:id="rId2"/>
              </a:rPr>
              <a:t>PDF</a:t>
            </a:r>
            <a:r>
              <a:rPr lang="en-US" altLang="ko-KR" sz="1400" dirty="0">
                <a:latin typeface="Verdana" panose="020B0604030504040204" pitchFamily="34" charset="0"/>
              </a:rPr>
              <a:t>]</a:t>
            </a:r>
          </a:p>
          <a:p>
            <a:pPr eaLnBrk="1" hangingPunct="1"/>
            <a:r>
              <a:rPr lang="en-US" altLang="ko-KR" sz="1600" dirty="0" err="1">
                <a:solidFill>
                  <a:srgbClr val="0000FF"/>
                </a:solidFill>
                <a:latin typeface="Verdana" panose="020B0604030504040204" pitchFamily="34" charset="0"/>
              </a:rPr>
              <a:t>Ellipsometric</a:t>
            </a:r>
            <a:r>
              <a:rPr lang="en-US" altLang="ko-KR" sz="1600" dirty="0">
                <a:solidFill>
                  <a:srgbClr val="0000FF"/>
                </a:solidFill>
                <a:latin typeface="Verdana" panose="020B0604030504040204" pitchFamily="34" charset="0"/>
              </a:rPr>
              <a:t> measurements by use of photon pairs generated by spontaneous parametric </a:t>
            </a:r>
            <a:r>
              <a:rPr lang="en-US" altLang="ko-KR" sz="1600" dirty="0" err="1">
                <a:solidFill>
                  <a:srgbClr val="0000FF"/>
                </a:solidFill>
                <a:latin typeface="Verdana" panose="020B0604030504040204" pitchFamily="34" charset="0"/>
              </a:rPr>
              <a:t>downconversion</a:t>
            </a:r>
            <a:r>
              <a:rPr lang="en-US" altLang="ko-KR" sz="1600" dirty="0">
                <a:solidFill>
                  <a:srgbClr val="0000FF"/>
                </a:solidFill>
                <a:latin typeface="Verdana" panose="020B0604030504040204" pitchFamily="34" charset="0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latin typeface="Verdana" panose="020B0604030504040204" pitchFamily="34" charset="0"/>
              </a:rPr>
              <a:t/>
            </a:r>
            <a:br>
              <a:rPr lang="en-US" altLang="ko-KR" sz="1600" dirty="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n-US" altLang="ko-KR" sz="1400" dirty="0">
                <a:latin typeface="Verdana" panose="020B0604030504040204" pitchFamily="34" charset="0"/>
              </a:rPr>
              <a:t>Ayman F. </a:t>
            </a:r>
            <a:r>
              <a:rPr lang="en-US" altLang="ko-KR" sz="1400" dirty="0" err="1">
                <a:latin typeface="Verdana" panose="020B0604030504040204" pitchFamily="34" charset="0"/>
              </a:rPr>
              <a:t>Abouraddy</a:t>
            </a:r>
            <a:r>
              <a:rPr lang="en-US" altLang="ko-KR" sz="1400" dirty="0">
                <a:latin typeface="Verdana" panose="020B0604030504040204" pitchFamily="34" charset="0"/>
              </a:rPr>
              <a:t>, Kimani C. Toussaint, Jr., Alexander </a:t>
            </a:r>
            <a:r>
              <a:rPr lang="en-US" altLang="ko-KR" sz="1400" b="1" dirty="0">
                <a:solidFill>
                  <a:schemeClr val="accent2"/>
                </a:solidFill>
                <a:latin typeface="Verdana" panose="020B0604030504040204" pitchFamily="34" charset="0"/>
              </a:rPr>
              <a:t>V. </a:t>
            </a:r>
            <a:r>
              <a:rPr lang="en-US" altLang="ko-KR" sz="1400" b="1" dirty="0" err="1">
                <a:solidFill>
                  <a:schemeClr val="accent2"/>
                </a:solidFill>
                <a:latin typeface="Verdana" panose="020B0604030504040204" pitchFamily="34" charset="0"/>
              </a:rPr>
              <a:t>Sergienko</a:t>
            </a:r>
            <a:r>
              <a:rPr lang="en-US" altLang="ko-KR" sz="1400" b="1" dirty="0">
                <a:solidFill>
                  <a:schemeClr val="accent2"/>
                </a:solidFill>
                <a:latin typeface="Verdana" panose="020B0604030504040204" pitchFamily="34" charset="0"/>
              </a:rPr>
              <a:t>, </a:t>
            </a:r>
            <a:r>
              <a:rPr lang="en-US" altLang="ko-KR" sz="1400" b="1" dirty="0" err="1">
                <a:solidFill>
                  <a:schemeClr val="accent2"/>
                </a:solidFill>
                <a:latin typeface="Verdana" panose="020B0604030504040204" pitchFamily="34" charset="0"/>
              </a:rPr>
              <a:t>Bahaa</a:t>
            </a:r>
            <a:r>
              <a:rPr lang="en-US" altLang="ko-KR" sz="1400" b="1" dirty="0">
                <a:solidFill>
                  <a:schemeClr val="accent2"/>
                </a:solidFill>
                <a:latin typeface="Verdana" panose="020B0604030504040204" pitchFamily="34" charset="0"/>
              </a:rPr>
              <a:t> E. A. Saleh, and </a:t>
            </a:r>
            <a:r>
              <a:rPr lang="en-US" altLang="ko-KR" sz="1400" b="1" dirty="0" err="1">
                <a:solidFill>
                  <a:schemeClr val="accent2"/>
                </a:solidFill>
                <a:latin typeface="Verdana" panose="020B0604030504040204" pitchFamily="34" charset="0"/>
              </a:rPr>
              <a:t>Malvin</a:t>
            </a:r>
            <a:r>
              <a:rPr lang="en-US" altLang="ko-KR" sz="1400" b="1" dirty="0">
                <a:solidFill>
                  <a:schemeClr val="accent2"/>
                </a:solidFill>
                <a:latin typeface="Verdana" panose="020B0604030504040204" pitchFamily="34" charset="0"/>
              </a:rPr>
              <a:t> C. </a:t>
            </a:r>
            <a:r>
              <a:rPr lang="en-US" altLang="ko-KR" sz="1400" b="1" dirty="0" err="1">
                <a:solidFill>
                  <a:schemeClr val="accent2"/>
                </a:solidFill>
                <a:latin typeface="Verdana" panose="020B0604030504040204" pitchFamily="34" charset="0"/>
              </a:rPr>
              <a:t>Teich</a:t>
            </a:r>
            <a:r>
              <a:rPr lang="en-US" altLang="ko-KR" sz="1400" b="1" dirty="0">
                <a:solidFill>
                  <a:schemeClr val="accent2"/>
                </a:solidFill>
                <a:latin typeface="Verdana" panose="020B0604030504040204" pitchFamily="34" charset="0"/>
              </a:rPr>
              <a:t/>
            </a:r>
            <a:br>
              <a:rPr lang="en-US" altLang="ko-KR" sz="1400" b="1" dirty="0">
                <a:solidFill>
                  <a:schemeClr val="accent2"/>
                </a:solidFill>
                <a:latin typeface="Verdana" panose="020B0604030504040204" pitchFamily="34" charset="0"/>
              </a:rPr>
            </a:br>
            <a:r>
              <a:rPr lang="en-US" altLang="ko-KR" sz="1400" i="1" dirty="0">
                <a:latin typeface="Verdana" panose="020B0604030504040204" pitchFamily="34" charset="0"/>
              </a:rPr>
              <a:t>Opt. Lett.</a:t>
            </a:r>
            <a:r>
              <a:rPr lang="en-US" altLang="ko-KR" sz="1400" dirty="0">
                <a:latin typeface="Verdana" panose="020B0604030504040204" pitchFamily="34" charset="0"/>
              </a:rPr>
              <a:t> </a:t>
            </a:r>
            <a:r>
              <a:rPr lang="en-US" altLang="ko-KR" sz="1400" b="1" dirty="0">
                <a:latin typeface="Verdana" panose="020B0604030504040204" pitchFamily="34" charset="0"/>
              </a:rPr>
              <a:t>26</a:t>
            </a:r>
            <a:r>
              <a:rPr lang="en-US" altLang="ko-KR" sz="1400" dirty="0">
                <a:latin typeface="Verdana" panose="020B0604030504040204" pitchFamily="34" charset="0"/>
              </a:rPr>
              <a:t>, 1717-1719 (2001). [</a:t>
            </a:r>
            <a:r>
              <a:rPr lang="en-US" altLang="ko-KR" sz="1400" dirty="0">
                <a:latin typeface="Verdana" panose="020B0604030504040204" pitchFamily="34" charset="0"/>
                <a:hlinkClick r:id="rId3"/>
              </a:rPr>
              <a:t>PDF</a:t>
            </a:r>
            <a:r>
              <a:rPr lang="en-US" altLang="ko-KR" sz="1400" dirty="0">
                <a:latin typeface="Verdana" panose="020B0604030504040204" pitchFamily="34" charset="0"/>
              </a:rPr>
              <a:t>] </a:t>
            </a:r>
            <a:endParaRPr lang="en-US" altLang="ko-KR" dirty="0">
              <a:latin typeface="Verdana" panose="020B0604030504040204" pitchFamily="34" charset="0"/>
            </a:endParaRP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5538" y="1981200"/>
            <a:ext cx="26416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79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2"/>
          <p:cNvSpPr>
            <a:spLocks noChangeArrowheads="1"/>
          </p:cNvSpPr>
          <p:nvPr/>
        </p:nvSpPr>
        <p:spPr bwMode="auto">
          <a:xfrm>
            <a:off x="1905000" y="304800"/>
            <a:ext cx="2362200" cy="1143000"/>
          </a:xfrm>
          <a:prstGeom prst="ellipse">
            <a:avLst/>
          </a:prstGeom>
          <a:solidFill>
            <a:srgbClr val="0000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b="1">
                <a:solidFill>
                  <a:schemeClr val="bg1"/>
                </a:solidFill>
              </a:rPr>
              <a:t>Quantum</a:t>
            </a:r>
            <a:br>
              <a:rPr lang="en-US" altLang="ko-KR" b="1">
                <a:solidFill>
                  <a:schemeClr val="bg1"/>
                </a:solidFill>
              </a:rPr>
            </a:br>
            <a:r>
              <a:rPr lang="en-US" altLang="ko-KR" b="1">
                <a:solidFill>
                  <a:schemeClr val="bg1"/>
                </a:solidFill>
              </a:rPr>
              <a:t>Physics</a:t>
            </a: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4876800" y="304800"/>
            <a:ext cx="2514600" cy="11430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b="1">
                <a:solidFill>
                  <a:schemeClr val="bg1"/>
                </a:solidFill>
              </a:rPr>
              <a:t>Information</a:t>
            </a:r>
            <a:br>
              <a:rPr lang="en-US" altLang="ko-KR" b="1">
                <a:solidFill>
                  <a:schemeClr val="bg1"/>
                </a:solidFill>
              </a:rPr>
            </a:br>
            <a:r>
              <a:rPr lang="en-US" altLang="ko-KR" b="1">
                <a:solidFill>
                  <a:schemeClr val="bg1"/>
                </a:solidFill>
              </a:rPr>
              <a:t>Science</a:t>
            </a:r>
          </a:p>
        </p:txBody>
      </p:sp>
      <p:sp>
        <p:nvSpPr>
          <p:cNvPr id="49156" name="AutoShape 5"/>
          <p:cNvSpPr>
            <a:spLocks noChangeArrowheads="1"/>
          </p:cNvSpPr>
          <p:nvPr/>
        </p:nvSpPr>
        <p:spPr bwMode="auto">
          <a:xfrm rot="5400000">
            <a:off x="3848100" y="1104900"/>
            <a:ext cx="7620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664 h 21600"/>
              <a:gd name="T14" fmla="*/ 18338 w 21600"/>
              <a:gd name="T15" fmla="*/ 84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388" y="0"/>
                </a:lnTo>
                <a:lnTo>
                  <a:pt x="13388" y="3664"/>
                </a:lnTo>
                <a:lnTo>
                  <a:pt x="12427" y="3664"/>
                </a:lnTo>
                <a:cubicBezTo>
                  <a:pt x="5564" y="3664"/>
                  <a:pt x="0" y="7467"/>
                  <a:pt x="0" y="12158"/>
                </a:cubicBezTo>
                <a:lnTo>
                  <a:pt x="0" y="21600"/>
                </a:lnTo>
                <a:lnTo>
                  <a:pt x="4937" y="21600"/>
                </a:lnTo>
                <a:lnTo>
                  <a:pt x="4937" y="12158"/>
                </a:lnTo>
                <a:cubicBezTo>
                  <a:pt x="4937" y="10134"/>
                  <a:pt x="8290" y="8494"/>
                  <a:pt x="12427" y="8494"/>
                </a:cubicBezTo>
                <a:lnTo>
                  <a:pt x="13388" y="8494"/>
                </a:lnTo>
                <a:lnTo>
                  <a:pt x="13388" y="1215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9157" name="AutoShape 6"/>
          <p:cNvSpPr>
            <a:spLocks noChangeArrowheads="1"/>
          </p:cNvSpPr>
          <p:nvPr/>
        </p:nvSpPr>
        <p:spPr bwMode="auto">
          <a:xfrm rot="16200000" flipH="1">
            <a:off x="4610100" y="1104900"/>
            <a:ext cx="7620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664 h 21600"/>
              <a:gd name="T14" fmla="*/ 18338 w 21600"/>
              <a:gd name="T15" fmla="*/ 84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388" y="0"/>
                </a:lnTo>
                <a:lnTo>
                  <a:pt x="13388" y="3664"/>
                </a:lnTo>
                <a:lnTo>
                  <a:pt x="12427" y="3664"/>
                </a:lnTo>
                <a:cubicBezTo>
                  <a:pt x="5564" y="3664"/>
                  <a:pt x="0" y="7467"/>
                  <a:pt x="0" y="12158"/>
                </a:cubicBezTo>
                <a:lnTo>
                  <a:pt x="0" y="21600"/>
                </a:lnTo>
                <a:lnTo>
                  <a:pt x="4937" y="21600"/>
                </a:lnTo>
                <a:lnTo>
                  <a:pt x="4937" y="12158"/>
                </a:lnTo>
                <a:cubicBezTo>
                  <a:pt x="4937" y="10134"/>
                  <a:pt x="8290" y="8494"/>
                  <a:pt x="12427" y="8494"/>
                </a:cubicBezTo>
                <a:lnTo>
                  <a:pt x="13388" y="8494"/>
                </a:lnTo>
                <a:lnTo>
                  <a:pt x="13388" y="1215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827088" y="2708275"/>
            <a:ext cx="7600950" cy="3886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en-US" altLang="ko-KR" sz="1200" b="1" dirty="0"/>
          </a:p>
          <a:p>
            <a:pPr eaLnBrk="1" hangingPunct="1"/>
            <a:r>
              <a:rPr lang="en-US" altLang="ko-KR" sz="2000" b="1" dirty="0">
                <a:solidFill>
                  <a:srgbClr val="00B050"/>
                </a:solidFill>
              </a:rPr>
              <a:t>Quantum Parallelism</a:t>
            </a:r>
          </a:p>
          <a:p>
            <a:pPr eaLnBrk="1" hangingPunct="1"/>
            <a:r>
              <a:rPr lang="en-US" altLang="ko-KR" sz="2000" b="1" dirty="0"/>
              <a:t>  </a:t>
            </a:r>
            <a:r>
              <a:rPr lang="en-US" altLang="ko-KR" sz="2000" b="1" dirty="0">
                <a:sym typeface="Wingdings" panose="05000000000000000000" pitchFamily="2" charset="2"/>
              </a:rPr>
              <a:t> </a:t>
            </a:r>
            <a:r>
              <a:rPr lang="en-US" altLang="ko-KR" sz="1800" b="1" dirty="0"/>
              <a:t>Quantum computing is </a:t>
            </a:r>
            <a:br>
              <a:rPr lang="en-US" altLang="ko-KR" sz="1800" b="1" dirty="0"/>
            </a:br>
            <a:r>
              <a:rPr lang="en-US" altLang="ko-KR" sz="1800" b="1" dirty="0"/>
              <a:t>	exponentially larger and faster than digital computing.</a:t>
            </a:r>
          </a:p>
          <a:p>
            <a:pPr eaLnBrk="1" hangingPunct="1"/>
            <a:r>
              <a:rPr lang="en-US" altLang="ko-KR" sz="1800" b="1" dirty="0"/>
              <a:t>      Quantum Fourier Transform, Quantum Database Search, </a:t>
            </a:r>
          </a:p>
          <a:p>
            <a:pPr eaLnBrk="1" hangingPunct="1"/>
            <a:r>
              <a:rPr lang="en-US" altLang="ko-KR" sz="1800" b="1" dirty="0"/>
              <a:t>      Quantum Many-Body Simulation (Nanotechnology)</a:t>
            </a:r>
          </a:p>
          <a:p>
            <a:pPr eaLnBrk="1" hangingPunct="1"/>
            <a:endParaRPr lang="en-US" altLang="ko-KR" sz="1800" b="1" dirty="0"/>
          </a:p>
          <a:p>
            <a:pPr eaLnBrk="1" hangingPunct="1"/>
            <a:r>
              <a:rPr lang="en-US" altLang="ko-KR" sz="2000" b="1" dirty="0">
                <a:solidFill>
                  <a:srgbClr val="00B050"/>
                </a:solidFill>
              </a:rPr>
              <a:t>No </a:t>
            </a:r>
            <a:r>
              <a:rPr lang="en-US" altLang="ko-KR" sz="2000" b="1" dirty="0" err="1">
                <a:solidFill>
                  <a:srgbClr val="00B050"/>
                </a:solidFill>
              </a:rPr>
              <a:t>Clonability</a:t>
            </a:r>
            <a:r>
              <a:rPr lang="en-US" altLang="ko-KR" sz="2000" b="1" dirty="0">
                <a:solidFill>
                  <a:srgbClr val="00B050"/>
                </a:solidFill>
              </a:rPr>
              <a:t> of Quantum Information, </a:t>
            </a:r>
            <a:br>
              <a:rPr lang="en-US" altLang="ko-KR" sz="2000" b="1" dirty="0">
                <a:solidFill>
                  <a:srgbClr val="00B050"/>
                </a:solidFill>
              </a:rPr>
            </a:br>
            <a:r>
              <a:rPr lang="en-US" altLang="ko-KR" sz="2000" b="1" dirty="0" err="1">
                <a:solidFill>
                  <a:srgbClr val="00B050"/>
                </a:solidFill>
              </a:rPr>
              <a:t>Irrevesability</a:t>
            </a:r>
            <a:r>
              <a:rPr lang="en-US" altLang="ko-KR" sz="2000" b="1" dirty="0">
                <a:solidFill>
                  <a:srgbClr val="00B050"/>
                </a:solidFill>
              </a:rPr>
              <a:t> of Quantum Measurement</a:t>
            </a:r>
          </a:p>
          <a:p>
            <a:pPr eaLnBrk="1" hangingPunct="1"/>
            <a:r>
              <a:rPr lang="en-US" altLang="ko-KR" sz="2000" b="1" dirty="0"/>
              <a:t>  </a:t>
            </a:r>
            <a:r>
              <a:rPr lang="en-US" altLang="ko-KR" sz="2000" b="1" dirty="0">
                <a:sym typeface="Wingdings" panose="05000000000000000000" pitchFamily="2" charset="2"/>
              </a:rPr>
              <a:t> </a:t>
            </a:r>
            <a:r>
              <a:rPr lang="en-US" altLang="ko-KR" sz="1800" b="1" dirty="0">
                <a:sym typeface="Wingdings" panose="05000000000000000000" pitchFamily="2" charset="2"/>
              </a:rPr>
              <a:t>Quantum Cryptography (Absolutely secure digital communication)</a:t>
            </a:r>
            <a:r>
              <a:rPr lang="en-US" altLang="ko-KR" sz="1800" b="1" dirty="0"/>
              <a:t> </a:t>
            </a:r>
          </a:p>
          <a:p>
            <a:pPr eaLnBrk="1" hangingPunct="1"/>
            <a:endParaRPr lang="en-US" altLang="ko-KR" sz="1800" b="1" dirty="0"/>
          </a:p>
          <a:p>
            <a:pPr eaLnBrk="1" hangingPunct="1"/>
            <a:r>
              <a:rPr lang="en-US" altLang="ko-KR" sz="2000" b="1" dirty="0">
                <a:solidFill>
                  <a:srgbClr val="00B050"/>
                </a:solidFill>
              </a:rPr>
              <a:t>Quantum Correlation by Quantum Entanglement</a:t>
            </a:r>
          </a:p>
          <a:p>
            <a:pPr eaLnBrk="1" hangingPunct="1"/>
            <a:r>
              <a:rPr lang="en-US" altLang="ko-KR" sz="2000" b="1" dirty="0"/>
              <a:t>  </a:t>
            </a:r>
            <a:r>
              <a:rPr lang="en-US" altLang="ko-KR" sz="2000" b="1" dirty="0">
                <a:sym typeface="Wingdings" panose="05000000000000000000" pitchFamily="2" charset="2"/>
              </a:rPr>
              <a:t> </a:t>
            </a:r>
            <a:r>
              <a:rPr lang="en-US" altLang="ko-KR" sz="1800" b="1" dirty="0">
                <a:sym typeface="Wingdings" panose="05000000000000000000" pitchFamily="2" charset="2"/>
              </a:rPr>
              <a:t>Quantum Teleportation, Quantum </a:t>
            </a:r>
            <a:r>
              <a:rPr lang="en-US" altLang="ko-KR" sz="1800" b="1" dirty="0" err="1">
                <a:sym typeface="Wingdings" panose="05000000000000000000" pitchFamily="2" charset="2"/>
              </a:rPr>
              <a:t>Superdense</a:t>
            </a:r>
            <a:r>
              <a:rPr lang="en-US" altLang="ko-KR" sz="1800" b="1" dirty="0">
                <a:sym typeface="Wingdings" panose="05000000000000000000" pitchFamily="2" charset="2"/>
              </a:rPr>
              <a:t> Coding, </a:t>
            </a:r>
            <a:br>
              <a:rPr lang="en-US" altLang="ko-KR" sz="1800" b="1" dirty="0">
                <a:sym typeface="Wingdings" panose="05000000000000000000" pitchFamily="2" charset="2"/>
              </a:rPr>
            </a:br>
            <a:r>
              <a:rPr lang="en-US" altLang="ko-KR" sz="1800" b="1" dirty="0">
                <a:sym typeface="Wingdings" panose="05000000000000000000" pitchFamily="2" charset="2"/>
              </a:rPr>
              <a:t>       Quantum Cryptography, Quantum Imaging</a:t>
            </a:r>
            <a:endParaRPr lang="en-US" altLang="ko-KR" sz="1800" b="1" dirty="0"/>
          </a:p>
          <a:p>
            <a:pPr eaLnBrk="1" hangingPunct="1"/>
            <a:endParaRPr lang="en-US" altLang="ko-KR" sz="1800" b="1" dirty="0"/>
          </a:p>
        </p:txBody>
      </p:sp>
      <p:sp>
        <p:nvSpPr>
          <p:cNvPr id="49159" name="Oval 4"/>
          <p:cNvSpPr>
            <a:spLocks noChangeArrowheads="1"/>
          </p:cNvSpPr>
          <p:nvPr/>
        </p:nvSpPr>
        <p:spPr bwMode="auto">
          <a:xfrm>
            <a:off x="3492500" y="1844675"/>
            <a:ext cx="2209800" cy="1143000"/>
          </a:xfrm>
          <a:prstGeom prst="ellipse">
            <a:avLst/>
          </a:prstGeom>
          <a:solidFill>
            <a:srgbClr val="00A0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b="1">
                <a:solidFill>
                  <a:schemeClr val="bg1"/>
                </a:solidFill>
              </a:rPr>
              <a:t>Quantum</a:t>
            </a:r>
            <a:br>
              <a:rPr lang="en-US" altLang="ko-KR" b="1">
                <a:solidFill>
                  <a:schemeClr val="bg1"/>
                </a:solidFill>
              </a:rPr>
            </a:br>
            <a:r>
              <a:rPr lang="en-US" altLang="ko-KR" b="1">
                <a:solidFill>
                  <a:schemeClr val="bg1"/>
                </a:solidFill>
              </a:rPr>
              <a:t>Information</a:t>
            </a:r>
            <a:br>
              <a:rPr lang="en-US" altLang="ko-KR" b="1">
                <a:solidFill>
                  <a:schemeClr val="bg1"/>
                </a:solidFill>
              </a:rPr>
            </a:br>
            <a:r>
              <a:rPr lang="en-US" altLang="ko-KR" b="1">
                <a:solidFill>
                  <a:schemeClr val="bg1"/>
                </a:solidFill>
              </a:rPr>
              <a:t>Science</a:t>
            </a:r>
          </a:p>
        </p:txBody>
      </p:sp>
    </p:spTree>
    <p:extLst>
      <p:ext uri="{BB962C8B-B14F-4D97-AF65-F5344CB8AC3E}">
        <p14:creationId xmlns:p14="http://schemas.microsoft.com/office/powerpoint/2010/main" xmlns="" val="102600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8" y="609600"/>
            <a:ext cx="8696325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tx1"/>
                </a:solidFill>
                <a:latin typeface="Arial Narrow" panose="020B0606020202030204" pitchFamily="34" charset="0"/>
              </a:rPr>
              <a:t>Quantum Information Processing</a:t>
            </a:r>
            <a:endParaRPr lang="en-US" altLang="ko-KR" smtClean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89888" cy="4114800"/>
          </a:xfrm>
        </p:spPr>
        <p:txBody>
          <a:bodyPr/>
          <a:lstStyle/>
          <a:p>
            <a:pPr eaLnBrk="1" hangingPunct="1"/>
            <a:r>
              <a:rPr lang="en-US" altLang="ko-KR" sz="2800" smtClean="0">
                <a:latin typeface="Arial" panose="020B0604020202020204" pitchFamily="34" charset="0"/>
              </a:rPr>
              <a:t>Quantum Communication</a:t>
            </a:r>
          </a:p>
          <a:p>
            <a:pPr lvl="1" eaLnBrk="1" hangingPunct="1"/>
            <a:r>
              <a:rPr lang="en-US" altLang="ko-KR" sz="2400" smtClean="0">
                <a:latin typeface="Arial" panose="020B0604020202020204" pitchFamily="34" charset="0"/>
              </a:rPr>
              <a:t>Quantum Cryptography</a:t>
            </a:r>
          </a:p>
          <a:p>
            <a:pPr lvl="2" eaLnBrk="1" hangingPunct="1"/>
            <a:r>
              <a:rPr lang="en-US" altLang="ko-KR" sz="2000" smtClean="0">
                <a:latin typeface="Arial" panose="020B0604020202020204" pitchFamily="34" charset="0"/>
              </a:rPr>
              <a:t>Absolutely secure digital communication</a:t>
            </a:r>
          </a:p>
          <a:p>
            <a:pPr lvl="2" eaLnBrk="1" hangingPunct="1"/>
            <a:r>
              <a:rPr lang="en-US" altLang="ko-KR" sz="2000" smtClean="0">
                <a:latin typeface="Arial" panose="020B0604020202020204" pitchFamily="34" charset="0"/>
              </a:rPr>
              <a:t>Generation and Distribution of Quantum Key</a:t>
            </a:r>
          </a:p>
          <a:p>
            <a:pPr lvl="3" eaLnBrk="1" hangingPunct="1"/>
            <a:r>
              <a:rPr lang="en-US" altLang="ko-KR" sz="1800" smtClean="0">
                <a:latin typeface="Arial" panose="020B0604020202020204" pitchFamily="34" charset="0"/>
              </a:rPr>
              <a:t>optical fiber</a:t>
            </a:r>
          </a:p>
          <a:p>
            <a:pPr lvl="3" eaLnBrk="1" hangingPunct="1"/>
            <a:r>
              <a:rPr lang="en-US" altLang="ko-KR" sz="1800" smtClean="0">
                <a:latin typeface="Arial" panose="020B0604020202020204" pitchFamily="34" charset="0"/>
              </a:rPr>
              <a:t>wireless</a:t>
            </a:r>
            <a:r>
              <a:rPr lang="en-US" altLang="ko-KR" sz="1800" smtClean="0">
                <a:latin typeface="Arial" panose="020B0604020202020204" pitchFamily="34" charset="0"/>
                <a:sym typeface="Wingdings" panose="05000000000000000000" pitchFamily="2" charset="2"/>
              </a:rPr>
              <a:t> secure satellite communication</a:t>
            </a:r>
            <a:endParaRPr lang="en-US" altLang="ko-KR" sz="1800" smtClean="0">
              <a:latin typeface="Arial" panose="020B0604020202020204" pitchFamily="34" charset="0"/>
            </a:endParaRPr>
          </a:p>
          <a:p>
            <a:pPr lvl="1" eaLnBrk="1" hangingPunct="1"/>
            <a:r>
              <a:rPr lang="en-US" altLang="ko-KR" sz="2400" smtClean="0">
                <a:latin typeface="Arial" panose="020B0604020202020204" pitchFamily="34" charset="0"/>
              </a:rPr>
              <a:t>Quantum Teleportation</a:t>
            </a:r>
          </a:p>
          <a:p>
            <a:pPr lvl="2" eaLnBrk="1" hangingPunct="1"/>
            <a:r>
              <a:rPr lang="en-US" altLang="ko-KR" sz="2000" smtClean="0">
                <a:latin typeface="Arial" panose="020B0604020202020204" pitchFamily="34" charset="0"/>
              </a:rPr>
              <a:t>Photons</a:t>
            </a:r>
          </a:p>
          <a:p>
            <a:pPr lvl="2" eaLnBrk="1" hangingPunct="1"/>
            <a:r>
              <a:rPr lang="en-US" altLang="ko-KR" sz="2000" smtClean="0">
                <a:latin typeface="Arial" panose="020B0604020202020204" pitchFamily="34" charset="0"/>
              </a:rPr>
              <a:t>Atoms, Molecules</a:t>
            </a:r>
          </a:p>
          <a:p>
            <a:pPr eaLnBrk="1" hangingPunct="1"/>
            <a:r>
              <a:rPr lang="en-US" altLang="ko-KR" sz="2800" smtClean="0">
                <a:latin typeface="Arial" panose="020B0604020202020204" pitchFamily="34" charset="0"/>
              </a:rPr>
              <a:t>Quantum Imaging and Quantum Metrology</a:t>
            </a:r>
          </a:p>
          <a:p>
            <a:pPr lvl="2" eaLnBrk="1" hangingPunct="1"/>
            <a:endParaRPr lang="en-US" altLang="ko-KR" sz="2000" smtClean="0">
              <a:latin typeface="Arial" panose="020B0604020202020204" pitchFamily="34" charset="0"/>
            </a:endParaRPr>
          </a:p>
          <a:p>
            <a:pPr eaLnBrk="1" hangingPunct="1"/>
            <a:endParaRPr lang="ko-KR" altLang="ko-KR" sz="2800" smtClean="0">
              <a:latin typeface="Arial" panose="020B0604020202020204" pitchFamily="34" charset="0"/>
            </a:endParaRPr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auto">
          <a:xfrm>
            <a:off x="7524750" y="2060575"/>
            <a:ext cx="1389063" cy="762000"/>
          </a:xfrm>
          <a:prstGeom prst="wedgeEllipseCallout">
            <a:avLst>
              <a:gd name="adj1" fmla="val -192171"/>
              <a:gd name="adj2" fmla="val 17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sz="2000">
                <a:latin typeface="Arial" panose="020B0604020202020204" pitchFamily="34" charset="0"/>
              </a:rPr>
              <a:t>IT</a:t>
            </a:r>
            <a:endParaRPr lang="en-US" altLang="ko-K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94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1188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tx1"/>
                </a:solidFill>
                <a:latin typeface="Arial" panose="020B0604020202020204" pitchFamily="34" charset="0"/>
              </a:rPr>
              <a:t>Bit and Logic Gate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306388"/>
            <a:ext cx="68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 flipH="1" flipV="1">
            <a:off x="5905500" y="2778125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 flipH="1">
            <a:off x="5181600" y="2778125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 flipH="1">
            <a:off x="5181600" y="3311525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5816600" y="27019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 flipH="1" flipV="1">
            <a:off x="5778500" y="3184525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H="1">
            <a:off x="5768975" y="3200400"/>
            <a:ext cx="24765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H="1" flipV="1">
            <a:off x="5913438" y="392112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 flipH="1">
            <a:off x="5189538" y="3921125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 flipH="1">
            <a:off x="5189538" y="4556125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5837238" y="38449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pSp>
        <p:nvGrpSpPr>
          <p:cNvPr id="52238" name="Group 14"/>
          <p:cNvGrpSpPr>
            <a:grpSpLocks/>
          </p:cNvGrpSpPr>
          <p:nvPr/>
        </p:nvGrpSpPr>
        <p:grpSpPr bwMode="auto">
          <a:xfrm>
            <a:off x="5776913" y="4429125"/>
            <a:ext cx="247650" cy="246063"/>
            <a:chOff x="3618" y="2896"/>
            <a:chExt cx="156" cy="155"/>
          </a:xfrm>
        </p:grpSpPr>
        <p:sp>
          <p:nvSpPr>
            <p:cNvPr id="52317" name="Line 15"/>
            <p:cNvSpPr>
              <a:spLocks noChangeShapeType="1"/>
            </p:cNvSpPr>
            <p:nvPr/>
          </p:nvSpPr>
          <p:spPr bwMode="auto">
            <a:xfrm flipH="1" flipV="1">
              <a:off x="3619" y="2896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318" name="Line 16"/>
            <p:cNvSpPr>
              <a:spLocks noChangeShapeType="1"/>
            </p:cNvSpPr>
            <p:nvPr/>
          </p:nvSpPr>
          <p:spPr bwMode="auto">
            <a:xfrm flipH="1">
              <a:off x="3618" y="2906"/>
              <a:ext cx="156" cy="1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52239" name="Line 17"/>
          <p:cNvSpPr>
            <a:spLocks noChangeShapeType="1"/>
          </p:cNvSpPr>
          <p:nvPr/>
        </p:nvSpPr>
        <p:spPr bwMode="auto">
          <a:xfrm flipH="1">
            <a:off x="5189538" y="4225925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2240" name="Oval 18"/>
          <p:cNvSpPr>
            <a:spLocks noChangeArrowheads="1"/>
          </p:cNvSpPr>
          <p:nvPr/>
        </p:nvSpPr>
        <p:spPr bwMode="auto">
          <a:xfrm>
            <a:off x="5837238" y="41497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2241" name="Line 19"/>
          <p:cNvSpPr>
            <a:spLocks noChangeShapeType="1"/>
          </p:cNvSpPr>
          <p:nvPr/>
        </p:nvSpPr>
        <p:spPr bwMode="auto">
          <a:xfrm flipH="1" flipV="1">
            <a:off x="5905500" y="5089525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2242" name="Line 20"/>
          <p:cNvSpPr>
            <a:spLocks noChangeShapeType="1"/>
          </p:cNvSpPr>
          <p:nvPr/>
        </p:nvSpPr>
        <p:spPr bwMode="auto">
          <a:xfrm flipH="1">
            <a:off x="5194300" y="5089525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2243" name="Oval 21"/>
          <p:cNvSpPr>
            <a:spLocks noChangeArrowheads="1"/>
          </p:cNvSpPr>
          <p:nvPr/>
        </p:nvSpPr>
        <p:spPr bwMode="auto">
          <a:xfrm>
            <a:off x="5829300" y="50133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pSp>
        <p:nvGrpSpPr>
          <p:cNvPr id="52244" name="Group 22"/>
          <p:cNvGrpSpPr>
            <a:grpSpLocks/>
          </p:cNvGrpSpPr>
          <p:nvPr/>
        </p:nvGrpSpPr>
        <p:grpSpPr bwMode="auto">
          <a:xfrm>
            <a:off x="5194300" y="5364163"/>
            <a:ext cx="1416050" cy="360362"/>
            <a:chOff x="3272" y="3501"/>
            <a:chExt cx="892" cy="227"/>
          </a:xfrm>
        </p:grpSpPr>
        <p:sp>
          <p:nvSpPr>
            <p:cNvPr id="52314" name="Line 23"/>
            <p:cNvSpPr>
              <a:spLocks noChangeShapeType="1"/>
            </p:cNvSpPr>
            <p:nvPr/>
          </p:nvSpPr>
          <p:spPr bwMode="auto">
            <a:xfrm flipH="1">
              <a:off x="3272" y="3717"/>
              <a:ext cx="281" cy="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315" name="Line 24"/>
            <p:cNvSpPr>
              <a:spLocks noChangeShapeType="1"/>
            </p:cNvSpPr>
            <p:nvPr/>
          </p:nvSpPr>
          <p:spPr bwMode="auto">
            <a:xfrm flipH="1">
              <a:off x="3544" y="3501"/>
              <a:ext cx="336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316" name="Line 25"/>
            <p:cNvSpPr>
              <a:spLocks noChangeShapeType="1"/>
            </p:cNvSpPr>
            <p:nvPr/>
          </p:nvSpPr>
          <p:spPr bwMode="auto">
            <a:xfrm flipH="1" flipV="1">
              <a:off x="3883" y="3506"/>
              <a:ext cx="281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52245" name="Line 26"/>
          <p:cNvSpPr>
            <a:spLocks noChangeShapeType="1"/>
          </p:cNvSpPr>
          <p:nvPr/>
        </p:nvSpPr>
        <p:spPr bwMode="auto">
          <a:xfrm>
            <a:off x="6154738" y="5730875"/>
            <a:ext cx="474662" cy="19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2246" name="Line 27"/>
          <p:cNvSpPr>
            <a:spLocks noChangeShapeType="1"/>
          </p:cNvSpPr>
          <p:nvPr/>
        </p:nvSpPr>
        <p:spPr bwMode="auto">
          <a:xfrm>
            <a:off x="5645150" y="5368925"/>
            <a:ext cx="5334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2247" name="Line 28"/>
          <p:cNvSpPr>
            <a:spLocks noChangeShapeType="1"/>
          </p:cNvSpPr>
          <p:nvPr/>
        </p:nvSpPr>
        <p:spPr bwMode="auto">
          <a:xfrm flipV="1">
            <a:off x="5194300" y="5376863"/>
            <a:ext cx="446088" cy="4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2248" name="Text Box 29"/>
          <p:cNvSpPr txBox="1">
            <a:spLocks noChangeArrowheads="1"/>
          </p:cNvSpPr>
          <p:nvPr/>
        </p:nvSpPr>
        <p:spPr bwMode="auto">
          <a:xfrm>
            <a:off x="6888163" y="4485114"/>
            <a:ext cx="2051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ko-KR" altLang="ko-KR">
                <a:solidFill>
                  <a:srgbClr val="FF0000"/>
                </a:solidFill>
                <a:latin typeface="Arial" panose="020B0604020202020204" pitchFamily="34" charset="0"/>
              </a:rPr>
              <a:t>“</a:t>
            </a:r>
            <a:r>
              <a:rPr lang="en-US" altLang="ko-KR">
                <a:solidFill>
                  <a:srgbClr val="FF0000"/>
                </a:solidFill>
                <a:latin typeface="Arial" panose="020B0604020202020204" pitchFamily="34" charset="0"/>
              </a:rPr>
              <a:t>Universal”</a:t>
            </a:r>
          </a:p>
          <a:p>
            <a:pPr algn="ctr" eaLnBrk="1" hangingPunct="1"/>
            <a:r>
              <a:rPr lang="en-US" altLang="ko-KR">
                <a:solidFill>
                  <a:srgbClr val="FF0000"/>
                </a:solidFill>
                <a:latin typeface="Arial" panose="020B0604020202020204" pitchFamily="34" charset="0"/>
              </a:rPr>
              <a:t>“Reversible”</a:t>
            </a:r>
          </a:p>
        </p:txBody>
      </p:sp>
      <p:sp>
        <p:nvSpPr>
          <p:cNvPr id="52249" name="Rectangle 30"/>
          <p:cNvSpPr>
            <a:spLocks noChangeArrowheads="1"/>
          </p:cNvSpPr>
          <p:nvPr/>
        </p:nvSpPr>
        <p:spPr bwMode="auto">
          <a:xfrm>
            <a:off x="6024563" y="147638"/>
            <a:ext cx="68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pSp>
        <p:nvGrpSpPr>
          <p:cNvPr id="52250" name="Group 31"/>
          <p:cNvGrpSpPr>
            <a:grpSpLocks/>
          </p:cNvGrpSpPr>
          <p:nvPr/>
        </p:nvGrpSpPr>
        <p:grpSpPr bwMode="auto">
          <a:xfrm>
            <a:off x="4645025" y="1646238"/>
            <a:ext cx="2082800" cy="838200"/>
            <a:chOff x="128" y="120"/>
            <a:chExt cx="1312" cy="528"/>
          </a:xfrm>
        </p:grpSpPr>
        <p:sp>
          <p:nvSpPr>
            <p:cNvPr id="52305" name="Rectangle 32"/>
            <p:cNvSpPr>
              <a:spLocks noChangeArrowheads="1"/>
            </p:cNvSpPr>
            <p:nvPr/>
          </p:nvSpPr>
          <p:spPr bwMode="auto">
            <a:xfrm>
              <a:off x="272" y="120"/>
              <a:ext cx="432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52306" name="Line 33"/>
            <p:cNvSpPr>
              <a:spLocks noChangeShapeType="1"/>
            </p:cNvSpPr>
            <p:nvPr/>
          </p:nvSpPr>
          <p:spPr bwMode="auto">
            <a:xfrm flipH="1">
              <a:off x="1250" y="385"/>
              <a:ext cx="1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307" name="Oval 34"/>
            <p:cNvSpPr>
              <a:spLocks noChangeArrowheads="1"/>
            </p:cNvSpPr>
            <p:nvPr/>
          </p:nvSpPr>
          <p:spPr bwMode="auto">
            <a:xfrm>
              <a:off x="335" y="192"/>
              <a:ext cx="816" cy="38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52308" name="Line 35"/>
            <p:cNvSpPr>
              <a:spLocks noChangeShapeType="1"/>
            </p:cNvSpPr>
            <p:nvPr/>
          </p:nvSpPr>
          <p:spPr bwMode="auto">
            <a:xfrm flipH="1" flipV="1">
              <a:off x="713" y="183"/>
              <a:ext cx="0" cy="3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309" name="Rectangle 36"/>
            <p:cNvSpPr>
              <a:spLocks noChangeArrowheads="1"/>
            </p:cNvSpPr>
            <p:nvPr/>
          </p:nvSpPr>
          <p:spPr bwMode="auto">
            <a:xfrm>
              <a:off x="128" y="147"/>
              <a:ext cx="576" cy="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grpSp>
          <p:nvGrpSpPr>
            <p:cNvPr id="52310" name="Group 37"/>
            <p:cNvGrpSpPr>
              <a:grpSpLocks/>
            </p:cNvGrpSpPr>
            <p:nvPr/>
          </p:nvGrpSpPr>
          <p:grpSpPr bwMode="auto">
            <a:xfrm>
              <a:off x="413" y="284"/>
              <a:ext cx="300" cy="192"/>
              <a:chOff x="679" y="1781"/>
              <a:chExt cx="240" cy="192"/>
            </a:xfrm>
          </p:grpSpPr>
          <p:sp>
            <p:nvSpPr>
              <p:cNvPr id="52312" name="Line 38"/>
              <p:cNvSpPr>
                <a:spLocks noChangeShapeType="1"/>
              </p:cNvSpPr>
              <p:nvPr/>
            </p:nvSpPr>
            <p:spPr bwMode="auto">
              <a:xfrm flipH="1">
                <a:off x="679" y="1781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2313" name="Line 39"/>
              <p:cNvSpPr>
                <a:spLocks noChangeShapeType="1"/>
              </p:cNvSpPr>
              <p:nvPr/>
            </p:nvSpPr>
            <p:spPr bwMode="auto">
              <a:xfrm flipH="1">
                <a:off x="679" y="1973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52311" name="Oval 40"/>
            <p:cNvSpPr>
              <a:spLocks noChangeArrowheads="1"/>
            </p:cNvSpPr>
            <p:nvPr/>
          </p:nvSpPr>
          <p:spPr bwMode="auto">
            <a:xfrm>
              <a:off x="1151" y="337"/>
              <a:ext cx="96" cy="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sp>
        <p:nvSpPr>
          <p:cNvPr id="52251" name="Text Box 41"/>
          <p:cNvSpPr txBox="1">
            <a:spLocks noChangeArrowheads="1"/>
          </p:cNvSpPr>
          <p:nvPr/>
        </p:nvSpPr>
        <p:spPr bwMode="auto">
          <a:xfrm>
            <a:off x="6792341" y="1737668"/>
            <a:ext cx="17267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ko-KR" altLang="ko-KR">
                <a:solidFill>
                  <a:srgbClr val="FF0000"/>
                </a:solidFill>
                <a:latin typeface="Arial" panose="020B0604020202020204" pitchFamily="34" charset="0"/>
              </a:rPr>
              <a:t>“</a:t>
            </a:r>
            <a:r>
              <a:rPr lang="en-US" altLang="ko-KR">
                <a:solidFill>
                  <a:srgbClr val="FF0000"/>
                </a:solidFill>
                <a:latin typeface="Arial" panose="020B0604020202020204" pitchFamily="34" charset="0"/>
              </a:rPr>
              <a:t>Universal”</a:t>
            </a:r>
          </a:p>
        </p:txBody>
      </p:sp>
      <p:sp>
        <p:nvSpPr>
          <p:cNvPr id="52252" name="Text Box 42"/>
          <p:cNvSpPr txBox="1">
            <a:spLocks noChangeArrowheads="1"/>
          </p:cNvSpPr>
          <p:nvPr/>
        </p:nvSpPr>
        <p:spPr bwMode="auto">
          <a:xfrm>
            <a:off x="5757863" y="2290763"/>
            <a:ext cx="698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sz="1400">
                <a:latin typeface="Arial" panose="020B0604020202020204" pitchFamily="34" charset="0"/>
              </a:rPr>
              <a:t>NAND</a:t>
            </a:r>
          </a:p>
        </p:txBody>
      </p:sp>
      <p:sp>
        <p:nvSpPr>
          <p:cNvPr id="52253" name="Text Box 43"/>
          <p:cNvSpPr txBox="1">
            <a:spLocks noChangeArrowheads="1"/>
          </p:cNvSpPr>
          <p:nvPr/>
        </p:nvSpPr>
        <p:spPr bwMode="auto">
          <a:xfrm>
            <a:off x="5530850" y="3463925"/>
            <a:ext cx="746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sz="1400">
                <a:latin typeface="Arial" panose="020B0604020202020204" pitchFamily="34" charset="0"/>
              </a:rPr>
              <a:t>C-NOT</a:t>
            </a:r>
          </a:p>
        </p:txBody>
      </p:sp>
      <p:sp>
        <p:nvSpPr>
          <p:cNvPr id="52254" name="Text Box 44"/>
          <p:cNvSpPr txBox="1">
            <a:spLocks noChangeArrowheads="1"/>
          </p:cNvSpPr>
          <p:nvPr/>
        </p:nvSpPr>
        <p:spPr bwMode="auto">
          <a:xfrm>
            <a:off x="5231879" y="4668937"/>
            <a:ext cx="13027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sz="1400">
                <a:latin typeface="Arial" panose="020B0604020202020204" pitchFamily="34" charset="0"/>
              </a:rPr>
              <a:t>CCN ( Toffoli )</a:t>
            </a:r>
          </a:p>
        </p:txBody>
      </p:sp>
      <p:sp>
        <p:nvSpPr>
          <p:cNvPr id="52255" name="Text Box 45"/>
          <p:cNvSpPr txBox="1">
            <a:spLocks noChangeArrowheads="1"/>
          </p:cNvSpPr>
          <p:nvPr/>
        </p:nvSpPr>
        <p:spPr bwMode="auto">
          <a:xfrm>
            <a:off x="5022850" y="5851525"/>
            <a:ext cx="1700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sz="1400">
                <a:latin typeface="Arial" panose="020B0604020202020204" pitchFamily="34" charset="0"/>
              </a:rPr>
              <a:t>C-Exch ( Fredkin )</a:t>
            </a:r>
          </a:p>
        </p:txBody>
      </p:sp>
      <p:grpSp>
        <p:nvGrpSpPr>
          <p:cNvPr id="52256" name="Group 46"/>
          <p:cNvGrpSpPr>
            <a:grpSpLocks/>
          </p:cNvGrpSpPr>
          <p:nvPr/>
        </p:nvGrpSpPr>
        <p:grpSpPr bwMode="auto">
          <a:xfrm>
            <a:off x="1077913" y="1684338"/>
            <a:ext cx="2509837" cy="865187"/>
            <a:chOff x="679" y="1061"/>
            <a:chExt cx="1581" cy="545"/>
          </a:xfrm>
        </p:grpSpPr>
        <p:sp>
          <p:nvSpPr>
            <p:cNvPr id="52298" name="Freeform 47"/>
            <p:cNvSpPr>
              <a:spLocks/>
            </p:cNvSpPr>
            <p:nvPr/>
          </p:nvSpPr>
          <p:spPr bwMode="auto">
            <a:xfrm>
              <a:off x="919" y="1061"/>
              <a:ext cx="336" cy="382"/>
            </a:xfrm>
            <a:custGeom>
              <a:avLst/>
              <a:gdLst>
                <a:gd name="T0" fmla="*/ 0 w 336"/>
                <a:gd name="T1" fmla="*/ 0 h 382"/>
                <a:gd name="T2" fmla="*/ 0 w 336"/>
                <a:gd name="T3" fmla="*/ 382 h 382"/>
                <a:gd name="T4" fmla="*/ 336 w 336"/>
                <a:gd name="T5" fmla="*/ 192 h 382"/>
                <a:gd name="T6" fmla="*/ 0 w 336"/>
                <a:gd name="T7" fmla="*/ 0 h 3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382"/>
                <a:gd name="T14" fmla="*/ 336 w 336"/>
                <a:gd name="T15" fmla="*/ 382 h 3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382">
                  <a:moveTo>
                    <a:pt x="0" y="0"/>
                  </a:moveTo>
                  <a:lnTo>
                    <a:pt x="0" y="382"/>
                  </a:lnTo>
                  <a:lnTo>
                    <a:pt x="336" y="19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299" name="Oval 48"/>
            <p:cNvSpPr>
              <a:spLocks noChangeArrowheads="1"/>
            </p:cNvSpPr>
            <p:nvPr/>
          </p:nvSpPr>
          <p:spPr bwMode="auto">
            <a:xfrm>
              <a:off x="1255" y="1205"/>
              <a:ext cx="96" cy="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52300" name="Line 49"/>
            <p:cNvSpPr>
              <a:spLocks noChangeShapeType="1"/>
            </p:cNvSpPr>
            <p:nvPr/>
          </p:nvSpPr>
          <p:spPr bwMode="auto">
            <a:xfrm flipH="1">
              <a:off x="679" y="1253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301" name="Line 50"/>
            <p:cNvSpPr>
              <a:spLocks noChangeShapeType="1"/>
            </p:cNvSpPr>
            <p:nvPr/>
          </p:nvSpPr>
          <p:spPr bwMode="auto">
            <a:xfrm flipH="1">
              <a:off x="1351" y="1253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302" name="Text Box 51"/>
            <p:cNvSpPr txBox="1">
              <a:spLocks noChangeArrowheads="1"/>
            </p:cNvSpPr>
            <p:nvPr/>
          </p:nvSpPr>
          <p:spPr bwMode="auto">
            <a:xfrm>
              <a:off x="1011" y="1414"/>
              <a:ext cx="3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lang="en-US" altLang="ko-KR" sz="1400">
                  <a:latin typeface="Arial" panose="020B0604020202020204" pitchFamily="34" charset="0"/>
                </a:rPr>
                <a:t>NOT</a:t>
              </a:r>
            </a:p>
          </p:txBody>
        </p:sp>
        <p:sp>
          <p:nvSpPr>
            <p:cNvPr id="52303" name="Text Box 52"/>
            <p:cNvSpPr txBox="1">
              <a:spLocks noChangeArrowheads="1"/>
            </p:cNvSpPr>
            <p:nvPr/>
          </p:nvSpPr>
          <p:spPr bwMode="auto">
            <a:xfrm>
              <a:off x="1591" y="1173"/>
              <a:ext cx="66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>
                <a:lnSpc>
                  <a:spcPct val="30000"/>
                </a:lnSpc>
                <a:spcBef>
                  <a:spcPct val="50000"/>
                </a:spcBef>
              </a:pPr>
              <a:r>
                <a:rPr kumimoji="0" lang="en-US" altLang="ko-KR" sz="2000">
                  <a:latin typeface="Arial" panose="020B0604020202020204" pitchFamily="34" charset="0"/>
                </a:rPr>
                <a:t>0</a:t>
              </a:r>
              <a:r>
                <a:rPr kumimoji="0" lang="en-US" altLang="ko-KR" sz="2000">
                  <a:latin typeface="Arial" panose="020B0604020202020204" pitchFamily="34" charset="0"/>
                  <a:sym typeface="Wingdings" panose="05000000000000000000" pitchFamily="2" charset="2"/>
                </a:rPr>
                <a:t></a:t>
              </a:r>
              <a:r>
                <a:rPr kumimoji="0" lang="en-US" altLang="ko-KR" sz="2000">
                  <a:latin typeface="Arial" panose="020B0604020202020204" pitchFamily="34" charset="0"/>
                  <a:sym typeface="MT Symbol" panose="05050102010706020507" pitchFamily="18" charset="2"/>
                </a:rPr>
                <a:t>1</a:t>
              </a:r>
            </a:p>
            <a:p>
              <a:pPr algn="ctr" latinLnBrk="0">
                <a:lnSpc>
                  <a:spcPct val="30000"/>
                </a:lnSpc>
                <a:spcBef>
                  <a:spcPct val="50000"/>
                </a:spcBef>
              </a:pPr>
              <a:r>
                <a:rPr kumimoji="0" lang="en-US" altLang="ko-KR" sz="2000">
                  <a:latin typeface="Arial" panose="020B0604020202020204" pitchFamily="34" charset="0"/>
                </a:rPr>
                <a:t>1</a:t>
              </a:r>
              <a:r>
                <a:rPr kumimoji="0" lang="en-US" altLang="ko-KR" sz="2000">
                  <a:latin typeface="Arial" panose="020B0604020202020204" pitchFamily="34" charset="0"/>
                  <a:sym typeface="Wingdings" panose="05000000000000000000" pitchFamily="2" charset="2"/>
                </a:rPr>
                <a:t></a:t>
              </a:r>
              <a:r>
                <a:rPr kumimoji="0" lang="en-US" altLang="ko-KR" sz="2000">
                  <a:latin typeface="Arial" panose="020B0604020202020204" pitchFamily="34" charset="0"/>
                  <a:sym typeface="MT Symbol" panose="05050102010706020507" pitchFamily="18" charset="2"/>
                </a:rPr>
                <a:t>0</a:t>
              </a:r>
            </a:p>
          </p:txBody>
        </p:sp>
        <p:sp>
          <p:nvSpPr>
            <p:cNvPr id="52304" name="Rectangle 53"/>
            <p:cNvSpPr>
              <a:spLocks noChangeArrowheads="1"/>
            </p:cNvSpPr>
            <p:nvPr/>
          </p:nvSpPr>
          <p:spPr bwMode="auto">
            <a:xfrm>
              <a:off x="1729" y="1078"/>
              <a:ext cx="405" cy="3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grpSp>
        <p:nvGrpSpPr>
          <p:cNvPr id="52257" name="Group 54"/>
          <p:cNvGrpSpPr>
            <a:grpSpLocks/>
          </p:cNvGrpSpPr>
          <p:nvPr/>
        </p:nvGrpSpPr>
        <p:grpSpPr bwMode="auto">
          <a:xfrm>
            <a:off x="346075" y="2549525"/>
            <a:ext cx="3241675" cy="1101725"/>
            <a:chOff x="218" y="1606"/>
            <a:chExt cx="2042" cy="694"/>
          </a:xfrm>
        </p:grpSpPr>
        <p:grpSp>
          <p:nvGrpSpPr>
            <p:cNvPr id="52285" name="Group 55"/>
            <p:cNvGrpSpPr>
              <a:grpSpLocks/>
            </p:cNvGrpSpPr>
            <p:nvPr/>
          </p:nvGrpSpPr>
          <p:grpSpPr bwMode="auto">
            <a:xfrm>
              <a:off x="218" y="1702"/>
              <a:ext cx="1392" cy="528"/>
              <a:chOff x="199" y="1612"/>
              <a:chExt cx="1392" cy="528"/>
            </a:xfrm>
          </p:grpSpPr>
          <p:sp>
            <p:nvSpPr>
              <p:cNvPr id="52289" name="Rectangle 56"/>
              <p:cNvSpPr>
                <a:spLocks noChangeArrowheads="1"/>
              </p:cNvSpPr>
              <p:nvPr/>
            </p:nvSpPr>
            <p:spPr bwMode="auto">
              <a:xfrm>
                <a:off x="471" y="1612"/>
                <a:ext cx="432" cy="5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52290" name="Line 57"/>
              <p:cNvSpPr>
                <a:spLocks noChangeShapeType="1"/>
              </p:cNvSpPr>
              <p:nvPr/>
            </p:nvSpPr>
            <p:spPr bwMode="auto">
              <a:xfrm flipH="1">
                <a:off x="1351" y="1877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2291" name="Rectangle 58"/>
              <p:cNvSpPr>
                <a:spLocks noChangeArrowheads="1"/>
              </p:cNvSpPr>
              <p:nvPr/>
            </p:nvSpPr>
            <p:spPr bwMode="auto">
              <a:xfrm>
                <a:off x="199" y="168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52292" name="Oval 59"/>
              <p:cNvSpPr>
                <a:spLocks noChangeArrowheads="1"/>
              </p:cNvSpPr>
              <p:nvPr/>
            </p:nvSpPr>
            <p:spPr bwMode="auto">
              <a:xfrm>
                <a:off x="534" y="1684"/>
                <a:ext cx="816" cy="38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52293" name="Line 60"/>
              <p:cNvSpPr>
                <a:spLocks noChangeShapeType="1"/>
              </p:cNvSpPr>
              <p:nvPr/>
            </p:nvSpPr>
            <p:spPr bwMode="auto">
              <a:xfrm flipH="1" flipV="1">
                <a:off x="912" y="1675"/>
                <a:ext cx="0" cy="3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2294" name="Rectangle 61"/>
              <p:cNvSpPr>
                <a:spLocks noChangeArrowheads="1"/>
              </p:cNvSpPr>
              <p:nvPr/>
            </p:nvSpPr>
            <p:spPr bwMode="auto">
              <a:xfrm>
                <a:off x="327" y="1639"/>
                <a:ext cx="576" cy="4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grpSp>
            <p:nvGrpSpPr>
              <p:cNvPr id="52295" name="Group 62"/>
              <p:cNvGrpSpPr>
                <a:grpSpLocks/>
              </p:cNvGrpSpPr>
              <p:nvPr/>
            </p:nvGrpSpPr>
            <p:grpSpPr bwMode="auto">
              <a:xfrm>
                <a:off x="612" y="1776"/>
                <a:ext cx="300" cy="192"/>
                <a:chOff x="679" y="1781"/>
                <a:chExt cx="240" cy="192"/>
              </a:xfrm>
            </p:grpSpPr>
            <p:sp>
              <p:nvSpPr>
                <p:cNvPr id="52296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679" y="1781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2297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679" y="1973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52286" name="Text Box 65"/>
            <p:cNvSpPr txBox="1">
              <a:spLocks noChangeArrowheads="1"/>
            </p:cNvSpPr>
            <p:nvPr/>
          </p:nvSpPr>
          <p:spPr bwMode="auto">
            <a:xfrm>
              <a:off x="1012" y="2108"/>
              <a:ext cx="35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lang="en-US" altLang="ko-KR" sz="1400">
                  <a:latin typeface="Arial" panose="020B0604020202020204" pitchFamily="34" charset="0"/>
                </a:rPr>
                <a:t>AND</a:t>
              </a:r>
            </a:p>
          </p:txBody>
        </p:sp>
        <p:sp>
          <p:nvSpPr>
            <p:cNvPr id="52287" name="Text Box 66"/>
            <p:cNvSpPr txBox="1">
              <a:spLocks noChangeArrowheads="1"/>
            </p:cNvSpPr>
            <p:nvPr/>
          </p:nvSpPr>
          <p:spPr bwMode="auto">
            <a:xfrm>
              <a:off x="1591" y="1702"/>
              <a:ext cx="669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>
                <a:lnSpc>
                  <a:spcPct val="30000"/>
                </a:lnSpc>
                <a:spcBef>
                  <a:spcPct val="50000"/>
                </a:spcBef>
              </a:pPr>
              <a:r>
                <a:rPr kumimoji="0" lang="en-US" altLang="ko-KR" sz="2000">
                  <a:latin typeface="Arial" panose="020B0604020202020204" pitchFamily="34" charset="0"/>
                </a:rPr>
                <a:t>00</a:t>
              </a:r>
              <a:r>
                <a:rPr kumimoji="0" lang="en-US" altLang="ko-KR" sz="2000">
                  <a:latin typeface="Arial" panose="020B0604020202020204" pitchFamily="34" charset="0"/>
                  <a:sym typeface="Wingdings" panose="05000000000000000000" pitchFamily="2" charset="2"/>
                </a:rPr>
                <a:t></a:t>
              </a:r>
              <a:r>
                <a:rPr kumimoji="0" lang="en-US" altLang="ko-KR" sz="2000">
                  <a:latin typeface="Arial" panose="020B0604020202020204" pitchFamily="34" charset="0"/>
                  <a:sym typeface="MT Symbol" panose="05050102010706020507" pitchFamily="18" charset="2"/>
                </a:rPr>
                <a:t>0</a:t>
              </a:r>
            </a:p>
            <a:p>
              <a:pPr algn="ctr" latinLnBrk="0">
                <a:lnSpc>
                  <a:spcPct val="30000"/>
                </a:lnSpc>
                <a:spcBef>
                  <a:spcPct val="50000"/>
                </a:spcBef>
              </a:pPr>
              <a:r>
                <a:rPr kumimoji="0" lang="en-US" altLang="ko-KR" sz="2000">
                  <a:latin typeface="Arial" panose="020B0604020202020204" pitchFamily="34" charset="0"/>
                </a:rPr>
                <a:t>01</a:t>
              </a:r>
              <a:r>
                <a:rPr kumimoji="0" lang="en-US" altLang="ko-KR" sz="2000">
                  <a:latin typeface="Arial" panose="020B0604020202020204" pitchFamily="34" charset="0"/>
                  <a:sym typeface="Wingdings" panose="05000000000000000000" pitchFamily="2" charset="2"/>
                </a:rPr>
                <a:t></a:t>
              </a:r>
              <a:r>
                <a:rPr kumimoji="0" lang="en-US" altLang="ko-KR" sz="2000">
                  <a:latin typeface="Arial" panose="020B0604020202020204" pitchFamily="34" charset="0"/>
                  <a:sym typeface="MT Symbol" panose="05050102010706020507" pitchFamily="18" charset="2"/>
                </a:rPr>
                <a:t>0</a:t>
              </a:r>
            </a:p>
            <a:p>
              <a:pPr algn="ctr" latinLnBrk="0">
                <a:lnSpc>
                  <a:spcPct val="30000"/>
                </a:lnSpc>
                <a:spcBef>
                  <a:spcPct val="50000"/>
                </a:spcBef>
              </a:pPr>
              <a:r>
                <a:rPr kumimoji="0" lang="en-US" altLang="ko-KR" sz="2000">
                  <a:latin typeface="Arial" panose="020B0604020202020204" pitchFamily="34" charset="0"/>
                </a:rPr>
                <a:t>10</a:t>
              </a:r>
              <a:r>
                <a:rPr kumimoji="0" lang="en-US" altLang="ko-KR" sz="2000">
                  <a:latin typeface="Arial" panose="020B0604020202020204" pitchFamily="34" charset="0"/>
                  <a:sym typeface="Wingdings" panose="05000000000000000000" pitchFamily="2" charset="2"/>
                </a:rPr>
                <a:t></a:t>
              </a:r>
              <a:r>
                <a:rPr kumimoji="0" lang="en-US" altLang="ko-KR" sz="2000">
                  <a:latin typeface="Arial" panose="020B0604020202020204" pitchFamily="34" charset="0"/>
                  <a:sym typeface="MT Symbol" panose="05050102010706020507" pitchFamily="18" charset="2"/>
                </a:rPr>
                <a:t>0</a:t>
              </a:r>
            </a:p>
            <a:p>
              <a:pPr algn="ctr" latinLnBrk="0">
                <a:lnSpc>
                  <a:spcPct val="30000"/>
                </a:lnSpc>
                <a:spcBef>
                  <a:spcPct val="50000"/>
                </a:spcBef>
              </a:pPr>
              <a:r>
                <a:rPr kumimoji="0" lang="en-US" altLang="ko-KR" sz="2000">
                  <a:latin typeface="Arial" panose="020B0604020202020204" pitchFamily="34" charset="0"/>
                </a:rPr>
                <a:t>11</a:t>
              </a:r>
              <a:r>
                <a:rPr kumimoji="0" lang="en-US" altLang="ko-KR" sz="2000">
                  <a:latin typeface="Arial" panose="020B0604020202020204" pitchFamily="34" charset="0"/>
                  <a:sym typeface="Wingdings" panose="05000000000000000000" pitchFamily="2" charset="2"/>
                </a:rPr>
                <a:t></a:t>
              </a:r>
              <a:r>
                <a:rPr kumimoji="0" lang="en-US" altLang="ko-KR" sz="2000">
                  <a:latin typeface="Arial" panose="020B0604020202020204" pitchFamily="34" charset="0"/>
                  <a:sym typeface="MT Symbol" panose="05050102010706020507" pitchFamily="18" charset="2"/>
                </a:rPr>
                <a:t>1</a:t>
              </a:r>
            </a:p>
          </p:txBody>
        </p:sp>
        <p:sp>
          <p:nvSpPr>
            <p:cNvPr id="52288" name="Rectangle 67"/>
            <p:cNvSpPr>
              <a:spLocks noChangeArrowheads="1"/>
            </p:cNvSpPr>
            <p:nvPr/>
          </p:nvSpPr>
          <p:spPr bwMode="auto">
            <a:xfrm>
              <a:off x="1654" y="1606"/>
              <a:ext cx="506" cy="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grpSp>
        <p:nvGrpSpPr>
          <p:cNvPr id="52258" name="Group 68"/>
          <p:cNvGrpSpPr>
            <a:grpSpLocks/>
          </p:cNvGrpSpPr>
          <p:nvPr/>
        </p:nvGrpSpPr>
        <p:grpSpPr bwMode="auto">
          <a:xfrm>
            <a:off x="474663" y="3721100"/>
            <a:ext cx="3113087" cy="1073150"/>
            <a:chOff x="299" y="2344"/>
            <a:chExt cx="1961" cy="676"/>
          </a:xfrm>
        </p:grpSpPr>
        <p:grpSp>
          <p:nvGrpSpPr>
            <p:cNvPr id="52274" name="Group 69"/>
            <p:cNvGrpSpPr>
              <a:grpSpLocks/>
            </p:cNvGrpSpPr>
            <p:nvPr/>
          </p:nvGrpSpPr>
          <p:grpSpPr bwMode="auto">
            <a:xfrm>
              <a:off x="299" y="2408"/>
              <a:ext cx="1311" cy="449"/>
              <a:chOff x="299" y="2366"/>
              <a:chExt cx="1311" cy="449"/>
            </a:xfrm>
          </p:grpSpPr>
          <p:sp>
            <p:nvSpPr>
              <p:cNvPr id="52278" name="Line 70"/>
              <p:cNvSpPr>
                <a:spLocks noChangeShapeType="1"/>
              </p:cNvSpPr>
              <p:nvPr/>
            </p:nvSpPr>
            <p:spPr bwMode="auto">
              <a:xfrm flipH="1">
                <a:off x="1370" y="2591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2279" name="Oval 71"/>
              <p:cNvSpPr>
                <a:spLocks noChangeArrowheads="1"/>
              </p:cNvSpPr>
              <p:nvPr/>
            </p:nvSpPr>
            <p:spPr bwMode="auto">
              <a:xfrm>
                <a:off x="553" y="2398"/>
                <a:ext cx="816" cy="38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52280" name="Oval 72"/>
              <p:cNvSpPr>
                <a:spLocks noChangeArrowheads="1"/>
              </p:cNvSpPr>
              <p:nvPr/>
            </p:nvSpPr>
            <p:spPr bwMode="auto">
              <a:xfrm>
                <a:off x="713" y="2398"/>
                <a:ext cx="283" cy="38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52281" name="Rectangle 73"/>
              <p:cNvSpPr>
                <a:spLocks noChangeArrowheads="1"/>
              </p:cNvSpPr>
              <p:nvPr/>
            </p:nvSpPr>
            <p:spPr bwMode="auto">
              <a:xfrm>
                <a:off x="299" y="2366"/>
                <a:ext cx="567" cy="4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grpSp>
            <p:nvGrpSpPr>
              <p:cNvPr id="52282" name="Group 74"/>
              <p:cNvGrpSpPr>
                <a:grpSpLocks/>
              </p:cNvGrpSpPr>
              <p:nvPr/>
            </p:nvGrpSpPr>
            <p:grpSpPr bwMode="auto">
              <a:xfrm>
                <a:off x="623" y="2495"/>
                <a:ext cx="364" cy="192"/>
                <a:chOff x="679" y="1781"/>
                <a:chExt cx="240" cy="192"/>
              </a:xfrm>
            </p:grpSpPr>
            <p:sp>
              <p:nvSpPr>
                <p:cNvPr id="52283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679" y="1781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2284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679" y="1973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52275" name="Text Box 77"/>
            <p:cNvSpPr txBox="1">
              <a:spLocks noChangeArrowheads="1"/>
            </p:cNvSpPr>
            <p:nvPr/>
          </p:nvSpPr>
          <p:spPr bwMode="auto">
            <a:xfrm>
              <a:off x="997" y="2800"/>
              <a:ext cx="2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lang="en-US" altLang="ko-KR" sz="1400">
                  <a:latin typeface="Arial" panose="020B0604020202020204" pitchFamily="34" charset="0"/>
                </a:rPr>
                <a:t>OR</a:t>
              </a:r>
            </a:p>
          </p:txBody>
        </p:sp>
        <p:sp>
          <p:nvSpPr>
            <p:cNvPr id="52276" name="Text Box 78"/>
            <p:cNvSpPr txBox="1">
              <a:spLocks noChangeArrowheads="1"/>
            </p:cNvSpPr>
            <p:nvPr/>
          </p:nvSpPr>
          <p:spPr bwMode="auto">
            <a:xfrm>
              <a:off x="1591" y="2416"/>
              <a:ext cx="669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>
                <a:lnSpc>
                  <a:spcPct val="30000"/>
                </a:lnSpc>
                <a:spcBef>
                  <a:spcPct val="50000"/>
                </a:spcBef>
              </a:pPr>
              <a:r>
                <a:rPr kumimoji="0" lang="en-US" altLang="ko-KR" sz="2000">
                  <a:latin typeface="Arial" panose="020B0604020202020204" pitchFamily="34" charset="0"/>
                </a:rPr>
                <a:t>00</a:t>
              </a:r>
              <a:r>
                <a:rPr kumimoji="0" lang="en-US" altLang="ko-KR" sz="2000">
                  <a:latin typeface="Arial" panose="020B0604020202020204" pitchFamily="34" charset="0"/>
                  <a:sym typeface="Wingdings" panose="05000000000000000000" pitchFamily="2" charset="2"/>
                </a:rPr>
                <a:t></a:t>
              </a:r>
              <a:r>
                <a:rPr kumimoji="0" lang="en-US" altLang="ko-KR" sz="2000">
                  <a:latin typeface="Arial" panose="020B0604020202020204" pitchFamily="34" charset="0"/>
                  <a:sym typeface="MT Symbol" panose="05050102010706020507" pitchFamily="18" charset="2"/>
                </a:rPr>
                <a:t>0</a:t>
              </a:r>
            </a:p>
            <a:p>
              <a:pPr algn="ctr" latinLnBrk="0">
                <a:lnSpc>
                  <a:spcPct val="30000"/>
                </a:lnSpc>
                <a:spcBef>
                  <a:spcPct val="50000"/>
                </a:spcBef>
              </a:pPr>
              <a:r>
                <a:rPr kumimoji="0" lang="en-US" altLang="ko-KR" sz="2000">
                  <a:latin typeface="Arial" panose="020B0604020202020204" pitchFamily="34" charset="0"/>
                </a:rPr>
                <a:t>01</a:t>
              </a:r>
              <a:r>
                <a:rPr kumimoji="0" lang="en-US" altLang="ko-KR" sz="2000">
                  <a:latin typeface="Arial" panose="020B0604020202020204" pitchFamily="34" charset="0"/>
                  <a:sym typeface="Wingdings" panose="05000000000000000000" pitchFamily="2" charset="2"/>
                </a:rPr>
                <a:t></a:t>
              </a:r>
              <a:r>
                <a:rPr kumimoji="0" lang="en-US" altLang="ko-KR" sz="2000">
                  <a:latin typeface="Arial" panose="020B0604020202020204" pitchFamily="34" charset="0"/>
                  <a:sym typeface="MT Symbol" panose="05050102010706020507" pitchFamily="18" charset="2"/>
                </a:rPr>
                <a:t>1</a:t>
              </a:r>
            </a:p>
            <a:p>
              <a:pPr algn="ctr" latinLnBrk="0">
                <a:lnSpc>
                  <a:spcPct val="30000"/>
                </a:lnSpc>
                <a:spcBef>
                  <a:spcPct val="50000"/>
                </a:spcBef>
              </a:pPr>
              <a:r>
                <a:rPr kumimoji="0" lang="en-US" altLang="ko-KR" sz="2000">
                  <a:latin typeface="Arial" panose="020B0604020202020204" pitchFamily="34" charset="0"/>
                </a:rPr>
                <a:t>10</a:t>
              </a:r>
              <a:r>
                <a:rPr kumimoji="0" lang="en-US" altLang="ko-KR" sz="2000">
                  <a:latin typeface="Arial" panose="020B0604020202020204" pitchFamily="34" charset="0"/>
                  <a:sym typeface="Wingdings" panose="05000000000000000000" pitchFamily="2" charset="2"/>
                </a:rPr>
                <a:t></a:t>
              </a:r>
              <a:r>
                <a:rPr kumimoji="0" lang="en-US" altLang="ko-KR" sz="2000">
                  <a:latin typeface="Arial" panose="020B0604020202020204" pitchFamily="34" charset="0"/>
                  <a:sym typeface="MT Symbol" panose="05050102010706020507" pitchFamily="18" charset="2"/>
                </a:rPr>
                <a:t>1</a:t>
              </a:r>
            </a:p>
            <a:p>
              <a:pPr algn="ctr" latinLnBrk="0">
                <a:lnSpc>
                  <a:spcPct val="30000"/>
                </a:lnSpc>
                <a:spcBef>
                  <a:spcPct val="50000"/>
                </a:spcBef>
              </a:pPr>
              <a:r>
                <a:rPr kumimoji="0" lang="en-US" altLang="ko-KR" sz="2000">
                  <a:latin typeface="Arial" panose="020B0604020202020204" pitchFamily="34" charset="0"/>
                </a:rPr>
                <a:t>11</a:t>
              </a:r>
              <a:r>
                <a:rPr kumimoji="0" lang="en-US" altLang="ko-KR" sz="2000">
                  <a:latin typeface="Arial" panose="020B0604020202020204" pitchFamily="34" charset="0"/>
                  <a:sym typeface="Wingdings" panose="05000000000000000000" pitchFamily="2" charset="2"/>
                </a:rPr>
                <a:t></a:t>
              </a:r>
              <a:r>
                <a:rPr kumimoji="0" lang="en-US" altLang="ko-KR" sz="2000">
                  <a:latin typeface="Arial" panose="020B0604020202020204" pitchFamily="34" charset="0"/>
                  <a:sym typeface="MT Symbol" panose="05050102010706020507" pitchFamily="18" charset="2"/>
                </a:rPr>
                <a:t>1</a:t>
              </a:r>
            </a:p>
          </p:txBody>
        </p:sp>
        <p:sp>
          <p:nvSpPr>
            <p:cNvPr id="52277" name="Rectangle 79"/>
            <p:cNvSpPr>
              <a:spLocks noChangeArrowheads="1"/>
            </p:cNvSpPr>
            <p:nvPr/>
          </p:nvSpPr>
          <p:spPr bwMode="auto">
            <a:xfrm>
              <a:off x="1654" y="2344"/>
              <a:ext cx="506" cy="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grpSp>
        <p:nvGrpSpPr>
          <p:cNvPr id="52259" name="Group 80"/>
          <p:cNvGrpSpPr>
            <a:grpSpLocks/>
          </p:cNvGrpSpPr>
          <p:nvPr/>
        </p:nvGrpSpPr>
        <p:grpSpPr bwMode="auto">
          <a:xfrm>
            <a:off x="346075" y="4919663"/>
            <a:ext cx="3241675" cy="1128712"/>
            <a:chOff x="218" y="3099"/>
            <a:chExt cx="2042" cy="711"/>
          </a:xfrm>
        </p:grpSpPr>
        <p:sp>
          <p:nvSpPr>
            <p:cNvPr id="52262" name="Oval 81"/>
            <p:cNvSpPr>
              <a:spLocks noChangeArrowheads="1"/>
            </p:cNvSpPr>
            <p:nvPr/>
          </p:nvSpPr>
          <p:spPr bwMode="auto">
            <a:xfrm>
              <a:off x="554" y="3241"/>
              <a:ext cx="816" cy="38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52263" name="Oval 82"/>
            <p:cNvSpPr>
              <a:spLocks noChangeArrowheads="1"/>
            </p:cNvSpPr>
            <p:nvPr/>
          </p:nvSpPr>
          <p:spPr bwMode="auto">
            <a:xfrm>
              <a:off x="714" y="3241"/>
              <a:ext cx="283" cy="38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52264" name="Line 83"/>
            <p:cNvSpPr>
              <a:spLocks noChangeShapeType="1"/>
            </p:cNvSpPr>
            <p:nvPr/>
          </p:nvSpPr>
          <p:spPr bwMode="auto">
            <a:xfrm flipH="1">
              <a:off x="1371" y="3434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265" name="Rectangle 84"/>
            <p:cNvSpPr>
              <a:spLocks noChangeArrowheads="1"/>
            </p:cNvSpPr>
            <p:nvPr/>
          </p:nvSpPr>
          <p:spPr bwMode="auto">
            <a:xfrm>
              <a:off x="292" y="3209"/>
              <a:ext cx="567" cy="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52266" name="Oval 85"/>
            <p:cNvSpPr>
              <a:spLocks noChangeArrowheads="1"/>
            </p:cNvSpPr>
            <p:nvPr/>
          </p:nvSpPr>
          <p:spPr bwMode="auto">
            <a:xfrm>
              <a:off x="631" y="3241"/>
              <a:ext cx="283" cy="38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52267" name="Rectangle 86"/>
            <p:cNvSpPr>
              <a:spLocks noChangeArrowheads="1"/>
            </p:cNvSpPr>
            <p:nvPr/>
          </p:nvSpPr>
          <p:spPr bwMode="auto">
            <a:xfrm>
              <a:off x="218" y="3206"/>
              <a:ext cx="567" cy="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grpSp>
          <p:nvGrpSpPr>
            <p:cNvPr id="52268" name="Group 87"/>
            <p:cNvGrpSpPr>
              <a:grpSpLocks/>
            </p:cNvGrpSpPr>
            <p:nvPr/>
          </p:nvGrpSpPr>
          <p:grpSpPr bwMode="auto">
            <a:xfrm>
              <a:off x="600" y="3348"/>
              <a:ext cx="295" cy="192"/>
              <a:chOff x="679" y="1781"/>
              <a:chExt cx="240" cy="192"/>
            </a:xfrm>
          </p:grpSpPr>
          <p:sp>
            <p:nvSpPr>
              <p:cNvPr id="52272" name="Line 88"/>
              <p:cNvSpPr>
                <a:spLocks noChangeShapeType="1"/>
              </p:cNvSpPr>
              <p:nvPr/>
            </p:nvSpPr>
            <p:spPr bwMode="auto">
              <a:xfrm flipH="1">
                <a:off x="679" y="1781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2273" name="Line 89"/>
              <p:cNvSpPr>
                <a:spLocks noChangeShapeType="1"/>
              </p:cNvSpPr>
              <p:nvPr/>
            </p:nvSpPr>
            <p:spPr bwMode="auto">
              <a:xfrm flipH="1">
                <a:off x="679" y="1973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52269" name="Text Box 90"/>
            <p:cNvSpPr txBox="1">
              <a:spLocks noChangeArrowheads="1"/>
            </p:cNvSpPr>
            <p:nvPr/>
          </p:nvSpPr>
          <p:spPr bwMode="auto">
            <a:xfrm>
              <a:off x="940" y="3618"/>
              <a:ext cx="35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lang="en-US" altLang="ko-KR" sz="1400">
                  <a:latin typeface="Arial" panose="020B0604020202020204" pitchFamily="34" charset="0"/>
                </a:rPr>
                <a:t>XOR</a:t>
              </a:r>
            </a:p>
          </p:txBody>
        </p:sp>
        <p:sp>
          <p:nvSpPr>
            <p:cNvPr id="52270" name="Text Box 91"/>
            <p:cNvSpPr txBox="1">
              <a:spLocks noChangeArrowheads="1"/>
            </p:cNvSpPr>
            <p:nvPr/>
          </p:nvSpPr>
          <p:spPr bwMode="auto">
            <a:xfrm>
              <a:off x="1591" y="3182"/>
              <a:ext cx="669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>
                <a:lnSpc>
                  <a:spcPct val="30000"/>
                </a:lnSpc>
                <a:spcBef>
                  <a:spcPct val="50000"/>
                </a:spcBef>
              </a:pPr>
              <a:r>
                <a:rPr kumimoji="0" lang="en-US" altLang="ko-KR" sz="2000">
                  <a:latin typeface="Arial" panose="020B0604020202020204" pitchFamily="34" charset="0"/>
                </a:rPr>
                <a:t>00</a:t>
              </a:r>
              <a:r>
                <a:rPr kumimoji="0" lang="en-US" altLang="ko-KR" sz="2000">
                  <a:latin typeface="Arial" panose="020B0604020202020204" pitchFamily="34" charset="0"/>
                  <a:sym typeface="Wingdings" panose="05000000000000000000" pitchFamily="2" charset="2"/>
                </a:rPr>
                <a:t></a:t>
              </a:r>
              <a:r>
                <a:rPr kumimoji="0" lang="en-US" altLang="ko-KR" sz="2000">
                  <a:latin typeface="Arial" panose="020B0604020202020204" pitchFamily="34" charset="0"/>
                  <a:sym typeface="MT Symbol" panose="05050102010706020507" pitchFamily="18" charset="2"/>
                </a:rPr>
                <a:t>0</a:t>
              </a:r>
            </a:p>
            <a:p>
              <a:pPr algn="ctr" latinLnBrk="0">
                <a:lnSpc>
                  <a:spcPct val="30000"/>
                </a:lnSpc>
                <a:spcBef>
                  <a:spcPct val="50000"/>
                </a:spcBef>
              </a:pPr>
              <a:r>
                <a:rPr kumimoji="0" lang="en-US" altLang="ko-KR" sz="2000">
                  <a:latin typeface="Arial" panose="020B0604020202020204" pitchFamily="34" charset="0"/>
                </a:rPr>
                <a:t>01</a:t>
              </a:r>
              <a:r>
                <a:rPr kumimoji="0" lang="en-US" altLang="ko-KR" sz="2000">
                  <a:latin typeface="Arial" panose="020B0604020202020204" pitchFamily="34" charset="0"/>
                  <a:sym typeface="Wingdings" panose="05000000000000000000" pitchFamily="2" charset="2"/>
                </a:rPr>
                <a:t></a:t>
              </a:r>
              <a:r>
                <a:rPr kumimoji="0" lang="en-US" altLang="ko-KR" sz="2000">
                  <a:latin typeface="Arial" panose="020B0604020202020204" pitchFamily="34" charset="0"/>
                  <a:sym typeface="MT Symbol" panose="05050102010706020507" pitchFamily="18" charset="2"/>
                </a:rPr>
                <a:t>1</a:t>
              </a:r>
            </a:p>
            <a:p>
              <a:pPr algn="ctr" latinLnBrk="0">
                <a:lnSpc>
                  <a:spcPct val="30000"/>
                </a:lnSpc>
                <a:spcBef>
                  <a:spcPct val="50000"/>
                </a:spcBef>
              </a:pPr>
              <a:r>
                <a:rPr kumimoji="0" lang="en-US" altLang="ko-KR" sz="2000">
                  <a:latin typeface="Arial" panose="020B0604020202020204" pitchFamily="34" charset="0"/>
                </a:rPr>
                <a:t>10</a:t>
              </a:r>
              <a:r>
                <a:rPr kumimoji="0" lang="en-US" altLang="ko-KR" sz="2000">
                  <a:latin typeface="Arial" panose="020B0604020202020204" pitchFamily="34" charset="0"/>
                  <a:sym typeface="Wingdings" panose="05000000000000000000" pitchFamily="2" charset="2"/>
                </a:rPr>
                <a:t></a:t>
              </a:r>
              <a:r>
                <a:rPr kumimoji="0" lang="en-US" altLang="ko-KR" sz="2000">
                  <a:latin typeface="Arial" panose="020B0604020202020204" pitchFamily="34" charset="0"/>
                  <a:sym typeface="MT Symbol" panose="05050102010706020507" pitchFamily="18" charset="2"/>
                </a:rPr>
                <a:t>1</a:t>
              </a:r>
            </a:p>
            <a:p>
              <a:pPr algn="ctr" latinLnBrk="0">
                <a:lnSpc>
                  <a:spcPct val="30000"/>
                </a:lnSpc>
                <a:spcBef>
                  <a:spcPct val="50000"/>
                </a:spcBef>
              </a:pPr>
              <a:r>
                <a:rPr kumimoji="0" lang="en-US" altLang="ko-KR" sz="2000">
                  <a:latin typeface="Arial" panose="020B0604020202020204" pitchFamily="34" charset="0"/>
                </a:rPr>
                <a:t>11</a:t>
              </a:r>
              <a:r>
                <a:rPr kumimoji="0" lang="en-US" altLang="ko-KR" sz="2000">
                  <a:latin typeface="Arial" panose="020B0604020202020204" pitchFamily="34" charset="0"/>
                  <a:sym typeface="Wingdings" panose="05000000000000000000" pitchFamily="2" charset="2"/>
                </a:rPr>
                <a:t></a:t>
              </a:r>
              <a:r>
                <a:rPr kumimoji="0" lang="en-US" altLang="ko-KR" sz="2000">
                  <a:latin typeface="Arial" panose="020B0604020202020204" pitchFamily="34" charset="0"/>
                  <a:sym typeface="MT Symbol" panose="05050102010706020507" pitchFamily="18" charset="2"/>
                </a:rPr>
                <a:t>0</a:t>
              </a:r>
            </a:p>
          </p:txBody>
        </p:sp>
        <p:sp>
          <p:nvSpPr>
            <p:cNvPr id="52271" name="Rectangle 92"/>
            <p:cNvSpPr>
              <a:spLocks noChangeArrowheads="1"/>
            </p:cNvSpPr>
            <p:nvPr/>
          </p:nvSpPr>
          <p:spPr bwMode="auto">
            <a:xfrm>
              <a:off x="1654" y="3099"/>
              <a:ext cx="506" cy="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sp>
        <p:nvSpPr>
          <p:cNvPr id="52260" name="Rectangle 93"/>
          <p:cNvSpPr>
            <a:spLocks noChangeArrowheads="1"/>
          </p:cNvSpPr>
          <p:nvPr/>
        </p:nvSpPr>
        <p:spPr bwMode="auto">
          <a:xfrm>
            <a:off x="6839385" y="2809875"/>
            <a:ext cx="1846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/>
            <a:r>
              <a:rPr lang="en-US" altLang="ko-KR">
                <a:solidFill>
                  <a:srgbClr val="FF0000"/>
                </a:solidFill>
                <a:latin typeface="Arial" panose="020B0604020202020204" pitchFamily="34" charset="0"/>
              </a:rPr>
              <a:t>“Reversible”</a:t>
            </a:r>
          </a:p>
        </p:txBody>
      </p:sp>
      <p:sp>
        <p:nvSpPr>
          <p:cNvPr id="52261" name="AutoShape 94"/>
          <p:cNvSpPr>
            <a:spLocks/>
          </p:cNvSpPr>
          <p:nvPr/>
        </p:nvSpPr>
        <p:spPr bwMode="auto">
          <a:xfrm flipH="1">
            <a:off x="6710363" y="3768725"/>
            <a:ext cx="403225" cy="2200275"/>
          </a:xfrm>
          <a:prstGeom prst="leftBrace">
            <a:avLst>
              <a:gd name="adj1" fmla="val 45472"/>
              <a:gd name="adj2" fmla="val 49398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158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tx1"/>
                </a:solidFill>
                <a:latin typeface="Arial" panose="020B0604020202020204" pitchFamily="34" charset="0"/>
              </a:rPr>
              <a:t>Classical Computation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 eaLnBrk="1" hangingPunct="1"/>
            <a:r>
              <a:rPr lang="en-US" altLang="ko-KR" smtClean="0">
                <a:latin typeface="Arial" panose="020B0604020202020204" pitchFamily="34" charset="0"/>
              </a:rPr>
              <a:t>Hilbert (1900): </a:t>
            </a:r>
            <a:r>
              <a:rPr lang="en-US" altLang="ko-KR" sz="2000" smtClean="0">
                <a:latin typeface="Arial" panose="020B0604020202020204" pitchFamily="34" charset="0"/>
              </a:rPr>
              <a:t>23 most challenging math problems</a:t>
            </a:r>
            <a:endParaRPr lang="en-US" altLang="ko-KR" sz="1800" smtClean="0">
              <a:latin typeface="Arial" panose="020B0604020202020204" pitchFamily="34" charset="0"/>
            </a:endParaRPr>
          </a:p>
          <a:p>
            <a:pPr lvl="1" eaLnBrk="1" hangingPunct="1"/>
            <a:r>
              <a:rPr lang="en-US" altLang="ko-KR" smtClean="0">
                <a:solidFill>
                  <a:srgbClr val="FF0000"/>
                </a:solidFill>
                <a:latin typeface="Arial" panose="020B0604020202020204" pitchFamily="34" charset="0"/>
              </a:rPr>
              <a:t> Is there a mechanical procedure </a:t>
            </a:r>
            <a:br>
              <a:rPr lang="en-US" altLang="ko-KR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ko-KR" smtClean="0">
                <a:solidFill>
                  <a:srgbClr val="FF0000"/>
                </a:solidFill>
                <a:latin typeface="Arial" panose="020B0604020202020204" pitchFamily="34" charset="0"/>
              </a:rPr>
              <a:t>by which the truth or falsity of </a:t>
            </a:r>
            <a:br>
              <a:rPr lang="en-US" altLang="ko-KR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ko-KR" smtClean="0">
                <a:solidFill>
                  <a:srgbClr val="FF0000"/>
                </a:solidFill>
                <a:latin typeface="Arial" panose="020B0604020202020204" pitchFamily="34" charset="0"/>
              </a:rPr>
              <a:t>any mathematical conjecture </a:t>
            </a:r>
            <a:br>
              <a:rPr lang="en-US" altLang="ko-KR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ko-KR" smtClean="0">
                <a:solidFill>
                  <a:srgbClr val="FF0000"/>
                </a:solidFill>
                <a:latin typeface="Arial" panose="020B0604020202020204" pitchFamily="34" charset="0"/>
              </a:rPr>
              <a:t>could be decided?</a:t>
            </a:r>
          </a:p>
          <a:p>
            <a:pPr eaLnBrk="1" hangingPunct="1"/>
            <a:r>
              <a:rPr lang="en-US" altLang="ko-KR" smtClean="0">
                <a:latin typeface="Arial" panose="020B0604020202020204" pitchFamily="34" charset="0"/>
              </a:rPr>
              <a:t>Turing</a:t>
            </a:r>
          </a:p>
          <a:p>
            <a:pPr lvl="1" eaLnBrk="1" hangingPunct="1"/>
            <a:r>
              <a:rPr lang="en-US" altLang="ko-KR" smtClean="0">
                <a:latin typeface="Arial" panose="020B0604020202020204" pitchFamily="34" charset="0"/>
              </a:rPr>
              <a:t>Conjecture ~ Sequence of 0’s and 1’s</a:t>
            </a:r>
          </a:p>
          <a:p>
            <a:pPr lvl="1" eaLnBrk="1" hangingPunct="1"/>
            <a:r>
              <a:rPr lang="en-US" altLang="ko-KR" smtClean="0">
                <a:latin typeface="Arial" panose="020B0604020202020204" pitchFamily="34" charset="0"/>
              </a:rPr>
              <a:t>Read/Write Head: Logic Gates</a:t>
            </a:r>
          </a:p>
          <a:p>
            <a:pPr lvl="1" eaLnBrk="1" hangingPunct="1"/>
            <a:r>
              <a:rPr lang="en-US" altLang="ko-KR" smtClean="0">
                <a:latin typeface="Arial" panose="020B0604020202020204" pitchFamily="34" charset="0"/>
              </a:rPr>
              <a:t>Model of Modern Computers</a:t>
            </a:r>
          </a:p>
        </p:txBody>
      </p:sp>
    </p:spTree>
    <p:extLst>
      <p:ext uri="{BB962C8B-B14F-4D97-AF65-F5344CB8AC3E}">
        <p14:creationId xmlns:p14="http://schemas.microsoft.com/office/powerpoint/2010/main" xmlns="" val="11000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AutoShape 2"/>
          <p:cNvSpPr>
            <a:spLocks noChangeArrowheads="1"/>
          </p:cNvSpPr>
          <p:nvPr/>
        </p:nvSpPr>
        <p:spPr bwMode="auto">
          <a:xfrm>
            <a:off x="3581400" y="4648200"/>
            <a:ext cx="1219200" cy="228600"/>
          </a:xfrm>
          <a:prstGeom prst="leftRightArrow">
            <a:avLst>
              <a:gd name="adj1" fmla="val 50000"/>
              <a:gd name="adj2" fmla="val 10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05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tx1"/>
                </a:solidFill>
                <a:latin typeface="Arial" panose="020B0604020202020204" pitchFamily="34" charset="0"/>
              </a:rPr>
              <a:t>Turing Machine</a:t>
            </a:r>
          </a:p>
        </p:txBody>
      </p:sp>
      <p:grpSp>
        <p:nvGrpSpPr>
          <p:cNvPr id="2058" name="Group 4"/>
          <p:cNvGrpSpPr>
            <a:grpSpLocks/>
          </p:cNvGrpSpPr>
          <p:nvPr/>
        </p:nvGrpSpPr>
        <p:grpSpPr bwMode="auto">
          <a:xfrm>
            <a:off x="0" y="4953000"/>
            <a:ext cx="9144000" cy="914400"/>
            <a:chOff x="144" y="3120"/>
            <a:chExt cx="4644" cy="576"/>
          </a:xfrm>
        </p:grpSpPr>
        <p:sp>
          <p:nvSpPr>
            <p:cNvPr id="2069" name="Rectangle 5"/>
            <p:cNvSpPr>
              <a:spLocks noChangeArrowheads="1"/>
            </p:cNvSpPr>
            <p:nvPr/>
          </p:nvSpPr>
          <p:spPr bwMode="auto">
            <a:xfrm>
              <a:off x="2079" y="3120"/>
              <a:ext cx="387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070" name="Rectangle 6"/>
            <p:cNvSpPr>
              <a:spLocks noChangeArrowheads="1"/>
            </p:cNvSpPr>
            <p:nvPr/>
          </p:nvSpPr>
          <p:spPr bwMode="auto">
            <a:xfrm>
              <a:off x="2466" y="3120"/>
              <a:ext cx="387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071" name="Rectangle 7"/>
            <p:cNvSpPr>
              <a:spLocks noChangeArrowheads="1"/>
            </p:cNvSpPr>
            <p:nvPr/>
          </p:nvSpPr>
          <p:spPr bwMode="auto">
            <a:xfrm>
              <a:off x="2853" y="3120"/>
              <a:ext cx="387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072" name="Rectangle 8"/>
            <p:cNvSpPr>
              <a:spLocks noChangeArrowheads="1"/>
            </p:cNvSpPr>
            <p:nvPr/>
          </p:nvSpPr>
          <p:spPr bwMode="auto">
            <a:xfrm>
              <a:off x="3240" y="3120"/>
              <a:ext cx="387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073" name="Rectangle 9"/>
            <p:cNvSpPr>
              <a:spLocks noChangeArrowheads="1"/>
            </p:cNvSpPr>
            <p:nvPr/>
          </p:nvSpPr>
          <p:spPr bwMode="auto">
            <a:xfrm>
              <a:off x="3627" y="3120"/>
              <a:ext cx="387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074" name="Rectangle 10"/>
            <p:cNvSpPr>
              <a:spLocks noChangeArrowheads="1"/>
            </p:cNvSpPr>
            <p:nvPr/>
          </p:nvSpPr>
          <p:spPr bwMode="auto">
            <a:xfrm>
              <a:off x="4014" y="3120"/>
              <a:ext cx="387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075" name="Rectangle 11"/>
            <p:cNvSpPr>
              <a:spLocks noChangeArrowheads="1"/>
            </p:cNvSpPr>
            <p:nvPr/>
          </p:nvSpPr>
          <p:spPr bwMode="auto">
            <a:xfrm>
              <a:off x="4401" y="3120"/>
              <a:ext cx="387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076" name="Rectangle 12"/>
            <p:cNvSpPr>
              <a:spLocks noChangeArrowheads="1"/>
            </p:cNvSpPr>
            <p:nvPr/>
          </p:nvSpPr>
          <p:spPr bwMode="auto">
            <a:xfrm>
              <a:off x="144" y="3120"/>
              <a:ext cx="387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077" name="Rectangle 13"/>
            <p:cNvSpPr>
              <a:spLocks noChangeArrowheads="1"/>
            </p:cNvSpPr>
            <p:nvPr/>
          </p:nvSpPr>
          <p:spPr bwMode="auto">
            <a:xfrm>
              <a:off x="531" y="3120"/>
              <a:ext cx="387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078" name="Rectangle 14"/>
            <p:cNvSpPr>
              <a:spLocks noChangeArrowheads="1"/>
            </p:cNvSpPr>
            <p:nvPr/>
          </p:nvSpPr>
          <p:spPr bwMode="auto">
            <a:xfrm>
              <a:off x="918" y="3120"/>
              <a:ext cx="387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079" name="Rectangle 15"/>
            <p:cNvSpPr>
              <a:spLocks noChangeArrowheads="1"/>
            </p:cNvSpPr>
            <p:nvPr/>
          </p:nvSpPr>
          <p:spPr bwMode="auto">
            <a:xfrm>
              <a:off x="1305" y="3120"/>
              <a:ext cx="387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080" name="Rectangle 16"/>
            <p:cNvSpPr>
              <a:spLocks noChangeArrowheads="1"/>
            </p:cNvSpPr>
            <p:nvPr/>
          </p:nvSpPr>
          <p:spPr bwMode="auto">
            <a:xfrm>
              <a:off x="1692" y="3120"/>
              <a:ext cx="387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grpSp>
        <p:nvGrpSpPr>
          <p:cNvPr id="2059" name="Group 17"/>
          <p:cNvGrpSpPr>
            <a:grpSpLocks/>
          </p:cNvGrpSpPr>
          <p:nvPr/>
        </p:nvGrpSpPr>
        <p:grpSpPr bwMode="auto">
          <a:xfrm>
            <a:off x="3581400" y="2514600"/>
            <a:ext cx="1295400" cy="2362200"/>
            <a:chOff x="1824" y="1536"/>
            <a:chExt cx="816" cy="1488"/>
          </a:xfrm>
        </p:grpSpPr>
        <p:grpSp>
          <p:nvGrpSpPr>
            <p:cNvPr id="2063" name="Group 18"/>
            <p:cNvGrpSpPr>
              <a:grpSpLocks/>
            </p:cNvGrpSpPr>
            <p:nvPr/>
          </p:nvGrpSpPr>
          <p:grpSpPr bwMode="auto">
            <a:xfrm>
              <a:off x="1824" y="1536"/>
              <a:ext cx="816" cy="1488"/>
              <a:chOff x="1776" y="1536"/>
              <a:chExt cx="816" cy="1488"/>
            </a:xfrm>
          </p:grpSpPr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 flipH="1" flipV="1">
                <a:off x="1776" y="1536"/>
                <a:ext cx="816" cy="86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/>
                <a:endParaRPr lang="ko-KR" altLang="ko-KR">
                  <a:latin typeface="Arial" panose="020B0604020202020204" pitchFamily="34" charset="0"/>
                </a:endParaRPr>
              </a:p>
            </p:txBody>
          </p:sp>
          <p:sp>
            <p:nvSpPr>
              <p:cNvPr id="2068" name="AutoShape 20"/>
              <p:cNvSpPr>
                <a:spLocks noChangeArrowheads="1"/>
              </p:cNvSpPr>
              <p:nvPr/>
            </p:nvSpPr>
            <p:spPr bwMode="auto">
              <a:xfrm>
                <a:off x="1968" y="2400"/>
                <a:ext cx="432" cy="6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6000 w 21600"/>
                  <a:gd name="T13" fmla="*/ 6023 h 21600"/>
                  <a:gd name="T14" fmla="*/ 15550 w 21600"/>
                  <a:gd name="T15" fmla="*/ 155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450" y="21600"/>
                    </a:lnTo>
                    <a:lnTo>
                      <a:pt x="1315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2064" name="Text Box 21"/>
            <p:cNvSpPr txBox="1">
              <a:spLocks noChangeArrowheads="1"/>
            </p:cNvSpPr>
            <p:nvPr/>
          </p:nvSpPr>
          <p:spPr bwMode="auto">
            <a:xfrm>
              <a:off x="2453" y="1632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endParaRPr lang="ko-KR" altLang="ko-KR">
                <a:latin typeface="Arial" panose="020B0604020202020204" pitchFamily="34" charset="0"/>
              </a:endParaRPr>
            </a:p>
          </p:txBody>
        </p:sp>
        <p:sp>
          <p:nvSpPr>
            <p:cNvPr id="2065" name="Text Box 22"/>
            <p:cNvSpPr txBox="1">
              <a:spLocks noChangeArrowheads="1"/>
            </p:cNvSpPr>
            <p:nvPr/>
          </p:nvSpPr>
          <p:spPr bwMode="auto">
            <a:xfrm>
              <a:off x="1893" y="1968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endParaRPr lang="ko-KR" altLang="ko-KR">
                <a:latin typeface="Arial" panose="020B0604020202020204" pitchFamily="34" charset="0"/>
              </a:endParaRPr>
            </a:p>
          </p:txBody>
        </p:sp>
        <p:cxnSp>
          <p:nvCxnSpPr>
            <p:cNvPr id="2066" name="AutoShape 23"/>
            <p:cNvCxnSpPr>
              <a:cxnSpLocks noChangeShapeType="1"/>
              <a:stCxn id="2065" idx="3"/>
              <a:endCxn id="2064" idx="1"/>
            </p:cNvCxnSpPr>
            <p:nvPr/>
          </p:nvCxnSpPr>
          <p:spPr bwMode="auto">
            <a:xfrm flipV="1">
              <a:off x="2079" y="1776"/>
              <a:ext cx="273" cy="336"/>
            </a:xfrm>
            <a:prstGeom prst="curvedConnector3">
              <a:avLst>
                <a:gd name="adj1" fmla="val 49815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205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06527421"/>
              </p:ext>
            </p:extLst>
          </p:nvPr>
        </p:nvGraphicFramePr>
        <p:xfrm>
          <a:off x="4419600" y="2514600"/>
          <a:ext cx="431800" cy="533400"/>
        </p:xfrm>
        <a:graphic>
          <a:graphicData uri="http://schemas.openxmlformats.org/presentationml/2006/ole">
            <p:oleObj spid="_x0000_s206324" name="Equation" r:id="rId3" imgW="164957" imgH="203024" progId="">
              <p:embed/>
            </p:oleObj>
          </a:graphicData>
        </a:graphic>
      </p:graphicFrame>
      <p:graphicFrame>
        <p:nvGraphicFramePr>
          <p:cNvPr id="205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47388449"/>
              </p:ext>
            </p:extLst>
          </p:nvPr>
        </p:nvGraphicFramePr>
        <p:xfrm>
          <a:off x="3657600" y="3352800"/>
          <a:ext cx="323850" cy="420688"/>
        </p:xfrm>
        <a:graphic>
          <a:graphicData uri="http://schemas.openxmlformats.org/presentationml/2006/ole">
            <p:oleObj spid="_x0000_s206325" name="Equation" r:id="rId4" imgW="126780" imgH="164814" progId="">
              <p:embed/>
            </p:oleObj>
          </a:graphicData>
        </a:graphic>
      </p:graphicFrame>
      <p:graphicFrame>
        <p:nvGraphicFramePr>
          <p:cNvPr id="205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53844142"/>
              </p:ext>
            </p:extLst>
          </p:nvPr>
        </p:nvGraphicFramePr>
        <p:xfrm>
          <a:off x="3810000" y="5181600"/>
          <a:ext cx="762000" cy="369888"/>
        </p:xfrm>
        <a:graphic>
          <a:graphicData uri="http://schemas.openxmlformats.org/presentationml/2006/ole">
            <p:oleObj spid="_x0000_s206326" name="Equation" r:id="rId5" imgW="431425" imgH="177646" progId="">
              <p:embed/>
            </p:oleObj>
          </a:graphicData>
        </a:graphic>
      </p:graphicFrame>
      <p:graphicFrame>
        <p:nvGraphicFramePr>
          <p:cNvPr id="205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31448174"/>
              </p:ext>
            </p:extLst>
          </p:nvPr>
        </p:nvGraphicFramePr>
        <p:xfrm>
          <a:off x="4848225" y="4495800"/>
          <a:ext cx="361950" cy="457200"/>
        </p:xfrm>
        <a:graphic>
          <a:graphicData uri="http://schemas.openxmlformats.org/presentationml/2006/ole">
            <p:oleObj spid="_x0000_s206327" name="Equation" r:id="rId6" imgW="139579" imgH="177646" progId="">
              <p:embed/>
            </p:oleObj>
          </a:graphicData>
        </a:graphic>
      </p:graphicFrame>
      <p:graphicFrame>
        <p:nvGraphicFramePr>
          <p:cNvPr id="205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83523126"/>
              </p:ext>
            </p:extLst>
          </p:nvPr>
        </p:nvGraphicFramePr>
        <p:xfrm>
          <a:off x="5029200" y="2438400"/>
          <a:ext cx="1677988" cy="1471613"/>
        </p:xfrm>
        <a:graphic>
          <a:graphicData uri="http://schemas.openxmlformats.org/presentationml/2006/ole">
            <p:oleObj spid="_x0000_s206328" name="Equation" r:id="rId7" imgW="812447" imgH="710891" progId="">
              <p:embed/>
            </p:oleObj>
          </a:graphicData>
        </a:graphic>
      </p:graphicFrame>
      <p:sp>
        <p:nvSpPr>
          <p:cNvPr id="2060" name="Text Box 29"/>
          <p:cNvSpPr txBox="1">
            <a:spLocks noChangeArrowheads="1"/>
          </p:cNvSpPr>
          <p:nvPr/>
        </p:nvSpPr>
        <p:spPr bwMode="auto">
          <a:xfrm>
            <a:off x="685800" y="1995488"/>
            <a:ext cx="5254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sz="2800">
                <a:latin typeface="Arial" panose="020B0604020202020204" pitchFamily="34" charset="0"/>
              </a:rPr>
              <a:t>Finite State Machine: Head</a:t>
            </a:r>
          </a:p>
        </p:txBody>
      </p:sp>
      <p:sp>
        <p:nvSpPr>
          <p:cNvPr id="2061" name="Text Box 30"/>
          <p:cNvSpPr txBox="1">
            <a:spLocks noChangeArrowheads="1"/>
          </p:cNvSpPr>
          <p:nvPr/>
        </p:nvSpPr>
        <p:spPr bwMode="auto">
          <a:xfrm>
            <a:off x="3228279" y="5865347"/>
            <a:ext cx="45432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sz="2800">
                <a:latin typeface="Arial" panose="020B0604020202020204" pitchFamily="34" charset="0"/>
              </a:rPr>
              <a:t>Infinitely long tape: Storage</a:t>
            </a:r>
            <a:endParaRPr lang="en-US" altLang="ko-KR">
              <a:latin typeface="Arial" panose="020B0604020202020204" pitchFamily="34" charset="0"/>
            </a:endParaRPr>
          </a:p>
        </p:txBody>
      </p:sp>
      <p:sp>
        <p:nvSpPr>
          <p:cNvPr id="2062" name="Text Box 31"/>
          <p:cNvSpPr txBox="1">
            <a:spLocks noChangeArrowheads="1"/>
          </p:cNvSpPr>
          <p:nvPr/>
        </p:nvSpPr>
        <p:spPr bwMode="auto">
          <a:xfrm>
            <a:off x="5630045" y="4341168"/>
            <a:ext cx="628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>
                <a:latin typeface="Arial" panose="020B0604020202020204" pitchFamily="34" charset="0"/>
              </a:rPr>
              <a:t>Bit </a:t>
            </a:r>
          </a:p>
        </p:txBody>
      </p:sp>
      <p:graphicFrame>
        <p:nvGraphicFramePr>
          <p:cNvPr id="2055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55618348"/>
              </p:ext>
            </p:extLst>
          </p:nvPr>
        </p:nvGraphicFramePr>
        <p:xfrm>
          <a:off x="6288088" y="4343400"/>
          <a:ext cx="838200" cy="511175"/>
        </p:xfrm>
        <a:graphic>
          <a:graphicData uri="http://schemas.openxmlformats.org/presentationml/2006/ole">
            <p:oleObj spid="_x0000_s206329" name="Equation" r:id="rId8" imgW="330057" imgH="203112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7603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tx1"/>
                </a:solidFill>
                <a:latin typeface="Arial" panose="020B0604020202020204" pitchFamily="34" charset="0"/>
              </a:rPr>
              <a:t>Quantum Information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13520"/>
            <a:ext cx="8048625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ko-KR" sz="2400" dirty="0" smtClean="0">
                <a:solidFill>
                  <a:srgbClr val="FF0000"/>
                </a:solidFill>
                <a:sym typeface="MT Symbol" panose="05050102010706020507" pitchFamily="18" charset="2"/>
              </a:rPr>
              <a:t>Bit</a:t>
            </a:r>
            <a:r>
              <a:rPr lang="en-US" altLang="ko-KR" sz="2400" dirty="0" smtClean="0">
                <a:sym typeface="MT Symbol" panose="05050102010706020507" pitchFamily="18" charset="2"/>
              </a:rPr>
              <a:t> 	</a:t>
            </a:r>
            <a:r>
              <a:rPr lang="en-US" altLang="ko-KR" sz="2400" dirty="0">
                <a:sym typeface="MT Symbol" panose="05050102010706020507" pitchFamily="18" charset="2"/>
              </a:rPr>
              <a:t> </a:t>
            </a:r>
            <a:r>
              <a:rPr lang="en-US" altLang="ko-KR" sz="2400" dirty="0" smtClean="0">
                <a:sym typeface="MT Symbol" panose="05050102010706020507" pitchFamily="18" charset="2"/>
              </a:rPr>
              <a:t>          </a:t>
            </a:r>
            <a:r>
              <a:rPr lang="en-US" altLang="ko-KR" sz="2400" dirty="0" smtClean="0">
                <a:sym typeface="Wingdings" panose="05000000000000000000" pitchFamily="2" charset="2"/>
              </a:rPr>
              <a:t></a:t>
            </a:r>
            <a:r>
              <a:rPr lang="en-US" altLang="ko-KR" sz="2400" dirty="0" smtClean="0">
                <a:sym typeface="MT Symbol" panose="05050102010706020507" pitchFamily="18" charset="2"/>
              </a:rPr>
              <a:t> </a:t>
            </a:r>
            <a:r>
              <a:rPr lang="en-US" altLang="ko-KR" sz="2400" dirty="0" err="1" smtClean="0">
                <a:solidFill>
                  <a:srgbClr val="00A000"/>
                </a:solidFill>
                <a:sym typeface="MT Symbol" panose="05050102010706020507" pitchFamily="18" charset="2"/>
              </a:rPr>
              <a:t>Qubit</a:t>
            </a:r>
            <a:r>
              <a:rPr lang="en-US" altLang="ko-KR" sz="2400" dirty="0" smtClean="0">
                <a:sym typeface="MT Symbol" panose="05050102010706020507" pitchFamily="18" charset="2"/>
              </a:rPr>
              <a:t>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2400" dirty="0" smtClean="0">
                <a:solidFill>
                  <a:srgbClr val="FF0000"/>
                </a:solidFill>
                <a:sym typeface="MT Symbol" panose="05050102010706020507" pitchFamily="18" charset="2"/>
              </a:rPr>
              <a:t>N bits  2</a:t>
            </a:r>
            <a:r>
              <a:rPr lang="en-US" altLang="ko-KR" sz="2400" baseline="30000" dirty="0" smtClean="0">
                <a:solidFill>
                  <a:srgbClr val="FF0000"/>
                </a:solidFill>
                <a:sym typeface="MT Symbol" panose="05050102010706020507" pitchFamily="18" charset="2"/>
              </a:rPr>
              <a:t>N</a:t>
            </a:r>
            <a:r>
              <a:rPr lang="en-US" altLang="ko-KR" sz="2400" dirty="0" smtClean="0">
                <a:solidFill>
                  <a:srgbClr val="FF0000"/>
                </a:solidFill>
                <a:sym typeface="MT Symbol" panose="05050102010706020507" pitchFamily="18" charset="2"/>
              </a:rPr>
              <a:t> states, One at a time				Linearly parallel computing AT BEST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ko-KR" sz="2400" dirty="0" smtClean="0">
                <a:solidFill>
                  <a:srgbClr val="00B050"/>
                </a:solidFill>
                <a:sym typeface="MT Symbol" panose="05050102010706020507" pitchFamily="18" charset="2"/>
              </a:rPr>
              <a:t>N </a:t>
            </a:r>
            <a:r>
              <a:rPr lang="en-US" altLang="ko-KR" sz="2400" dirty="0" err="1" smtClean="0">
                <a:solidFill>
                  <a:srgbClr val="00B050"/>
                </a:solidFill>
                <a:sym typeface="MT Symbol" panose="05050102010706020507" pitchFamily="18" charset="2"/>
              </a:rPr>
              <a:t>qubits</a:t>
            </a:r>
            <a:r>
              <a:rPr lang="en-US" altLang="ko-KR" sz="2400" dirty="0" smtClean="0">
                <a:solidFill>
                  <a:srgbClr val="00B050"/>
                </a:solidFill>
                <a:sym typeface="MT Symbol" panose="05050102010706020507" pitchFamily="18" charset="2"/>
              </a:rPr>
              <a:t> </a:t>
            </a:r>
            <a:r>
              <a:rPr lang="en-US" altLang="ko-KR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</a:t>
            </a:r>
            <a:r>
              <a:rPr lang="en-US" altLang="ko-KR" sz="2400" dirty="0" smtClean="0">
                <a:solidFill>
                  <a:srgbClr val="00B050"/>
                </a:solidFill>
                <a:sym typeface="MT Symbol" panose="05050102010706020507" pitchFamily="18" charset="2"/>
              </a:rPr>
              <a:t>  Linear superposition </a:t>
            </a:r>
            <a:br>
              <a:rPr lang="en-US" altLang="ko-KR" sz="2400" dirty="0" smtClean="0">
                <a:solidFill>
                  <a:srgbClr val="00B050"/>
                </a:solidFill>
                <a:sym typeface="MT Symbol" panose="05050102010706020507" pitchFamily="18" charset="2"/>
              </a:rPr>
            </a:br>
            <a:r>
              <a:rPr lang="en-US" altLang="ko-KR" sz="2400" dirty="0" smtClean="0">
                <a:solidFill>
                  <a:srgbClr val="00B050"/>
                </a:solidFill>
                <a:sym typeface="MT Symbol" panose="05050102010706020507" pitchFamily="18" charset="2"/>
              </a:rPr>
              <a:t>                           of 2</a:t>
            </a:r>
            <a:r>
              <a:rPr lang="en-US" altLang="ko-KR" sz="2400" baseline="30000" dirty="0" smtClean="0">
                <a:solidFill>
                  <a:srgbClr val="00B050"/>
                </a:solidFill>
                <a:sym typeface="MT Symbol" panose="05050102010706020507" pitchFamily="18" charset="2"/>
              </a:rPr>
              <a:t>N</a:t>
            </a:r>
            <a:r>
              <a:rPr lang="en-US" altLang="ko-KR" sz="2400" dirty="0" smtClean="0">
                <a:solidFill>
                  <a:srgbClr val="00B050"/>
                </a:solidFill>
                <a:sym typeface="MT Symbol" panose="05050102010706020507" pitchFamily="18" charset="2"/>
              </a:rPr>
              <a:t> states at the same time</a:t>
            </a:r>
            <a:br>
              <a:rPr lang="en-US" altLang="ko-KR" sz="2400" dirty="0" smtClean="0">
                <a:solidFill>
                  <a:srgbClr val="00B050"/>
                </a:solidFill>
                <a:sym typeface="MT Symbol" panose="05050102010706020507" pitchFamily="18" charset="2"/>
              </a:rPr>
            </a:br>
            <a:r>
              <a:rPr lang="en-US" altLang="ko-KR" sz="2400" dirty="0" smtClean="0">
                <a:solidFill>
                  <a:schemeClr val="accent2"/>
                </a:solidFill>
                <a:sym typeface="MT Symbol" panose="05050102010706020507" pitchFamily="18" charset="2"/>
              </a:rPr>
              <a:t>     </a:t>
            </a:r>
            <a:r>
              <a:rPr lang="en-US" altLang="ko-KR" sz="2400" dirty="0" smtClean="0">
                <a:sym typeface="MT Symbol" panose="05050102010706020507" pitchFamily="18" charset="2"/>
              </a:rPr>
              <a:t>	Exponentially parallel computing</a:t>
            </a:r>
            <a:r>
              <a:rPr lang="en-US" altLang="ko-KR" sz="2400" dirty="0" smtClean="0">
                <a:solidFill>
                  <a:schemeClr val="accent2"/>
                </a:solidFill>
                <a:sym typeface="MT Symbol" panose="05050102010706020507" pitchFamily="18" charset="2"/>
              </a:rPr>
              <a:t> </a:t>
            </a:r>
            <a:br>
              <a:rPr lang="en-US" altLang="ko-KR" sz="2400" dirty="0" smtClean="0">
                <a:solidFill>
                  <a:schemeClr val="accent2"/>
                </a:solidFill>
                <a:sym typeface="MT Symbol" panose="05050102010706020507" pitchFamily="18" charset="2"/>
              </a:rPr>
            </a:br>
            <a:r>
              <a:rPr lang="en-US" altLang="ko-KR" sz="2400" dirty="0" smtClean="0">
                <a:solidFill>
                  <a:schemeClr val="accent2"/>
                </a:solidFill>
                <a:sym typeface="MT Symbol" panose="05050102010706020507" pitchFamily="18" charset="2"/>
              </a:rPr>
              <a:t>         </a:t>
            </a:r>
            <a:r>
              <a:rPr lang="en-US" altLang="ko-KR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</a:t>
            </a:r>
            <a:r>
              <a:rPr lang="en-US" altLang="ko-KR" sz="2400" dirty="0" smtClean="0">
                <a:solidFill>
                  <a:srgbClr val="00B050"/>
                </a:solidFill>
                <a:sym typeface="MT Symbol" panose="05050102010706020507" pitchFamily="18" charset="2"/>
              </a:rPr>
              <a:t> </a:t>
            </a:r>
            <a:r>
              <a:rPr lang="en-US" altLang="ko-KR" sz="2400" u="sng" dirty="0" smtClean="0">
                <a:solidFill>
                  <a:srgbClr val="00B050"/>
                </a:solidFill>
                <a:sym typeface="MT Symbol" panose="05050102010706020507" pitchFamily="18" charset="2"/>
              </a:rPr>
              <a:t>Quantum Parallelism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altLang="ko-KR" sz="2400" dirty="0" smtClean="0">
                <a:solidFill>
                  <a:srgbClr val="CC00FF"/>
                </a:solidFill>
                <a:sym typeface="MT Symbol" panose="05050102010706020507" pitchFamily="18" charset="2"/>
              </a:rPr>
              <a:t>But when you extract result, </a:t>
            </a:r>
            <a:br>
              <a:rPr lang="en-US" altLang="ko-KR" sz="2400" dirty="0" smtClean="0">
                <a:solidFill>
                  <a:srgbClr val="CC00FF"/>
                </a:solidFill>
                <a:sym typeface="MT Symbol" panose="05050102010706020507" pitchFamily="18" charset="2"/>
              </a:rPr>
            </a:br>
            <a:r>
              <a:rPr lang="en-US" altLang="ko-KR" sz="2400" dirty="0" smtClean="0">
                <a:solidFill>
                  <a:srgbClr val="CC00FF"/>
                </a:solidFill>
                <a:sym typeface="MT Symbol" panose="05050102010706020507" pitchFamily="18" charset="2"/>
              </a:rPr>
              <a:t>                you cannot get all of them.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54101634"/>
              </p:ext>
            </p:extLst>
          </p:nvPr>
        </p:nvGraphicFramePr>
        <p:xfrm>
          <a:off x="4067175" y="1522809"/>
          <a:ext cx="4468813" cy="754063"/>
        </p:xfrm>
        <a:graphic>
          <a:graphicData uri="http://schemas.openxmlformats.org/presentationml/2006/ole">
            <p:oleObj spid="_x0000_s167134" name="Equation" r:id="rId3" imgW="2019300" imgH="342900" progId="">
              <p:embed/>
            </p:oleObj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01162982"/>
              </p:ext>
            </p:extLst>
          </p:nvPr>
        </p:nvGraphicFramePr>
        <p:xfrm>
          <a:off x="1692275" y="1700213"/>
          <a:ext cx="868363" cy="538162"/>
        </p:xfrm>
        <a:graphic>
          <a:graphicData uri="http://schemas.openxmlformats.org/presentationml/2006/ole">
            <p:oleObj spid="_x0000_s167135" name="Equation" r:id="rId4" imgW="368300" imgH="228600" progId="">
              <p:embed/>
            </p:oleObj>
          </a:graphicData>
        </a:graphic>
      </p:graphicFrame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5004048" y="4797152"/>
            <a:ext cx="2055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50000"/>
              </a:spcBef>
            </a:pPr>
            <a:r>
              <a:rPr kumimoji="0" lang="en-US" altLang="ko-KR" sz="1600">
                <a:latin typeface="Arial" panose="020B0604020202020204" pitchFamily="34" charset="0"/>
              </a:rPr>
              <a:t>Deutsch</a:t>
            </a:r>
          </a:p>
        </p:txBody>
      </p:sp>
    </p:spTree>
    <p:extLst>
      <p:ext uri="{BB962C8B-B14F-4D97-AF65-F5344CB8AC3E}">
        <p14:creationId xmlns:p14="http://schemas.microsoft.com/office/powerpoint/2010/main" xmlns="" val="33489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619250" y="549275"/>
            <a:ext cx="52991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 sz="4400">
                <a:latin typeface="Arial" panose="020B0604020202020204" pitchFamily="34" charset="0"/>
              </a:rPr>
              <a:t>Quantum Algorithms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50850" y="1752600"/>
            <a:ext cx="8304213" cy="456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82600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tabLst>
                <a:tab pos="482600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tabLst>
                <a:tab pos="482600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tabLst>
                <a:tab pos="482600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tabLst>
                <a:tab pos="482600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en-US" altLang="ko-KR" dirty="0">
                <a:latin typeface="Arial" panose="020B0604020202020204" pitchFamily="34" charset="0"/>
              </a:rPr>
              <a:t>1.  </a:t>
            </a:r>
            <a:r>
              <a:rPr kumimoji="0" lang="en-US" altLang="ko-KR" sz="2800" dirty="0">
                <a:latin typeface="Arial" panose="020B0604020202020204" pitchFamily="34" charset="0"/>
              </a:rPr>
              <a:t>[Feynman] </a:t>
            </a:r>
            <a:r>
              <a:rPr kumimoji="0" lang="en-US" altLang="ko-KR" sz="2200" dirty="0">
                <a:solidFill>
                  <a:srgbClr val="0000FF"/>
                </a:solidFill>
                <a:latin typeface="Arial" panose="020B0604020202020204" pitchFamily="34" charset="0"/>
              </a:rPr>
              <a:t>Simulation of Quantum Physical Systems</a:t>
            </a:r>
          </a:p>
          <a:p>
            <a:pPr eaLnBrk="1" hangingPunct="1"/>
            <a:r>
              <a:rPr kumimoji="0" lang="en-US" altLang="ko-KR" sz="2200" dirty="0">
                <a:solidFill>
                  <a:srgbClr val="0000FF"/>
                </a:solidFill>
                <a:latin typeface="Arial" panose="020B0604020202020204" pitchFamily="34" charset="0"/>
              </a:rPr>
              <a:t>	with HUGE </a:t>
            </a:r>
            <a:r>
              <a:rPr kumimoji="0" lang="en-US" altLang="ko-KR" sz="2200" dirty="0" err="1">
                <a:solidFill>
                  <a:srgbClr val="0000FF"/>
                </a:solidFill>
                <a:latin typeface="Arial" panose="020B0604020202020204" pitchFamily="34" charset="0"/>
              </a:rPr>
              <a:t>Hilber</a:t>
            </a:r>
            <a:r>
              <a:rPr kumimoji="0" lang="en-US" altLang="ko-KR" sz="2200" dirty="0">
                <a:solidFill>
                  <a:srgbClr val="0000FF"/>
                </a:solidFill>
                <a:latin typeface="Arial" panose="020B0604020202020204" pitchFamily="34" charset="0"/>
              </a:rPr>
              <a:t> space ( 2</a:t>
            </a:r>
            <a:r>
              <a:rPr kumimoji="0" lang="en-US" altLang="ko-KR" sz="2200" baseline="30000" dirty="0">
                <a:solidFill>
                  <a:srgbClr val="0000FF"/>
                </a:solidFill>
                <a:latin typeface="Arial" panose="020B0604020202020204" pitchFamily="34" charset="0"/>
              </a:rPr>
              <a:t>N</a:t>
            </a:r>
            <a:r>
              <a:rPr kumimoji="0" lang="en-US" altLang="ko-KR" sz="2200" dirty="0">
                <a:solidFill>
                  <a:srgbClr val="0000FF"/>
                </a:solidFill>
                <a:latin typeface="Arial" panose="020B0604020202020204" pitchFamily="34" charset="0"/>
              </a:rPr>
              <a:t>-D )</a:t>
            </a:r>
          </a:p>
          <a:p>
            <a:pPr eaLnBrk="1" hangingPunct="1"/>
            <a:r>
              <a:rPr kumimoji="0" lang="en-US" altLang="ko-KR" sz="2200" dirty="0">
                <a:latin typeface="Arial" panose="020B0604020202020204" pitchFamily="34" charset="0"/>
              </a:rPr>
              <a:t>	e.g. Strongly Correlated Electron Systems</a:t>
            </a:r>
          </a:p>
          <a:p>
            <a:pPr latinLnBrk="0"/>
            <a:endParaRPr kumimoji="0" lang="en-US" altLang="ko-KR" sz="2200" dirty="0">
              <a:latin typeface="Arial" panose="020B0604020202020204" pitchFamily="34" charset="0"/>
            </a:endParaRPr>
          </a:p>
          <a:p>
            <a:pPr latinLnBrk="0"/>
            <a:r>
              <a:rPr kumimoji="0" lang="en-US" altLang="ko-KR" sz="2800" dirty="0">
                <a:latin typeface="Arial" panose="020B0604020202020204" pitchFamily="34" charset="0"/>
              </a:rPr>
              <a:t>2.  [Peter </a:t>
            </a:r>
            <a:r>
              <a:rPr kumimoji="0" lang="en-US" altLang="ko-KR" sz="2800" dirty="0" err="1">
                <a:latin typeface="Arial" panose="020B0604020202020204" pitchFamily="34" charset="0"/>
              </a:rPr>
              <a:t>Shor</a:t>
            </a:r>
            <a:r>
              <a:rPr kumimoji="0" lang="en-US" altLang="ko-KR" sz="2800" dirty="0">
                <a:latin typeface="Arial" panose="020B0604020202020204" pitchFamily="34" charset="0"/>
              </a:rPr>
              <a:t>]  </a:t>
            </a:r>
            <a:r>
              <a:rPr kumimoji="0" lang="en-US" altLang="ko-KR" sz="2200" dirty="0">
                <a:solidFill>
                  <a:srgbClr val="00B050"/>
                </a:solidFill>
                <a:latin typeface="Arial" panose="020B0604020202020204" pitchFamily="34" charset="0"/>
              </a:rPr>
              <a:t>Factoring large integers, period finding</a:t>
            </a:r>
          </a:p>
          <a:p>
            <a:pPr latinLnBrk="0">
              <a:lnSpc>
                <a:spcPct val="140000"/>
              </a:lnSpc>
            </a:pPr>
            <a:r>
              <a:rPr kumimoji="0" lang="en-US" altLang="ko-KR" sz="2800" dirty="0">
                <a:latin typeface="Arial" panose="020B0604020202020204" pitchFamily="34" charset="0"/>
              </a:rPr>
              <a:t>		</a:t>
            </a:r>
            <a:r>
              <a:rPr kumimoji="0" lang="en-US" altLang="ko-KR" sz="3200" dirty="0" err="1">
                <a:solidFill>
                  <a:srgbClr val="00B050"/>
                </a:solidFill>
                <a:latin typeface="Arial" panose="020B0604020202020204" pitchFamily="34" charset="0"/>
              </a:rPr>
              <a:t>t</a:t>
            </a:r>
            <a:r>
              <a:rPr kumimoji="0" lang="en-US" altLang="ko-KR" sz="3200" baseline="-25000" dirty="0" err="1">
                <a:solidFill>
                  <a:srgbClr val="00B050"/>
                </a:solidFill>
                <a:latin typeface="Arial" panose="020B0604020202020204" pitchFamily="34" charset="0"/>
              </a:rPr>
              <a:t>q</a:t>
            </a:r>
            <a:r>
              <a:rPr kumimoji="0" lang="en-US" altLang="ko-KR" sz="32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ko-KR" sz="3200" dirty="0">
                <a:solidFill>
                  <a:srgbClr val="00B050"/>
                </a:solidFill>
                <a:latin typeface="Arial" panose="020B0604020202020204" pitchFamily="34" charset="0"/>
                <a:ea typeface="굴림체" panose="020B0609000101010101" pitchFamily="49" charset="-127"/>
                <a:sym typeface="Symbol" panose="05050102010706020507" pitchFamily="18" charset="2"/>
              </a:rPr>
              <a:t>∝</a:t>
            </a:r>
            <a:r>
              <a:rPr kumimoji="0" lang="en-US" altLang="ko-KR" sz="3200" dirty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Pol (N)        </a:t>
            </a:r>
            <a:r>
              <a:rPr kumimoji="0" lang="en-US" altLang="ko-KR" sz="3200" dirty="0" err="1">
                <a:solidFill>
                  <a:srgbClr val="FF006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t</a:t>
            </a:r>
            <a:r>
              <a:rPr kumimoji="0" lang="en-US" altLang="ko-KR" sz="3200" baseline="-25000" dirty="0" err="1">
                <a:solidFill>
                  <a:srgbClr val="FF006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cl</a:t>
            </a:r>
            <a:r>
              <a:rPr kumimoji="0" lang="en-US" altLang="ko-KR" sz="3200" baseline="-25000" dirty="0">
                <a:solidFill>
                  <a:srgbClr val="FF006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kumimoji="0" lang="en-US" altLang="ko-KR" sz="3200" dirty="0">
                <a:solidFill>
                  <a:srgbClr val="FF0066"/>
                </a:solidFill>
                <a:latin typeface="Arial" panose="020B0604020202020204" pitchFamily="34" charset="0"/>
                <a:ea typeface="바탕체" panose="02030609000101010101" pitchFamily="17" charset="-127"/>
                <a:sym typeface="Symbol" panose="05050102010706020507" pitchFamily="18" charset="2"/>
              </a:rPr>
              <a:t>∼ </a:t>
            </a:r>
            <a:r>
              <a:rPr kumimoji="0" lang="en-US" altLang="ko-KR" sz="3200" dirty="0" err="1">
                <a:solidFill>
                  <a:srgbClr val="FF006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Exp</a:t>
            </a:r>
            <a:r>
              <a:rPr kumimoji="0" lang="en-US" altLang="ko-KR" sz="3200" dirty="0">
                <a:solidFill>
                  <a:srgbClr val="FF006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(N</a:t>
            </a:r>
            <a:r>
              <a:rPr kumimoji="0" lang="en-US" altLang="ko-KR" sz="3200" baseline="30000" dirty="0">
                <a:solidFill>
                  <a:srgbClr val="FF006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1/3</a:t>
            </a:r>
            <a:r>
              <a:rPr kumimoji="0" lang="en-US" altLang="ko-KR" sz="3200" dirty="0">
                <a:solidFill>
                  <a:srgbClr val="FF006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</a:p>
          <a:p>
            <a:pPr latinLnBrk="0"/>
            <a:endParaRPr kumimoji="0" lang="en-US" altLang="ko-KR" sz="3200" dirty="0">
              <a:latin typeface="Arial" panose="020B0604020202020204" pitchFamily="34" charset="0"/>
            </a:endParaRPr>
          </a:p>
          <a:p>
            <a:pPr latinLnBrk="0"/>
            <a:r>
              <a:rPr kumimoji="0" lang="en-US" altLang="ko-KR" sz="2800" dirty="0">
                <a:latin typeface="Arial" panose="020B0604020202020204" pitchFamily="34" charset="0"/>
              </a:rPr>
              <a:t>3. 	[Grover] </a:t>
            </a:r>
            <a:r>
              <a:rPr kumimoji="0" lang="en-US" altLang="ko-KR" sz="2200" dirty="0">
                <a:latin typeface="Arial" panose="020B0604020202020204" pitchFamily="34" charset="0"/>
              </a:rPr>
              <a:t> </a:t>
            </a:r>
            <a:r>
              <a:rPr kumimoji="0" lang="en-US" altLang="ko-KR" sz="2200" dirty="0">
                <a:solidFill>
                  <a:srgbClr val="00B050"/>
                </a:solidFill>
                <a:latin typeface="Arial" panose="020B0604020202020204" pitchFamily="34" charset="0"/>
              </a:rPr>
              <a:t>Searching</a:t>
            </a:r>
            <a:r>
              <a:rPr kumimoji="0" lang="en-US" altLang="ko-KR" sz="2200" dirty="0">
                <a:latin typeface="Arial" panose="020B0604020202020204" pitchFamily="34" charset="0"/>
              </a:rPr>
              <a:t>   </a:t>
            </a:r>
            <a:r>
              <a:rPr kumimoji="0" lang="en-US" altLang="ko-KR" sz="2800" dirty="0">
                <a:latin typeface="Arial" panose="020B0604020202020204" pitchFamily="34" charset="0"/>
              </a:rPr>
              <a:t>  					</a:t>
            </a:r>
            <a:r>
              <a:rPr kumimoji="0" lang="en-US" altLang="ko-KR" sz="2800" dirty="0">
                <a:solidFill>
                  <a:srgbClr val="00B050"/>
                </a:solidFill>
                <a:latin typeface="Arial" panose="020B0604020202020204" pitchFamily="34" charset="0"/>
              </a:rPr>
              <a:t>	</a:t>
            </a:r>
            <a:r>
              <a:rPr kumimoji="0" lang="en-US" altLang="ko-KR" sz="3200" dirty="0" err="1">
                <a:solidFill>
                  <a:srgbClr val="00B050"/>
                </a:solidFill>
                <a:latin typeface="Arial" panose="020B0604020202020204" pitchFamily="34" charset="0"/>
              </a:rPr>
              <a:t>t</a:t>
            </a:r>
            <a:r>
              <a:rPr kumimoji="0" lang="en-US" altLang="ko-KR" sz="3200" baseline="-25000" dirty="0" err="1">
                <a:solidFill>
                  <a:srgbClr val="00B050"/>
                </a:solidFill>
                <a:latin typeface="Arial" panose="020B0604020202020204" pitchFamily="34" charset="0"/>
              </a:rPr>
              <a:t>q</a:t>
            </a:r>
            <a:r>
              <a:rPr kumimoji="0" lang="en-US" altLang="ko-KR" sz="32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ko-KR" sz="3200" dirty="0">
                <a:solidFill>
                  <a:srgbClr val="00B050"/>
                </a:solidFill>
                <a:latin typeface="Arial" panose="020B0604020202020204" pitchFamily="34" charset="0"/>
                <a:ea typeface="굴림체" panose="020B0609000101010101" pitchFamily="49" charset="-127"/>
                <a:sym typeface="Symbol" panose="05050102010706020507" pitchFamily="18" charset="2"/>
              </a:rPr>
              <a:t>∝N      </a:t>
            </a:r>
            <a:r>
              <a:rPr kumimoji="0" lang="en-US" altLang="ko-KR" sz="3200" dirty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kumimoji="0" lang="en-US" altLang="ko-KR" sz="3200" dirty="0">
                <a:latin typeface="Arial" panose="020B0604020202020204" pitchFamily="34" charset="0"/>
                <a:sym typeface="Symbol" panose="05050102010706020507" pitchFamily="18" charset="2"/>
              </a:rPr>
              <a:t>	    </a:t>
            </a:r>
            <a:r>
              <a:rPr kumimoji="0" lang="en-US" altLang="ko-KR" sz="3200" dirty="0">
                <a:solidFill>
                  <a:srgbClr val="FF006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</a:t>
            </a:r>
            <a:r>
              <a:rPr kumimoji="0" lang="en-US" altLang="ko-KR" sz="3200" dirty="0" err="1">
                <a:solidFill>
                  <a:srgbClr val="FF006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t</a:t>
            </a:r>
            <a:r>
              <a:rPr kumimoji="0" lang="en-US" altLang="ko-KR" sz="3200" baseline="-25000" dirty="0" err="1">
                <a:solidFill>
                  <a:srgbClr val="FF006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cl</a:t>
            </a:r>
            <a:r>
              <a:rPr kumimoji="0" lang="en-US" altLang="ko-KR" sz="3200" dirty="0">
                <a:solidFill>
                  <a:srgbClr val="FF006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 ~ N/2</a:t>
            </a:r>
            <a:endParaRPr kumimoji="0" lang="en-US" altLang="ko-KR" sz="3200" dirty="0">
              <a:solidFill>
                <a:srgbClr val="FF0066"/>
              </a:solidFill>
              <a:latin typeface="Arial" panose="020B0604020202020204" pitchFamily="34" charset="0"/>
            </a:endParaRPr>
          </a:p>
          <a:p>
            <a:pPr latinLnBrk="0"/>
            <a:endParaRPr kumimoji="0" lang="en-US" altLang="ko-KR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961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1116013" y="2205038"/>
            <a:ext cx="6551612" cy="2873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056" name="Rectangle 3"/>
          <p:cNvSpPr>
            <a:spLocks noChangeArrowheads="1"/>
          </p:cNvSpPr>
          <p:nvPr/>
        </p:nvSpPr>
        <p:spPr bwMode="auto">
          <a:xfrm>
            <a:off x="1116013" y="4868863"/>
            <a:ext cx="6553200" cy="288925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057" name="Rectangle 4"/>
          <p:cNvSpPr>
            <a:spLocks noChangeArrowheads="1"/>
          </p:cNvSpPr>
          <p:nvPr/>
        </p:nvSpPr>
        <p:spPr bwMode="auto">
          <a:xfrm>
            <a:off x="1116013" y="1052513"/>
            <a:ext cx="6553200" cy="287337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pSp>
        <p:nvGrpSpPr>
          <p:cNvPr id="2058" name="Group 5"/>
          <p:cNvGrpSpPr>
            <a:grpSpLocks/>
          </p:cNvGrpSpPr>
          <p:nvPr/>
        </p:nvGrpSpPr>
        <p:grpSpPr bwMode="auto">
          <a:xfrm>
            <a:off x="2195513" y="2060575"/>
            <a:ext cx="4681537" cy="647700"/>
            <a:chOff x="794" y="437"/>
            <a:chExt cx="3946" cy="725"/>
          </a:xfrm>
        </p:grpSpPr>
        <p:sp>
          <p:nvSpPr>
            <p:cNvPr id="2070" name="Rectangle 6"/>
            <p:cNvSpPr>
              <a:spLocks noChangeArrowheads="1"/>
            </p:cNvSpPr>
            <p:nvPr/>
          </p:nvSpPr>
          <p:spPr bwMode="auto">
            <a:xfrm>
              <a:off x="794" y="437"/>
              <a:ext cx="3538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071" name="Rectangle 7"/>
            <p:cNvSpPr>
              <a:spLocks noChangeArrowheads="1"/>
            </p:cNvSpPr>
            <p:nvPr/>
          </p:nvSpPr>
          <p:spPr bwMode="auto">
            <a:xfrm>
              <a:off x="930" y="573"/>
              <a:ext cx="3538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072" name="Rectangle 8"/>
            <p:cNvSpPr>
              <a:spLocks noChangeArrowheads="1"/>
            </p:cNvSpPr>
            <p:nvPr/>
          </p:nvSpPr>
          <p:spPr bwMode="auto">
            <a:xfrm>
              <a:off x="1066" y="709"/>
              <a:ext cx="3538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073" name="Rectangle 9"/>
            <p:cNvSpPr>
              <a:spLocks noChangeArrowheads="1"/>
            </p:cNvSpPr>
            <p:nvPr/>
          </p:nvSpPr>
          <p:spPr bwMode="auto">
            <a:xfrm>
              <a:off x="1202" y="845"/>
              <a:ext cx="3538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sp>
        <p:nvSpPr>
          <p:cNvPr id="2059" name="AutoShape 10"/>
          <p:cNvSpPr>
            <a:spLocks noChangeArrowheads="1"/>
          </p:cNvSpPr>
          <p:nvPr/>
        </p:nvSpPr>
        <p:spPr bwMode="auto">
          <a:xfrm>
            <a:off x="1763713" y="3644900"/>
            <a:ext cx="5329237" cy="2663825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060" name="AutoShape 11"/>
          <p:cNvSpPr>
            <a:spLocks noChangeArrowheads="1"/>
          </p:cNvSpPr>
          <p:nvPr/>
        </p:nvSpPr>
        <p:spPr bwMode="auto">
          <a:xfrm>
            <a:off x="2411413" y="3213100"/>
            <a:ext cx="3816350" cy="3455988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971550" y="547688"/>
            <a:ext cx="2592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Tahoma" panose="020B0604030504040204" pitchFamily="34" charset="0"/>
              </a:rPr>
              <a:t>Digital Computer</a:t>
            </a:r>
          </a:p>
        </p:txBody>
      </p:sp>
      <p:sp>
        <p:nvSpPr>
          <p:cNvPr id="2062" name="Text Box 13"/>
          <p:cNvSpPr txBox="1">
            <a:spLocks noChangeArrowheads="1"/>
          </p:cNvSpPr>
          <p:nvPr/>
        </p:nvSpPr>
        <p:spPr bwMode="auto">
          <a:xfrm>
            <a:off x="971550" y="1555750"/>
            <a:ext cx="475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Tahoma" panose="020B0604030504040204" pitchFamily="34" charset="0"/>
              </a:rPr>
              <a:t>Digital Computers in parallel</a:t>
            </a:r>
          </a:p>
        </p:txBody>
      </p:sp>
      <p:sp>
        <p:nvSpPr>
          <p:cNvPr id="2063" name="Text Box 14"/>
          <p:cNvSpPr txBox="1">
            <a:spLocks noChangeArrowheads="1"/>
          </p:cNvSpPr>
          <p:nvPr/>
        </p:nvSpPr>
        <p:spPr bwMode="auto">
          <a:xfrm>
            <a:off x="1042988" y="32131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Tahoma" panose="020B0604030504040204" pitchFamily="34" charset="0"/>
              </a:rPr>
              <a:t>Quantum Computer : Quantum Parallelism</a:t>
            </a:r>
          </a:p>
        </p:txBody>
      </p:sp>
      <p:sp>
        <p:nvSpPr>
          <p:cNvPr id="2064" name="Text Box 15"/>
          <p:cNvSpPr txBox="1">
            <a:spLocks noChangeArrowheads="1"/>
          </p:cNvSpPr>
          <p:nvPr/>
        </p:nvSpPr>
        <p:spPr bwMode="auto">
          <a:xfrm>
            <a:off x="323850" y="981075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>
                <a:solidFill>
                  <a:srgbClr val="0000FF"/>
                </a:solidFill>
                <a:latin typeface="Tahoma" panose="020B0604030504040204" pitchFamily="34" charset="0"/>
              </a:rPr>
              <a:t>N bits</a:t>
            </a:r>
          </a:p>
        </p:txBody>
      </p:sp>
      <p:sp>
        <p:nvSpPr>
          <p:cNvPr id="2065" name="Text Box 16"/>
          <p:cNvSpPr txBox="1">
            <a:spLocks noChangeArrowheads="1"/>
          </p:cNvSpPr>
          <p:nvPr/>
        </p:nvSpPr>
        <p:spPr bwMode="auto">
          <a:xfrm>
            <a:off x="323850" y="2133600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>
                <a:solidFill>
                  <a:srgbClr val="0000FF"/>
                </a:solidFill>
                <a:latin typeface="Tahoma" panose="020B0604030504040204" pitchFamily="34" charset="0"/>
              </a:rPr>
              <a:t>N bits</a:t>
            </a:r>
          </a:p>
        </p:txBody>
      </p:sp>
      <p:sp>
        <p:nvSpPr>
          <p:cNvPr id="2066" name="Text Box 17"/>
          <p:cNvSpPr txBox="1">
            <a:spLocks noChangeArrowheads="1"/>
          </p:cNvSpPr>
          <p:nvPr/>
        </p:nvSpPr>
        <p:spPr bwMode="auto">
          <a:xfrm>
            <a:off x="323850" y="4797425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>
                <a:solidFill>
                  <a:srgbClr val="0000FF"/>
                </a:solidFill>
                <a:latin typeface="Tahoma" panose="020B0604030504040204" pitchFamily="34" charset="0"/>
              </a:rPr>
              <a:t>N bits</a:t>
            </a:r>
          </a:p>
        </p:txBody>
      </p:sp>
      <p:sp>
        <p:nvSpPr>
          <p:cNvPr id="2067" name="Text Box 18"/>
          <p:cNvSpPr txBox="1">
            <a:spLocks noChangeArrowheads="1"/>
          </p:cNvSpPr>
          <p:nvPr/>
        </p:nvSpPr>
        <p:spPr bwMode="auto">
          <a:xfrm>
            <a:off x="7667625" y="981075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>
                <a:solidFill>
                  <a:srgbClr val="0000FF"/>
                </a:solidFill>
                <a:latin typeface="Tahoma" panose="020B0604030504040204" pitchFamily="34" charset="0"/>
              </a:rPr>
              <a:t>N bits</a:t>
            </a:r>
          </a:p>
        </p:txBody>
      </p:sp>
      <p:sp>
        <p:nvSpPr>
          <p:cNvPr id="2068" name="Text Box 19"/>
          <p:cNvSpPr txBox="1">
            <a:spLocks noChangeArrowheads="1"/>
          </p:cNvSpPr>
          <p:nvPr/>
        </p:nvSpPr>
        <p:spPr bwMode="auto">
          <a:xfrm>
            <a:off x="7667625" y="2133600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>
                <a:solidFill>
                  <a:srgbClr val="0000FF"/>
                </a:solidFill>
                <a:latin typeface="Tahoma" panose="020B0604030504040204" pitchFamily="34" charset="0"/>
              </a:rPr>
              <a:t>N bits</a:t>
            </a:r>
          </a:p>
        </p:txBody>
      </p:sp>
      <p:sp>
        <p:nvSpPr>
          <p:cNvPr id="2069" name="Text Box 20"/>
          <p:cNvSpPr txBox="1">
            <a:spLocks noChangeArrowheads="1"/>
          </p:cNvSpPr>
          <p:nvPr/>
        </p:nvSpPr>
        <p:spPr bwMode="auto">
          <a:xfrm>
            <a:off x="7667625" y="4797425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>
                <a:solidFill>
                  <a:srgbClr val="0000FF"/>
                </a:solidFill>
                <a:latin typeface="Tahoma" panose="020B0604030504040204" pitchFamily="34" charset="0"/>
              </a:rPr>
              <a:t>N bits</a:t>
            </a:r>
          </a:p>
        </p:txBody>
      </p:sp>
      <p:graphicFrame>
        <p:nvGraphicFramePr>
          <p:cNvPr id="2050" name="Object 21"/>
          <p:cNvGraphicFramePr>
            <a:graphicFrameLocks noChangeAspect="1"/>
          </p:cNvGraphicFramePr>
          <p:nvPr/>
        </p:nvGraphicFramePr>
        <p:xfrm>
          <a:off x="3419475" y="3933825"/>
          <a:ext cx="2089150" cy="1955800"/>
        </p:xfrm>
        <a:graphic>
          <a:graphicData uri="http://schemas.openxmlformats.org/presentationml/2006/ole">
            <p:oleObj spid="_x0000_s168488" name="Equation" r:id="rId3" imgW="228501" imgH="215806" progId="">
              <p:embed/>
            </p:oleObj>
          </a:graphicData>
        </a:graphic>
      </p:graphicFrame>
      <p:graphicFrame>
        <p:nvGraphicFramePr>
          <p:cNvPr id="2051" name="Object 22"/>
          <p:cNvGraphicFramePr>
            <a:graphicFrameLocks noChangeAspect="1"/>
          </p:cNvGraphicFramePr>
          <p:nvPr/>
        </p:nvGraphicFramePr>
        <p:xfrm>
          <a:off x="3703638" y="1960563"/>
          <a:ext cx="1898650" cy="941387"/>
        </p:xfrm>
        <a:graphic>
          <a:graphicData uri="http://schemas.openxmlformats.org/presentationml/2006/ole">
            <p:oleObj spid="_x0000_s168489" name="Equation" r:id="rId4" imgW="355138" imgH="177569" progId="">
              <p:embed/>
            </p:oleObj>
          </a:graphicData>
        </a:graphic>
      </p:graphicFrame>
      <p:graphicFrame>
        <p:nvGraphicFramePr>
          <p:cNvPr id="2052" name="Object 23"/>
          <p:cNvGraphicFramePr>
            <a:graphicFrameLocks noChangeAspect="1"/>
          </p:cNvGraphicFramePr>
          <p:nvPr/>
        </p:nvGraphicFramePr>
        <p:xfrm>
          <a:off x="3676650" y="825500"/>
          <a:ext cx="1408113" cy="849313"/>
        </p:xfrm>
        <a:graphic>
          <a:graphicData uri="http://schemas.openxmlformats.org/presentationml/2006/ole">
            <p:oleObj spid="_x0000_s168490" name="Equation" r:id="rId5" imgW="291847" imgH="177646" progId="">
              <p:embed/>
            </p:oleObj>
          </a:graphicData>
        </a:graphic>
      </p:graphicFrame>
      <p:graphicFrame>
        <p:nvGraphicFramePr>
          <p:cNvPr id="2053" name="Object 24"/>
          <p:cNvGraphicFramePr>
            <a:graphicFrameLocks noChangeAspect="1"/>
          </p:cNvGraphicFramePr>
          <p:nvPr/>
        </p:nvGraphicFramePr>
        <p:xfrm>
          <a:off x="1908175" y="1916113"/>
          <a:ext cx="711200" cy="1008062"/>
        </p:xfrm>
        <a:graphic>
          <a:graphicData uri="http://schemas.openxmlformats.org/presentationml/2006/ole">
            <p:oleObj spid="_x0000_s168491" name="Equation" r:id="rId6" imgW="177569" imgH="253670" progId="">
              <p:embed/>
            </p:oleObj>
          </a:graphicData>
        </a:graphic>
      </p:graphicFrame>
      <p:graphicFrame>
        <p:nvGraphicFramePr>
          <p:cNvPr id="2054" name="Object 25"/>
          <p:cNvGraphicFramePr>
            <a:graphicFrameLocks noChangeAspect="1"/>
          </p:cNvGraphicFramePr>
          <p:nvPr/>
        </p:nvGraphicFramePr>
        <p:xfrm>
          <a:off x="1476375" y="2205038"/>
          <a:ext cx="563563" cy="473075"/>
        </p:xfrm>
        <a:graphic>
          <a:graphicData uri="http://schemas.openxmlformats.org/presentationml/2006/ole">
            <p:oleObj spid="_x0000_s168492" name="Equation" r:id="rId7" imgW="164957" imgH="139579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995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2012 Nobel Prize in Physics</a:t>
            </a:r>
            <a:endParaRPr lang="ko-KR" altLang="en-US" dirty="0">
              <a:solidFill>
                <a:srgbClr val="0000FF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7416824" cy="556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39230"/>
            <a:ext cx="2028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71800" y="501317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Haroche</a:t>
            </a:r>
            <a:r>
              <a:rPr lang="en-US" altLang="ko-K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altLang="ko-K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Wineland</a:t>
            </a:r>
            <a:endParaRPr lang="ko-KR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4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2"/>
          <p:cNvSpPr>
            <a:spLocks noChangeShapeType="1"/>
          </p:cNvSpPr>
          <p:nvPr/>
        </p:nvSpPr>
        <p:spPr bwMode="auto">
          <a:xfrm>
            <a:off x="611188" y="1773238"/>
            <a:ext cx="1800225" cy="701675"/>
          </a:xfrm>
          <a:prstGeom prst="line">
            <a:avLst/>
          </a:prstGeom>
          <a:noFill/>
          <a:ln w="184150">
            <a:pattFill prst="pct90">
              <a:fgClr>
                <a:srgbClr val="FFCC00"/>
              </a:fgClr>
              <a:bgClr>
                <a:srgbClr val="FFFFFF"/>
              </a:bgClr>
            </a:patt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9939" name="Line 4"/>
          <p:cNvSpPr>
            <a:spLocks noChangeShapeType="1"/>
          </p:cNvSpPr>
          <p:nvPr/>
        </p:nvSpPr>
        <p:spPr bwMode="auto">
          <a:xfrm>
            <a:off x="6372225" y="4013200"/>
            <a:ext cx="1439863" cy="561975"/>
          </a:xfrm>
          <a:prstGeom prst="line">
            <a:avLst/>
          </a:prstGeom>
          <a:noFill/>
          <a:ln w="184150">
            <a:solidFill>
              <a:srgbClr val="FFCC00">
                <a:alpha val="98822"/>
              </a:srgbClr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9940" name="Line 9"/>
          <p:cNvSpPr>
            <a:spLocks noChangeShapeType="1"/>
          </p:cNvSpPr>
          <p:nvPr/>
        </p:nvSpPr>
        <p:spPr bwMode="auto">
          <a:xfrm>
            <a:off x="2484438" y="2509838"/>
            <a:ext cx="3743325" cy="1460500"/>
          </a:xfrm>
          <a:prstGeom prst="line">
            <a:avLst/>
          </a:prstGeom>
          <a:noFill/>
          <a:ln w="184150">
            <a:pattFill prst="pct90">
              <a:fgClr>
                <a:srgbClr val="FFCC00"/>
              </a:fgClr>
              <a:bgClr>
                <a:srgbClr val="FFFFFF"/>
              </a:bgClr>
            </a:patt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39941" name="Group 10"/>
          <p:cNvGrpSpPr>
            <a:grpSpLocks/>
          </p:cNvGrpSpPr>
          <p:nvPr/>
        </p:nvGrpSpPr>
        <p:grpSpPr bwMode="auto">
          <a:xfrm>
            <a:off x="1908175" y="2205038"/>
            <a:ext cx="1155700" cy="465137"/>
            <a:chOff x="2064" y="914"/>
            <a:chExt cx="728" cy="293"/>
          </a:xfrm>
        </p:grpSpPr>
        <p:sp>
          <p:nvSpPr>
            <p:cNvPr id="39955" name="Line 11"/>
            <p:cNvSpPr>
              <a:spLocks noChangeShapeType="1"/>
            </p:cNvSpPr>
            <p:nvPr/>
          </p:nvSpPr>
          <p:spPr bwMode="auto">
            <a:xfrm flipV="1">
              <a:off x="2064" y="935"/>
              <a:ext cx="680" cy="2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956" name="Line 12"/>
            <p:cNvSpPr>
              <a:spLocks noChangeShapeType="1"/>
            </p:cNvSpPr>
            <p:nvPr/>
          </p:nvSpPr>
          <p:spPr bwMode="auto">
            <a:xfrm flipV="1">
              <a:off x="2111" y="914"/>
              <a:ext cx="681" cy="27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39942" name="Group 13"/>
          <p:cNvGrpSpPr>
            <a:grpSpLocks/>
          </p:cNvGrpSpPr>
          <p:nvPr/>
        </p:nvGrpSpPr>
        <p:grpSpPr bwMode="auto">
          <a:xfrm>
            <a:off x="5651500" y="3716338"/>
            <a:ext cx="1228725" cy="649287"/>
            <a:chOff x="2064" y="914"/>
            <a:chExt cx="728" cy="293"/>
          </a:xfrm>
        </p:grpSpPr>
        <p:sp>
          <p:nvSpPr>
            <p:cNvPr id="39953" name="Line 14"/>
            <p:cNvSpPr>
              <a:spLocks noChangeShapeType="1"/>
            </p:cNvSpPr>
            <p:nvPr/>
          </p:nvSpPr>
          <p:spPr bwMode="auto">
            <a:xfrm flipV="1">
              <a:off x="2064" y="935"/>
              <a:ext cx="680" cy="2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954" name="Line 15"/>
            <p:cNvSpPr>
              <a:spLocks noChangeShapeType="1"/>
            </p:cNvSpPr>
            <p:nvPr/>
          </p:nvSpPr>
          <p:spPr bwMode="auto">
            <a:xfrm flipV="1">
              <a:off x="2111" y="914"/>
              <a:ext cx="681" cy="27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9943" name="AutoShape 16"/>
          <p:cNvSpPr>
            <a:spLocks noChangeArrowheads="1"/>
          </p:cNvSpPr>
          <p:nvPr/>
        </p:nvSpPr>
        <p:spPr bwMode="auto">
          <a:xfrm>
            <a:off x="1908175" y="836613"/>
            <a:ext cx="3168650" cy="1006475"/>
          </a:xfrm>
          <a:prstGeom prst="wedgeRectCallout">
            <a:avLst>
              <a:gd name="adj1" fmla="val -15282"/>
              <a:gd name="adj2" fmla="val 85963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No Male</a:t>
            </a:r>
            <a:endParaRPr lang="ko-KR" altLang="en-US" dirty="0">
              <a:solidFill>
                <a:srgbClr val="FF000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9944" name="AutoShape 20"/>
          <p:cNvSpPr>
            <a:spLocks noChangeArrowheads="1"/>
          </p:cNvSpPr>
          <p:nvPr/>
        </p:nvSpPr>
        <p:spPr bwMode="auto">
          <a:xfrm>
            <a:off x="5724525" y="1989138"/>
            <a:ext cx="3168650" cy="936625"/>
          </a:xfrm>
          <a:prstGeom prst="wedgeRectCallout">
            <a:avLst>
              <a:gd name="adj1" fmla="val -15282"/>
              <a:gd name="adj2" fmla="val 134745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360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No Female</a:t>
            </a:r>
            <a:endParaRPr lang="ko-KR" altLang="en-US" sz="3600" dirty="0">
              <a:solidFill>
                <a:srgbClr val="FF000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9945" name="Oval 21"/>
          <p:cNvSpPr>
            <a:spLocks noChangeArrowheads="1"/>
          </p:cNvSpPr>
          <p:nvPr/>
        </p:nvSpPr>
        <p:spPr bwMode="auto">
          <a:xfrm>
            <a:off x="684213" y="549275"/>
            <a:ext cx="258762" cy="360363"/>
          </a:xfrm>
          <a:prstGeom prst="ellipse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9946" name="Oval 22"/>
          <p:cNvSpPr>
            <a:spLocks noChangeArrowheads="1"/>
          </p:cNvSpPr>
          <p:nvPr/>
        </p:nvSpPr>
        <p:spPr bwMode="auto">
          <a:xfrm>
            <a:off x="611188" y="836613"/>
            <a:ext cx="431800" cy="1008062"/>
          </a:xfrm>
          <a:prstGeom prst="ellipse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</a:p>
        </p:txBody>
      </p:sp>
      <p:grpSp>
        <p:nvGrpSpPr>
          <p:cNvPr id="39947" name="Group 28"/>
          <p:cNvGrpSpPr>
            <a:grpSpLocks/>
          </p:cNvGrpSpPr>
          <p:nvPr/>
        </p:nvGrpSpPr>
        <p:grpSpPr bwMode="auto">
          <a:xfrm>
            <a:off x="3348038" y="1557338"/>
            <a:ext cx="431800" cy="1295400"/>
            <a:chOff x="2109" y="981"/>
            <a:chExt cx="272" cy="816"/>
          </a:xfrm>
        </p:grpSpPr>
        <p:sp>
          <p:nvSpPr>
            <p:cNvPr id="39951" name="Oval 23"/>
            <p:cNvSpPr>
              <a:spLocks noChangeArrowheads="1"/>
            </p:cNvSpPr>
            <p:nvPr/>
          </p:nvSpPr>
          <p:spPr bwMode="auto">
            <a:xfrm>
              <a:off x="2155" y="981"/>
              <a:ext cx="163" cy="227"/>
            </a:xfrm>
            <a:prstGeom prst="ellipse">
              <a:avLst/>
            </a:pr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9952" name="Oval 24"/>
            <p:cNvSpPr>
              <a:spLocks noChangeArrowheads="1"/>
            </p:cNvSpPr>
            <p:nvPr/>
          </p:nvSpPr>
          <p:spPr bwMode="auto">
            <a:xfrm>
              <a:off x="2109" y="1162"/>
              <a:ext cx="272" cy="635"/>
            </a:xfrm>
            <a:prstGeom prst="ellipse">
              <a:avLst/>
            </a:pr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F</a:t>
              </a:r>
              <a:endParaRPr lang="ko-KR" altLang="en-US" sz="2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39948" name="Group 29"/>
          <p:cNvGrpSpPr>
            <a:grpSpLocks/>
          </p:cNvGrpSpPr>
          <p:nvPr/>
        </p:nvGrpSpPr>
        <p:grpSpPr bwMode="auto">
          <a:xfrm rot="5130775">
            <a:off x="6011863" y="2997200"/>
            <a:ext cx="431800" cy="1295400"/>
            <a:chOff x="2109" y="981"/>
            <a:chExt cx="272" cy="816"/>
          </a:xfrm>
        </p:grpSpPr>
        <p:sp>
          <p:nvSpPr>
            <p:cNvPr id="39949" name="Oval 30"/>
            <p:cNvSpPr>
              <a:spLocks noChangeArrowheads="1"/>
            </p:cNvSpPr>
            <p:nvPr/>
          </p:nvSpPr>
          <p:spPr bwMode="auto">
            <a:xfrm>
              <a:off x="2155" y="981"/>
              <a:ext cx="163" cy="227"/>
            </a:xfrm>
            <a:prstGeom prst="ellipse">
              <a:avLst/>
            </a:pr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39950" name="Oval 31"/>
            <p:cNvSpPr>
              <a:spLocks noChangeArrowheads="1"/>
            </p:cNvSpPr>
            <p:nvPr/>
          </p:nvSpPr>
          <p:spPr bwMode="auto">
            <a:xfrm>
              <a:off x="2109" y="1162"/>
              <a:ext cx="272" cy="635"/>
            </a:xfrm>
            <a:prstGeom prst="ellipse">
              <a:avLst/>
            </a:pr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400" dirty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F</a:t>
              </a:r>
              <a:endParaRPr lang="ko-KR" altLang="en-US" sz="2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4881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46"/>
          <p:cNvSpPr>
            <a:spLocks noChangeArrowheads="1"/>
          </p:cNvSpPr>
          <p:nvPr/>
        </p:nvSpPr>
        <p:spPr bwMode="auto">
          <a:xfrm>
            <a:off x="4500563" y="1555750"/>
            <a:ext cx="2808287" cy="792163"/>
          </a:xfrm>
          <a:prstGeom prst="wedgeRectCallout">
            <a:avLst>
              <a:gd name="adj1" fmla="val -28801"/>
              <a:gd name="adj2" fmla="val 186671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No Young</a:t>
            </a:r>
            <a:endParaRPr lang="ko-KR" altLang="en-US" dirty="0">
              <a:solidFill>
                <a:srgbClr val="FF000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0963" name="AutoShape 44"/>
          <p:cNvSpPr>
            <a:spLocks noChangeArrowheads="1"/>
          </p:cNvSpPr>
          <p:nvPr/>
        </p:nvSpPr>
        <p:spPr bwMode="auto">
          <a:xfrm>
            <a:off x="1620838" y="1123950"/>
            <a:ext cx="2735262" cy="788988"/>
          </a:xfrm>
          <a:prstGeom prst="wedgeRectCallout">
            <a:avLst>
              <a:gd name="adj1" fmla="val -9778"/>
              <a:gd name="adj2" fmla="val 159861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No Male</a:t>
            </a:r>
            <a:endParaRPr lang="ko-KR" altLang="en-US" dirty="0">
              <a:solidFill>
                <a:srgbClr val="FF000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0964" name="Line 5"/>
          <p:cNvSpPr>
            <a:spLocks noChangeShapeType="1"/>
          </p:cNvSpPr>
          <p:nvPr/>
        </p:nvSpPr>
        <p:spPr bwMode="auto">
          <a:xfrm>
            <a:off x="755650" y="2276475"/>
            <a:ext cx="1800225" cy="701675"/>
          </a:xfrm>
          <a:prstGeom prst="line">
            <a:avLst/>
          </a:prstGeom>
          <a:noFill/>
          <a:ln w="184150">
            <a:pattFill prst="pct90">
              <a:fgClr>
                <a:srgbClr val="FFCC00"/>
              </a:fgClr>
              <a:bgClr>
                <a:srgbClr val="FFFFFF"/>
              </a:bgClr>
            </a:patt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0965" name="Line 6"/>
          <p:cNvSpPr>
            <a:spLocks noChangeShapeType="1"/>
          </p:cNvSpPr>
          <p:nvPr/>
        </p:nvSpPr>
        <p:spPr bwMode="auto">
          <a:xfrm>
            <a:off x="2628900" y="3013075"/>
            <a:ext cx="1871663" cy="730250"/>
          </a:xfrm>
          <a:prstGeom prst="line">
            <a:avLst/>
          </a:prstGeom>
          <a:noFill/>
          <a:ln w="184150">
            <a:pattFill prst="pct90">
              <a:fgClr>
                <a:srgbClr val="FFCC00"/>
              </a:fgClr>
              <a:bgClr>
                <a:srgbClr val="FFFFFF"/>
              </a:bgClr>
            </a:patt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0966" name="Line 7"/>
          <p:cNvSpPr>
            <a:spLocks noChangeShapeType="1"/>
          </p:cNvSpPr>
          <p:nvPr/>
        </p:nvSpPr>
        <p:spPr bwMode="auto">
          <a:xfrm>
            <a:off x="6516688" y="4516438"/>
            <a:ext cx="1439862" cy="561975"/>
          </a:xfrm>
          <a:prstGeom prst="line">
            <a:avLst/>
          </a:prstGeom>
          <a:noFill/>
          <a:ln w="184150">
            <a:pattFill prst="pct90">
              <a:fgClr>
                <a:srgbClr val="FFCC00"/>
              </a:fgClr>
              <a:bgClr>
                <a:srgbClr val="FFFFFF"/>
              </a:bgClr>
            </a:patt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0967" name="Line 8"/>
          <p:cNvSpPr>
            <a:spLocks noChangeShapeType="1"/>
          </p:cNvSpPr>
          <p:nvPr/>
        </p:nvSpPr>
        <p:spPr bwMode="auto">
          <a:xfrm>
            <a:off x="4645025" y="3787775"/>
            <a:ext cx="1728788" cy="674688"/>
          </a:xfrm>
          <a:prstGeom prst="line">
            <a:avLst/>
          </a:prstGeom>
          <a:noFill/>
          <a:ln w="184150">
            <a:pattFill prst="pct90">
              <a:fgClr>
                <a:srgbClr val="FFCC00"/>
              </a:fgClr>
              <a:bgClr>
                <a:srgbClr val="FFFFFF"/>
              </a:bgClr>
            </a:patt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40968" name="Group 19"/>
          <p:cNvGrpSpPr>
            <a:grpSpLocks/>
          </p:cNvGrpSpPr>
          <p:nvPr/>
        </p:nvGrpSpPr>
        <p:grpSpPr bwMode="auto">
          <a:xfrm>
            <a:off x="2052638" y="2708275"/>
            <a:ext cx="1155700" cy="465138"/>
            <a:chOff x="2064" y="914"/>
            <a:chExt cx="728" cy="293"/>
          </a:xfrm>
        </p:grpSpPr>
        <p:sp>
          <p:nvSpPr>
            <p:cNvPr id="40985" name="Line 16"/>
            <p:cNvSpPr>
              <a:spLocks noChangeShapeType="1"/>
            </p:cNvSpPr>
            <p:nvPr/>
          </p:nvSpPr>
          <p:spPr bwMode="auto">
            <a:xfrm flipV="1">
              <a:off x="2064" y="935"/>
              <a:ext cx="680" cy="2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0986" name="Line 17"/>
            <p:cNvSpPr>
              <a:spLocks noChangeShapeType="1"/>
            </p:cNvSpPr>
            <p:nvPr/>
          </p:nvSpPr>
          <p:spPr bwMode="auto">
            <a:xfrm flipV="1">
              <a:off x="2111" y="914"/>
              <a:ext cx="681" cy="27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40969" name="Group 20"/>
          <p:cNvGrpSpPr>
            <a:grpSpLocks/>
          </p:cNvGrpSpPr>
          <p:nvPr/>
        </p:nvGrpSpPr>
        <p:grpSpPr bwMode="auto">
          <a:xfrm>
            <a:off x="3995738" y="3500438"/>
            <a:ext cx="1155700" cy="465137"/>
            <a:chOff x="2064" y="914"/>
            <a:chExt cx="728" cy="293"/>
          </a:xfrm>
        </p:grpSpPr>
        <p:sp>
          <p:nvSpPr>
            <p:cNvPr id="40983" name="Line 21"/>
            <p:cNvSpPr>
              <a:spLocks noChangeShapeType="1"/>
            </p:cNvSpPr>
            <p:nvPr/>
          </p:nvSpPr>
          <p:spPr bwMode="auto">
            <a:xfrm flipV="1">
              <a:off x="2064" y="935"/>
              <a:ext cx="680" cy="2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0984" name="Line 22"/>
            <p:cNvSpPr>
              <a:spLocks noChangeShapeType="1"/>
            </p:cNvSpPr>
            <p:nvPr/>
          </p:nvSpPr>
          <p:spPr bwMode="auto">
            <a:xfrm flipV="1">
              <a:off x="2111" y="914"/>
              <a:ext cx="681" cy="27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40970" name="Group 23"/>
          <p:cNvGrpSpPr>
            <a:grpSpLocks/>
          </p:cNvGrpSpPr>
          <p:nvPr/>
        </p:nvGrpSpPr>
        <p:grpSpPr bwMode="auto">
          <a:xfrm>
            <a:off x="5868988" y="4148138"/>
            <a:ext cx="1155700" cy="465137"/>
            <a:chOff x="2064" y="914"/>
            <a:chExt cx="728" cy="293"/>
          </a:xfrm>
        </p:grpSpPr>
        <p:sp>
          <p:nvSpPr>
            <p:cNvPr id="40981" name="Line 24"/>
            <p:cNvSpPr>
              <a:spLocks noChangeShapeType="1"/>
            </p:cNvSpPr>
            <p:nvPr/>
          </p:nvSpPr>
          <p:spPr bwMode="auto">
            <a:xfrm flipV="1">
              <a:off x="2064" y="935"/>
              <a:ext cx="680" cy="2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0982" name="Line 25"/>
            <p:cNvSpPr>
              <a:spLocks noChangeShapeType="1"/>
            </p:cNvSpPr>
            <p:nvPr/>
          </p:nvSpPr>
          <p:spPr bwMode="auto">
            <a:xfrm flipV="1">
              <a:off x="2111" y="914"/>
              <a:ext cx="681" cy="27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40971" name="Oval 35"/>
          <p:cNvSpPr>
            <a:spLocks noChangeArrowheads="1"/>
          </p:cNvSpPr>
          <p:nvPr/>
        </p:nvSpPr>
        <p:spPr bwMode="auto">
          <a:xfrm>
            <a:off x="5510213" y="2852738"/>
            <a:ext cx="258762" cy="360362"/>
          </a:xfrm>
          <a:prstGeom prst="ellipse">
            <a:avLst/>
          </a:pr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0972" name="Oval 36"/>
          <p:cNvSpPr>
            <a:spLocks noChangeArrowheads="1"/>
          </p:cNvSpPr>
          <p:nvPr/>
        </p:nvSpPr>
        <p:spPr bwMode="auto">
          <a:xfrm>
            <a:off x="5437188" y="3140075"/>
            <a:ext cx="431800" cy="1008063"/>
          </a:xfrm>
          <a:prstGeom prst="ellipse">
            <a:avLst/>
          </a:pr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</a:t>
            </a:r>
            <a:endParaRPr lang="ko-KR" altLang="en-US" sz="2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0973" name="Oval 37"/>
          <p:cNvSpPr>
            <a:spLocks noChangeArrowheads="1"/>
          </p:cNvSpPr>
          <p:nvPr/>
        </p:nvSpPr>
        <p:spPr bwMode="auto">
          <a:xfrm>
            <a:off x="7813675" y="3789363"/>
            <a:ext cx="258763" cy="360362"/>
          </a:xfrm>
          <a:prstGeom prst="ellipse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0974" name="Oval 38"/>
          <p:cNvSpPr>
            <a:spLocks noChangeArrowheads="1"/>
          </p:cNvSpPr>
          <p:nvPr/>
        </p:nvSpPr>
        <p:spPr bwMode="auto">
          <a:xfrm>
            <a:off x="7740650" y="4076700"/>
            <a:ext cx="431800" cy="1008063"/>
          </a:xfrm>
          <a:prstGeom prst="ellipse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</a:t>
            </a:r>
            <a:endParaRPr lang="ko-KR" altLang="en-US" sz="2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0975" name="Oval 39"/>
          <p:cNvSpPr>
            <a:spLocks noChangeArrowheads="1"/>
          </p:cNvSpPr>
          <p:nvPr/>
        </p:nvSpPr>
        <p:spPr bwMode="auto">
          <a:xfrm>
            <a:off x="828675" y="1052513"/>
            <a:ext cx="258763" cy="360362"/>
          </a:xfrm>
          <a:prstGeom prst="ellipse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0976" name="Oval 40"/>
          <p:cNvSpPr>
            <a:spLocks noChangeArrowheads="1"/>
          </p:cNvSpPr>
          <p:nvPr/>
        </p:nvSpPr>
        <p:spPr bwMode="auto">
          <a:xfrm>
            <a:off x="755650" y="1339850"/>
            <a:ext cx="431800" cy="1008063"/>
          </a:xfrm>
          <a:prstGeom prst="ellipse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</a:p>
        </p:txBody>
      </p:sp>
      <p:grpSp>
        <p:nvGrpSpPr>
          <p:cNvPr id="40977" name="Group 41"/>
          <p:cNvGrpSpPr>
            <a:grpSpLocks/>
          </p:cNvGrpSpPr>
          <p:nvPr/>
        </p:nvGrpSpPr>
        <p:grpSpPr bwMode="auto">
          <a:xfrm>
            <a:off x="3492500" y="2060575"/>
            <a:ext cx="431800" cy="1295400"/>
            <a:chOff x="2109" y="981"/>
            <a:chExt cx="272" cy="816"/>
          </a:xfrm>
        </p:grpSpPr>
        <p:sp>
          <p:nvSpPr>
            <p:cNvPr id="40979" name="Oval 42"/>
            <p:cNvSpPr>
              <a:spLocks noChangeArrowheads="1"/>
            </p:cNvSpPr>
            <p:nvPr/>
          </p:nvSpPr>
          <p:spPr bwMode="auto">
            <a:xfrm>
              <a:off x="2155" y="981"/>
              <a:ext cx="163" cy="227"/>
            </a:xfrm>
            <a:prstGeom prst="ellipse">
              <a:avLst/>
            </a:pr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0980" name="Oval 43"/>
            <p:cNvSpPr>
              <a:spLocks noChangeArrowheads="1"/>
            </p:cNvSpPr>
            <p:nvPr/>
          </p:nvSpPr>
          <p:spPr bwMode="auto">
            <a:xfrm>
              <a:off x="2109" y="1162"/>
              <a:ext cx="272" cy="635"/>
            </a:xfrm>
            <a:prstGeom prst="ellipse">
              <a:avLst/>
            </a:pr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F</a:t>
              </a:r>
              <a:endParaRPr lang="ko-KR" altLang="en-US" sz="2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sp>
        <p:nvSpPr>
          <p:cNvPr id="40978" name="AutoShape 47"/>
          <p:cNvSpPr>
            <a:spLocks noChangeArrowheads="1"/>
          </p:cNvSpPr>
          <p:nvPr/>
        </p:nvSpPr>
        <p:spPr bwMode="auto">
          <a:xfrm>
            <a:off x="5940425" y="2492375"/>
            <a:ext cx="3024188" cy="720725"/>
          </a:xfrm>
          <a:prstGeom prst="wedgeRectCallout">
            <a:avLst>
              <a:gd name="adj1" fmla="val -15986"/>
              <a:gd name="adj2" fmla="val 170046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No Female</a:t>
            </a:r>
            <a:endParaRPr lang="ko-KR" altLang="en-US" dirty="0">
              <a:solidFill>
                <a:srgbClr val="FF000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19"/>
          <p:cNvGrpSpPr>
            <a:grpSpLocks/>
          </p:cNvGrpSpPr>
          <p:nvPr/>
        </p:nvGrpSpPr>
        <p:grpSpPr bwMode="auto">
          <a:xfrm>
            <a:off x="2124075" y="1989138"/>
            <a:ext cx="1655763" cy="1655762"/>
            <a:chOff x="1429" y="1162"/>
            <a:chExt cx="1043" cy="1043"/>
          </a:xfrm>
        </p:grpSpPr>
        <p:sp>
          <p:nvSpPr>
            <p:cNvPr id="42026" name="Oval 6"/>
            <p:cNvSpPr>
              <a:spLocks noChangeArrowheads="1"/>
            </p:cNvSpPr>
            <p:nvPr/>
          </p:nvSpPr>
          <p:spPr bwMode="auto">
            <a:xfrm>
              <a:off x="1429" y="1162"/>
              <a:ext cx="1043" cy="1043"/>
            </a:xfrm>
            <a:prstGeom prst="ellips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2027" name="Line 7"/>
            <p:cNvSpPr>
              <a:spLocks noChangeShapeType="1"/>
            </p:cNvSpPr>
            <p:nvPr/>
          </p:nvSpPr>
          <p:spPr bwMode="auto">
            <a:xfrm>
              <a:off x="1456" y="1525"/>
              <a:ext cx="0" cy="317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28" name="Line 8"/>
            <p:cNvSpPr>
              <a:spLocks noChangeShapeType="1"/>
            </p:cNvSpPr>
            <p:nvPr/>
          </p:nvSpPr>
          <p:spPr bwMode="auto">
            <a:xfrm>
              <a:off x="1541" y="1377"/>
              <a:ext cx="0" cy="635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29" name="Line 9"/>
            <p:cNvSpPr>
              <a:spLocks noChangeShapeType="1"/>
            </p:cNvSpPr>
            <p:nvPr/>
          </p:nvSpPr>
          <p:spPr bwMode="auto">
            <a:xfrm>
              <a:off x="1631" y="1280"/>
              <a:ext cx="0" cy="817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30" name="Line 10"/>
            <p:cNvSpPr>
              <a:spLocks noChangeShapeType="1"/>
            </p:cNvSpPr>
            <p:nvPr/>
          </p:nvSpPr>
          <p:spPr bwMode="auto">
            <a:xfrm>
              <a:off x="1722" y="1207"/>
              <a:ext cx="0" cy="953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31" name="Line 11"/>
            <p:cNvSpPr>
              <a:spLocks noChangeShapeType="1"/>
            </p:cNvSpPr>
            <p:nvPr/>
          </p:nvSpPr>
          <p:spPr bwMode="auto">
            <a:xfrm>
              <a:off x="1813" y="1189"/>
              <a:ext cx="0" cy="998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32" name="Line 12"/>
            <p:cNvSpPr>
              <a:spLocks noChangeShapeType="1"/>
            </p:cNvSpPr>
            <p:nvPr/>
          </p:nvSpPr>
          <p:spPr bwMode="auto">
            <a:xfrm>
              <a:off x="1904" y="1162"/>
              <a:ext cx="0" cy="1043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33" name="Line 13"/>
            <p:cNvSpPr>
              <a:spLocks noChangeShapeType="1"/>
            </p:cNvSpPr>
            <p:nvPr/>
          </p:nvSpPr>
          <p:spPr bwMode="auto">
            <a:xfrm>
              <a:off x="1994" y="1162"/>
              <a:ext cx="0" cy="1043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34" name="Line 14"/>
            <p:cNvSpPr>
              <a:spLocks noChangeShapeType="1"/>
            </p:cNvSpPr>
            <p:nvPr/>
          </p:nvSpPr>
          <p:spPr bwMode="auto">
            <a:xfrm>
              <a:off x="2085" y="1168"/>
              <a:ext cx="0" cy="1031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35" name="Line 15"/>
            <p:cNvSpPr>
              <a:spLocks noChangeShapeType="1"/>
            </p:cNvSpPr>
            <p:nvPr/>
          </p:nvSpPr>
          <p:spPr bwMode="auto">
            <a:xfrm>
              <a:off x="2176" y="1207"/>
              <a:ext cx="0" cy="953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36" name="Line 16"/>
            <p:cNvSpPr>
              <a:spLocks noChangeShapeType="1"/>
            </p:cNvSpPr>
            <p:nvPr/>
          </p:nvSpPr>
          <p:spPr bwMode="auto">
            <a:xfrm>
              <a:off x="2266" y="1259"/>
              <a:ext cx="0" cy="841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37" name="Line 17"/>
            <p:cNvSpPr>
              <a:spLocks noChangeShapeType="1"/>
            </p:cNvSpPr>
            <p:nvPr/>
          </p:nvSpPr>
          <p:spPr bwMode="auto">
            <a:xfrm>
              <a:off x="2357" y="1345"/>
              <a:ext cx="0" cy="679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38" name="Line 18"/>
            <p:cNvSpPr>
              <a:spLocks noChangeShapeType="1"/>
            </p:cNvSpPr>
            <p:nvPr/>
          </p:nvSpPr>
          <p:spPr bwMode="auto">
            <a:xfrm>
              <a:off x="2442" y="1489"/>
              <a:ext cx="0" cy="359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41987" name="Line 35"/>
          <p:cNvSpPr>
            <a:spLocks noChangeShapeType="1"/>
          </p:cNvSpPr>
          <p:nvPr/>
        </p:nvSpPr>
        <p:spPr bwMode="auto">
          <a:xfrm>
            <a:off x="2989263" y="2870200"/>
            <a:ext cx="3743325" cy="1460500"/>
          </a:xfrm>
          <a:prstGeom prst="line">
            <a:avLst/>
          </a:prstGeom>
          <a:noFill/>
          <a:ln w="184150">
            <a:pattFill prst="pct90">
              <a:fgClr>
                <a:srgbClr val="FFCC00"/>
              </a:fgClr>
              <a:bgClr>
                <a:srgbClr val="FFFFFF"/>
              </a:bgClr>
            </a:patt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1988" name="Oval 53"/>
          <p:cNvSpPr>
            <a:spLocks noChangeArrowheads="1"/>
          </p:cNvSpPr>
          <p:nvPr/>
        </p:nvSpPr>
        <p:spPr bwMode="auto">
          <a:xfrm>
            <a:off x="8245475" y="4887913"/>
            <a:ext cx="71438" cy="73025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41989" name="Group 56"/>
          <p:cNvGrpSpPr>
            <a:grpSpLocks/>
          </p:cNvGrpSpPr>
          <p:nvPr/>
        </p:nvGrpSpPr>
        <p:grpSpPr bwMode="auto">
          <a:xfrm rot="5400000">
            <a:off x="5940425" y="3429000"/>
            <a:ext cx="1655763" cy="1655763"/>
            <a:chOff x="1429" y="1162"/>
            <a:chExt cx="1043" cy="1043"/>
          </a:xfrm>
        </p:grpSpPr>
        <p:sp>
          <p:nvSpPr>
            <p:cNvPr id="42013" name="Oval 57"/>
            <p:cNvSpPr>
              <a:spLocks noChangeArrowheads="1"/>
            </p:cNvSpPr>
            <p:nvPr/>
          </p:nvSpPr>
          <p:spPr bwMode="auto">
            <a:xfrm>
              <a:off x="1429" y="1162"/>
              <a:ext cx="1043" cy="1043"/>
            </a:xfrm>
            <a:prstGeom prst="ellips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2014" name="Line 58"/>
            <p:cNvSpPr>
              <a:spLocks noChangeShapeType="1"/>
            </p:cNvSpPr>
            <p:nvPr/>
          </p:nvSpPr>
          <p:spPr bwMode="auto">
            <a:xfrm>
              <a:off x="1456" y="1525"/>
              <a:ext cx="0" cy="317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15" name="Line 59"/>
            <p:cNvSpPr>
              <a:spLocks noChangeShapeType="1"/>
            </p:cNvSpPr>
            <p:nvPr/>
          </p:nvSpPr>
          <p:spPr bwMode="auto">
            <a:xfrm>
              <a:off x="1541" y="1377"/>
              <a:ext cx="0" cy="635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16" name="Line 60"/>
            <p:cNvSpPr>
              <a:spLocks noChangeShapeType="1"/>
            </p:cNvSpPr>
            <p:nvPr/>
          </p:nvSpPr>
          <p:spPr bwMode="auto">
            <a:xfrm>
              <a:off x="1631" y="1280"/>
              <a:ext cx="0" cy="817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17" name="Line 61"/>
            <p:cNvSpPr>
              <a:spLocks noChangeShapeType="1"/>
            </p:cNvSpPr>
            <p:nvPr/>
          </p:nvSpPr>
          <p:spPr bwMode="auto">
            <a:xfrm>
              <a:off x="1722" y="1207"/>
              <a:ext cx="0" cy="953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18" name="Line 62"/>
            <p:cNvSpPr>
              <a:spLocks noChangeShapeType="1"/>
            </p:cNvSpPr>
            <p:nvPr/>
          </p:nvSpPr>
          <p:spPr bwMode="auto">
            <a:xfrm>
              <a:off x="1813" y="1189"/>
              <a:ext cx="0" cy="998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19" name="Line 63"/>
            <p:cNvSpPr>
              <a:spLocks noChangeShapeType="1"/>
            </p:cNvSpPr>
            <p:nvPr/>
          </p:nvSpPr>
          <p:spPr bwMode="auto">
            <a:xfrm>
              <a:off x="1904" y="1162"/>
              <a:ext cx="0" cy="1043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20" name="Line 64"/>
            <p:cNvSpPr>
              <a:spLocks noChangeShapeType="1"/>
            </p:cNvSpPr>
            <p:nvPr/>
          </p:nvSpPr>
          <p:spPr bwMode="auto">
            <a:xfrm>
              <a:off x="1994" y="1162"/>
              <a:ext cx="0" cy="1043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21" name="Line 65"/>
            <p:cNvSpPr>
              <a:spLocks noChangeShapeType="1"/>
            </p:cNvSpPr>
            <p:nvPr/>
          </p:nvSpPr>
          <p:spPr bwMode="auto">
            <a:xfrm>
              <a:off x="2085" y="1168"/>
              <a:ext cx="0" cy="1031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22" name="Line 66"/>
            <p:cNvSpPr>
              <a:spLocks noChangeShapeType="1"/>
            </p:cNvSpPr>
            <p:nvPr/>
          </p:nvSpPr>
          <p:spPr bwMode="auto">
            <a:xfrm>
              <a:off x="2176" y="1207"/>
              <a:ext cx="0" cy="953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23" name="Line 67"/>
            <p:cNvSpPr>
              <a:spLocks noChangeShapeType="1"/>
            </p:cNvSpPr>
            <p:nvPr/>
          </p:nvSpPr>
          <p:spPr bwMode="auto">
            <a:xfrm>
              <a:off x="2266" y="1259"/>
              <a:ext cx="0" cy="841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24" name="Line 68"/>
            <p:cNvSpPr>
              <a:spLocks noChangeShapeType="1"/>
            </p:cNvSpPr>
            <p:nvPr/>
          </p:nvSpPr>
          <p:spPr bwMode="auto">
            <a:xfrm>
              <a:off x="2357" y="1345"/>
              <a:ext cx="0" cy="679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25" name="Line 69"/>
            <p:cNvSpPr>
              <a:spLocks noChangeShapeType="1"/>
            </p:cNvSpPr>
            <p:nvPr/>
          </p:nvSpPr>
          <p:spPr bwMode="auto">
            <a:xfrm>
              <a:off x="2442" y="1489"/>
              <a:ext cx="0" cy="359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41990" name="Line 70"/>
          <p:cNvSpPr>
            <a:spLocks noChangeShapeType="1"/>
          </p:cNvSpPr>
          <p:nvPr/>
        </p:nvSpPr>
        <p:spPr bwMode="auto">
          <a:xfrm>
            <a:off x="6877050" y="4365625"/>
            <a:ext cx="1439863" cy="561975"/>
          </a:xfrm>
          <a:prstGeom prst="line">
            <a:avLst/>
          </a:prstGeom>
          <a:noFill/>
          <a:ln w="184150">
            <a:pattFill prst="pct90">
              <a:fgClr>
                <a:srgbClr val="FFCC00"/>
              </a:fgClr>
              <a:bgClr>
                <a:srgbClr val="FFFFFF"/>
              </a:bgClr>
            </a:patt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1991" name="Line 71"/>
          <p:cNvSpPr>
            <a:spLocks noChangeShapeType="1"/>
          </p:cNvSpPr>
          <p:nvPr/>
        </p:nvSpPr>
        <p:spPr bwMode="auto">
          <a:xfrm>
            <a:off x="3962400" y="2805113"/>
            <a:ext cx="1588" cy="863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1992" name="Oval 72"/>
          <p:cNvSpPr>
            <a:spLocks noChangeArrowheads="1"/>
          </p:cNvSpPr>
          <p:nvPr/>
        </p:nvSpPr>
        <p:spPr bwMode="auto">
          <a:xfrm>
            <a:off x="3924300" y="3213100"/>
            <a:ext cx="71438" cy="73025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1993" name="Line 73"/>
          <p:cNvSpPr>
            <a:spLocks noChangeShapeType="1"/>
          </p:cNvSpPr>
          <p:nvPr/>
        </p:nvSpPr>
        <p:spPr bwMode="auto">
          <a:xfrm>
            <a:off x="1116013" y="2133600"/>
            <a:ext cx="1800225" cy="701675"/>
          </a:xfrm>
          <a:prstGeom prst="line">
            <a:avLst/>
          </a:prstGeom>
          <a:noFill/>
          <a:ln w="184150">
            <a:pattFill prst="pct90">
              <a:fgClr>
                <a:srgbClr val="FFCC00"/>
              </a:fgClr>
              <a:bgClr>
                <a:srgbClr val="FFFFFF"/>
              </a:bgClr>
            </a:patt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41994" name="Group 74"/>
          <p:cNvGrpSpPr>
            <a:grpSpLocks/>
          </p:cNvGrpSpPr>
          <p:nvPr/>
        </p:nvGrpSpPr>
        <p:grpSpPr bwMode="auto">
          <a:xfrm rot="2818659">
            <a:off x="4356101" y="1125537"/>
            <a:ext cx="1655762" cy="1655763"/>
            <a:chOff x="1429" y="1162"/>
            <a:chExt cx="1043" cy="1043"/>
          </a:xfrm>
        </p:grpSpPr>
        <p:sp>
          <p:nvSpPr>
            <p:cNvPr id="42000" name="Oval 75"/>
            <p:cNvSpPr>
              <a:spLocks noChangeArrowheads="1"/>
            </p:cNvSpPr>
            <p:nvPr/>
          </p:nvSpPr>
          <p:spPr bwMode="auto">
            <a:xfrm>
              <a:off x="1429" y="1162"/>
              <a:ext cx="1043" cy="1043"/>
            </a:xfrm>
            <a:prstGeom prst="ellipse">
              <a:avLst/>
            </a:prstGeom>
            <a:noFill/>
            <a:ln w="53975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2001" name="Line 76"/>
            <p:cNvSpPr>
              <a:spLocks noChangeShapeType="1"/>
            </p:cNvSpPr>
            <p:nvPr/>
          </p:nvSpPr>
          <p:spPr bwMode="auto">
            <a:xfrm>
              <a:off x="1456" y="1525"/>
              <a:ext cx="0" cy="317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02" name="Line 77"/>
            <p:cNvSpPr>
              <a:spLocks noChangeShapeType="1"/>
            </p:cNvSpPr>
            <p:nvPr/>
          </p:nvSpPr>
          <p:spPr bwMode="auto">
            <a:xfrm>
              <a:off x="1541" y="1377"/>
              <a:ext cx="0" cy="635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03" name="Line 78"/>
            <p:cNvSpPr>
              <a:spLocks noChangeShapeType="1"/>
            </p:cNvSpPr>
            <p:nvPr/>
          </p:nvSpPr>
          <p:spPr bwMode="auto">
            <a:xfrm>
              <a:off x="1631" y="1280"/>
              <a:ext cx="0" cy="817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04" name="Line 79"/>
            <p:cNvSpPr>
              <a:spLocks noChangeShapeType="1"/>
            </p:cNvSpPr>
            <p:nvPr/>
          </p:nvSpPr>
          <p:spPr bwMode="auto">
            <a:xfrm>
              <a:off x="1722" y="1207"/>
              <a:ext cx="0" cy="953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05" name="Line 80"/>
            <p:cNvSpPr>
              <a:spLocks noChangeShapeType="1"/>
            </p:cNvSpPr>
            <p:nvPr/>
          </p:nvSpPr>
          <p:spPr bwMode="auto">
            <a:xfrm>
              <a:off x="1813" y="1189"/>
              <a:ext cx="0" cy="998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06" name="Line 81"/>
            <p:cNvSpPr>
              <a:spLocks noChangeShapeType="1"/>
            </p:cNvSpPr>
            <p:nvPr/>
          </p:nvSpPr>
          <p:spPr bwMode="auto">
            <a:xfrm>
              <a:off x="1904" y="1162"/>
              <a:ext cx="0" cy="1043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07" name="Line 82"/>
            <p:cNvSpPr>
              <a:spLocks noChangeShapeType="1"/>
            </p:cNvSpPr>
            <p:nvPr/>
          </p:nvSpPr>
          <p:spPr bwMode="auto">
            <a:xfrm>
              <a:off x="1994" y="1162"/>
              <a:ext cx="0" cy="1043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08" name="Line 83"/>
            <p:cNvSpPr>
              <a:spLocks noChangeShapeType="1"/>
            </p:cNvSpPr>
            <p:nvPr/>
          </p:nvSpPr>
          <p:spPr bwMode="auto">
            <a:xfrm>
              <a:off x="2085" y="1168"/>
              <a:ext cx="0" cy="1031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09" name="Line 84"/>
            <p:cNvSpPr>
              <a:spLocks noChangeShapeType="1"/>
            </p:cNvSpPr>
            <p:nvPr/>
          </p:nvSpPr>
          <p:spPr bwMode="auto">
            <a:xfrm>
              <a:off x="2176" y="1207"/>
              <a:ext cx="0" cy="953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10" name="Line 85"/>
            <p:cNvSpPr>
              <a:spLocks noChangeShapeType="1"/>
            </p:cNvSpPr>
            <p:nvPr/>
          </p:nvSpPr>
          <p:spPr bwMode="auto">
            <a:xfrm>
              <a:off x="2266" y="1259"/>
              <a:ext cx="0" cy="841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11" name="Line 86"/>
            <p:cNvSpPr>
              <a:spLocks noChangeShapeType="1"/>
            </p:cNvSpPr>
            <p:nvPr/>
          </p:nvSpPr>
          <p:spPr bwMode="auto">
            <a:xfrm>
              <a:off x="2357" y="1345"/>
              <a:ext cx="0" cy="679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12" name="Line 87"/>
            <p:cNvSpPr>
              <a:spLocks noChangeShapeType="1"/>
            </p:cNvSpPr>
            <p:nvPr/>
          </p:nvSpPr>
          <p:spPr bwMode="auto">
            <a:xfrm>
              <a:off x="2442" y="1489"/>
              <a:ext cx="0" cy="359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41995" name="Line 37"/>
          <p:cNvSpPr>
            <a:spLocks noChangeShapeType="1"/>
          </p:cNvSpPr>
          <p:nvPr/>
        </p:nvSpPr>
        <p:spPr bwMode="auto">
          <a:xfrm>
            <a:off x="1620838" y="1917700"/>
            <a:ext cx="0" cy="863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1996" name="Line 38"/>
          <p:cNvSpPr>
            <a:spLocks noChangeShapeType="1"/>
          </p:cNvSpPr>
          <p:nvPr/>
        </p:nvSpPr>
        <p:spPr bwMode="auto">
          <a:xfrm flipH="1">
            <a:off x="1189038" y="2349500"/>
            <a:ext cx="863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1997" name="Line 39"/>
          <p:cNvSpPr>
            <a:spLocks noChangeShapeType="1"/>
          </p:cNvSpPr>
          <p:nvPr/>
        </p:nvSpPr>
        <p:spPr bwMode="auto">
          <a:xfrm flipH="1">
            <a:off x="1331913" y="2022475"/>
            <a:ext cx="576262" cy="6477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1998" name="Line 40"/>
          <p:cNvSpPr>
            <a:spLocks noChangeShapeType="1"/>
          </p:cNvSpPr>
          <p:nvPr/>
        </p:nvSpPr>
        <p:spPr bwMode="auto">
          <a:xfrm rot="5400000" flipH="1">
            <a:off x="1326357" y="2013744"/>
            <a:ext cx="576262" cy="6477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1999" name="Oval 55"/>
          <p:cNvSpPr>
            <a:spLocks noChangeArrowheads="1"/>
          </p:cNvSpPr>
          <p:nvPr/>
        </p:nvSpPr>
        <p:spPr bwMode="auto">
          <a:xfrm>
            <a:off x="1579563" y="2322513"/>
            <a:ext cx="71437" cy="73025"/>
          </a:xfrm>
          <a:prstGeom prst="ellipse">
            <a:avLst/>
          </a:prstGeom>
          <a:solidFill>
            <a:srgbClr val="CC00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71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2"/>
          <p:cNvSpPr>
            <a:spLocks noChangeShapeType="1"/>
          </p:cNvSpPr>
          <p:nvPr/>
        </p:nvSpPr>
        <p:spPr bwMode="auto">
          <a:xfrm>
            <a:off x="919163" y="1847850"/>
            <a:ext cx="1800225" cy="701675"/>
          </a:xfrm>
          <a:prstGeom prst="line">
            <a:avLst/>
          </a:prstGeom>
          <a:noFill/>
          <a:ln w="184150">
            <a:pattFill prst="pct90">
              <a:fgClr>
                <a:srgbClr val="FFCC00"/>
              </a:fgClr>
              <a:bgClr>
                <a:srgbClr val="FFFFFF"/>
              </a:bgClr>
            </a:patt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43011" name="Group 17"/>
          <p:cNvGrpSpPr>
            <a:grpSpLocks/>
          </p:cNvGrpSpPr>
          <p:nvPr/>
        </p:nvGrpSpPr>
        <p:grpSpPr bwMode="auto">
          <a:xfrm rot="5400000">
            <a:off x="5743575" y="3143250"/>
            <a:ext cx="1655763" cy="1655763"/>
            <a:chOff x="1429" y="1162"/>
            <a:chExt cx="1043" cy="1043"/>
          </a:xfrm>
        </p:grpSpPr>
        <p:sp>
          <p:nvSpPr>
            <p:cNvPr id="43062" name="Oval 18"/>
            <p:cNvSpPr>
              <a:spLocks noChangeArrowheads="1"/>
            </p:cNvSpPr>
            <p:nvPr/>
          </p:nvSpPr>
          <p:spPr bwMode="auto">
            <a:xfrm>
              <a:off x="1429" y="1162"/>
              <a:ext cx="1043" cy="1043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3063" name="Line 19"/>
            <p:cNvSpPr>
              <a:spLocks noChangeShapeType="1"/>
            </p:cNvSpPr>
            <p:nvPr/>
          </p:nvSpPr>
          <p:spPr bwMode="auto">
            <a:xfrm>
              <a:off x="1456" y="1525"/>
              <a:ext cx="0" cy="31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064" name="Line 20"/>
            <p:cNvSpPr>
              <a:spLocks noChangeShapeType="1"/>
            </p:cNvSpPr>
            <p:nvPr/>
          </p:nvSpPr>
          <p:spPr bwMode="auto">
            <a:xfrm>
              <a:off x="1541" y="1377"/>
              <a:ext cx="0" cy="63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065" name="Line 21"/>
            <p:cNvSpPr>
              <a:spLocks noChangeShapeType="1"/>
            </p:cNvSpPr>
            <p:nvPr/>
          </p:nvSpPr>
          <p:spPr bwMode="auto">
            <a:xfrm>
              <a:off x="1631" y="1280"/>
              <a:ext cx="0" cy="81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066" name="Line 22"/>
            <p:cNvSpPr>
              <a:spLocks noChangeShapeType="1"/>
            </p:cNvSpPr>
            <p:nvPr/>
          </p:nvSpPr>
          <p:spPr bwMode="auto">
            <a:xfrm>
              <a:off x="1722" y="1207"/>
              <a:ext cx="0" cy="95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067" name="Line 23"/>
            <p:cNvSpPr>
              <a:spLocks noChangeShapeType="1"/>
            </p:cNvSpPr>
            <p:nvPr/>
          </p:nvSpPr>
          <p:spPr bwMode="auto">
            <a:xfrm>
              <a:off x="1813" y="1189"/>
              <a:ext cx="0" cy="99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068" name="Line 24"/>
            <p:cNvSpPr>
              <a:spLocks noChangeShapeType="1"/>
            </p:cNvSpPr>
            <p:nvPr/>
          </p:nvSpPr>
          <p:spPr bwMode="auto">
            <a:xfrm>
              <a:off x="1904" y="1162"/>
              <a:ext cx="0" cy="104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069" name="Line 25"/>
            <p:cNvSpPr>
              <a:spLocks noChangeShapeType="1"/>
            </p:cNvSpPr>
            <p:nvPr/>
          </p:nvSpPr>
          <p:spPr bwMode="auto">
            <a:xfrm>
              <a:off x="1994" y="1162"/>
              <a:ext cx="0" cy="104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070" name="Line 26"/>
            <p:cNvSpPr>
              <a:spLocks noChangeShapeType="1"/>
            </p:cNvSpPr>
            <p:nvPr/>
          </p:nvSpPr>
          <p:spPr bwMode="auto">
            <a:xfrm>
              <a:off x="2085" y="1168"/>
              <a:ext cx="0" cy="103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071" name="Line 27"/>
            <p:cNvSpPr>
              <a:spLocks noChangeShapeType="1"/>
            </p:cNvSpPr>
            <p:nvPr/>
          </p:nvSpPr>
          <p:spPr bwMode="auto">
            <a:xfrm>
              <a:off x="2176" y="1207"/>
              <a:ext cx="0" cy="95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072" name="Line 28"/>
            <p:cNvSpPr>
              <a:spLocks noChangeShapeType="1"/>
            </p:cNvSpPr>
            <p:nvPr/>
          </p:nvSpPr>
          <p:spPr bwMode="auto">
            <a:xfrm>
              <a:off x="2266" y="1259"/>
              <a:ext cx="0" cy="84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073" name="Line 29"/>
            <p:cNvSpPr>
              <a:spLocks noChangeShapeType="1"/>
            </p:cNvSpPr>
            <p:nvPr/>
          </p:nvSpPr>
          <p:spPr bwMode="auto">
            <a:xfrm>
              <a:off x="2357" y="1345"/>
              <a:ext cx="0" cy="67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074" name="Line 30"/>
            <p:cNvSpPr>
              <a:spLocks noChangeShapeType="1"/>
            </p:cNvSpPr>
            <p:nvPr/>
          </p:nvSpPr>
          <p:spPr bwMode="auto">
            <a:xfrm>
              <a:off x="2442" y="1489"/>
              <a:ext cx="0" cy="35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43012" name="Line 31"/>
          <p:cNvSpPr>
            <a:spLocks noChangeShapeType="1"/>
          </p:cNvSpPr>
          <p:nvPr/>
        </p:nvSpPr>
        <p:spPr bwMode="auto">
          <a:xfrm>
            <a:off x="2792413" y="2584450"/>
            <a:ext cx="1871662" cy="730250"/>
          </a:xfrm>
          <a:prstGeom prst="line">
            <a:avLst/>
          </a:prstGeom>
          <a:noFill/>
          <a:ln w="184150">
            <a:pattFill prst="pct90">
              <a:fgClr>
                <a:srgbClr val="FFCC00"/>
              </a:fgClr>
              <a:bgClr>
                <a:srgbClr val="FFFFFF"/>
              </a:bgClr>
            </a:patt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3013" name="Line 32"/>
          <p:cNvSpPr>
            <a:spLocks noChangeShapeType="1"/>
          </p:cNvSpPr>
          <p:nvPr/>
        </p:nvSpPr>
        <p:spPr bwMode="auto">
          <a:xfrm>
            <a:off x="6680200" y="4087813"/>
            <a:ext cx="1439863" cy="561975"/>
          </a:xfrm>
          <a:prstGeom prst="line">
            <a:avLst/>
          </a:prstGeom>
          <a:noFill/>
          <a:ln w="184150">
            <a:pattFill prst="pct90">
              <a:fgClr>
                <a:srgbClr val="FFCC00"/>
              </a:fgClr>
              <a:bgClr>
                <a:srgbClr val="FFFFFF"/>
              </a:bgClr>
            </a:patt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3014" name="Line 33"/>
          <p:cNvSpPr>
            <a:spLocks noChangeShapeType="1"/>
          </p:cNvSpPr>
          <p:nvPr/>
        </p:nvSpPr>
        <p:spPr bwMode="auto">
          <a:xfrm>
            <a:off x="1423988" y="1631950"/>
            <a:ext cx="0" cy="863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3015" name="Line 34"/>
          <p:cNvSpPr>
            <a:spLocks noChangeShapeType="1"/>
          </p:cNvSpPr>
          <p:nvPr/>
        </p:nvSpPr>
        <p:spPr bwMode="auto">
          <a:xfrm flipH="1">
            <a:off x="992188" y="2063750"/>
            <a:ext cx="863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3016" name="Line 35"/>
          <p:cNvSpPr>
            <a:spLocks noChangeShapeType="1"/>
          </p:cNvSpPr>
          <p:nvPr/>
        </p:nvSpPr>
        <p:spPr bwMode="auto">
          <a:xfrm flipH="1">
            <a:off x="1135063" y="1736725"/>
            <a:ext cx="576262" cy="6477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3017" name="Line 36"/>
          <p:cNvSpPr>
            <a:spLocks noChangeShapeType="1"/>
          </p:cNvSpPr>
          <p:nvPr/>
        </p:nvSpPr>
        <p:spPr bwMode="auto">
          <a:xfrm rot="5400000" flipH="1">
            <a:off x="1129507" y="1727994"/>
            <a:ext cx="576262" cy="6477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3018" name="Line 41"/>
          <p:cNvSpPr>
            <a:spLocks noChangeShapeType="1"/>
          </p:cNvSpPr>
          <p:nvPr/>
        </p:nvSpPr>
        <p:spPr bwMode="auto">
          <a:xfrm>
            <a:off x="3765550" y="2519363"/>
            <a:ext cx="1588" cy="863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3019" name="Oval 43"/>
          <p:cNvSpPr>
            <a:spLocks noChangeArrowheads="1"/>
          </p:cNvSpPr>
          <p:nvPr/>
        </p:nvSpPr>
        <p:spPr bwMode="auto">
          <a:xfrm>
            <a:off x="3727450" y="2927350"/>
            <a:ext cx="71438" cy="73025"/>
          </a:xfrm>
          <a:prstGeom prst="ellipse">
            <a:avLst/>
          </a:prstGeom>
          <a:solidFill>
            <a:srgbClr val="CC00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3020" name="Oval 44"/>
          <p:cNvSpPr>
            <a:spLocks noChangeArrowheads="1"/>
          </p:cNvSpPr>
          <p:nvPr/>
        </p:nvSpPr>
        <p:spPr bwMode="auto">
          <a:xfrm>
            <a:off x="1382713" y="2036763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43021" name="Group 45"/>
          <p:cNvGrpSpPr>
            <a:grpSpLocks/>
          </p:cNvGrpSpPr>
          <p:nvPr/>
        </p:nvGrpSpPr>
        <p:grpSpPr bwMode="auto">
          <a:xfrm rot="2818659">
            <a:off x="3871913" y="2424113"/>
            <a:ext cx="1655762" cy="1655762"/>
            <a:chOff x="1429" y="1162"/>
            <a:chExt cx="1043" cy="1043"/>
          </a:xfrm>
        </p:grpSpPr>
        <p:sp>
          <p:nvSpPr>
            <p:cNvPr id="43049" name="Oval 46"/>
            <p:cNvSpPr>
              <a:spLocks noChangeArrowheads="1"/>
            </p:cNvSpPr>
            <p:nvPr/>
          </p:nvSpPr>
          <p:spPr bwMode="auto">
            <a:xfrm>
              <a:off x="1429" y="1162"/>
              <a:ext cx="1043" cy="1043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3050" name="Line 47"/>
            <p:cNvSpPr>
              <a:spLocks noChangeShapeType="1"/>
            </p:cNvSpPr>
            <p:nvPr/>
          </p:nvSpPr>
          <p:spPr bwMode="auto">
            <a:xfrm>
              <a:off x="1456" y="1525"/>
              <a:ext cx="0" cy="31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051" name="Line 48"/>
            <p:cNvSpPr>
              <a:spLocks noChangeShapeType="1"/>
            </p:cNvSpPr>
            <p:nvPr/>
          </p:nvSpPr>
          <p:spPr bwMode="auto">
            <a:xfrm>
              <a:off x="1541" y="1377"/>
              <a:ext cx="0" cy="63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052" name="Line 49"/>
            <p:cNvSpPr>
              <a:spLocks noChangeShapeType="1"/>
            </p:cNvSpPr>
            <p:nvPr/>
          </p:nvSpPr>
          <p:spPr bwMode="auto">
            <a:xfrm>
              <a:off x="1631" y="1280"/>
              <a:ext cx="0" cy="81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053" name="Line 50"/>
            <p:cNvSpPr>
              <a:spLocks noChangeShapeType="1"/>
            </p:cNvSpPr>
            <p:nvPr/>
          </p:nvSpPr>
          <p:spPr bwMode="auto">
            <a:xfrm>
              <a:off x="1722" y="1207"/>
              <a:ext cx="0" cy="95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054" name="Line 51"/>
            <p:cNvSpPr>
              <a:spLocks noChangeShapeType="1"/>
            </p:cNvSpPr>
            <p:nvPr/>
          </p:nvSpPr>
          <p:spPr bwMode="auto">
            <a:xfrm>
              <a:off x="1813" y="1189"/>
              <a:ext cx="0" cy="99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055" name="Line 52"/>
            <p:cNvSpPr>
              <a:spLocks noChangeShapeType="1"/>
            </p:cNvSpPr>
            <p:nvPr/>
          </p:nvSpPr>
          <p:spPr bwMode="auto">
            <a:xfrm>
              <a:off x="1904" y="1162"/>
              <a:ext cx="0" cy="104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056" name="Line 53"/>
            <p:cNvSpPr>
              <a:spLocks noChangeShapeType="1"/>
            </p:cNvSpPr>
            <p:nvPr/>
          </p:nvSpPr>
          <p:spPr bwMode="auto">
            <a:xfrm>
              <a:off x="1994" y="1162"/>
              <a:ext cx="0" cy="104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057" name="Line 54"/>
            <p:cNvSpPr>
              <a:spLocks noChangeShapeType="1"/>
            </p:cNvSpPr>
            <p:nvPr/>
          </p:nvSpPr>
          <p:spPr bwMode="auto">
            <a:xfrm>
              <a:off x="2085" y="1168"/>
              <a:ext cx="0" cy="103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058" name="Line 55"/>
            <p:cNvSpPr>
              <a:spLocks noChangeShapeType="1"/>
            </p:cNvSpPr>
            <p:nvPr/>
          </p:nvSpPr>
          <p:spPr bwMode="auto">
            <a:xfrm>
              <a:off x="2176" y="1207"/>
              <a:ext cx="0" cy="95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059" name="Line 56"/>
            <p:cNvSpPr>
              <a:spLocks noChangeShapeType="1"/>
            </p:cNvSpPr>
            <p:nvPr/>
          </p:nvSpPr>
          <p:spPr bwMode="auto">
            <a:xfrm>
              <a:off x="2266" y="1259"/>
              <a:ext cx="0" cy="84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060" name="Line 57"/>
            <p:cNvSpPr>
              <a:spLocks noChangeShapeType="1"/>
            </p:cNvSpPr>
            <p:nvPr/>
          </p:nvSpPr>
          <p:spPr bwMode="auto">
            <a:xfrm>
              <a:off x="2357" y="1345"/>
              <a:ext cx="0" cy="67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061" name="Line 58"/>
            <p:cNvSpPr>
              <a:spLocks noChangeShapeType="1"/>
            </p:cNvSpPr>
            <p:nvPr/>
          </p:nvSpPr>
          <p:spPr bwMode="auto">
            <a:xfrm>
              <a:off x="2442" y="1489"/>
              <a:ext cx="0" cy="35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43022" name="Line 63"/>
          <p:cNvSpPr>
            <a:spLocks noChangeShapeType="1"/>
          </p:cNvSpPr>
          <p:nvPr/>
        </p:nvSpPr>
        <p:spPr bwMode="auto">
          <a:xfrm flipH="1">
            <a:off x="5311775" y="3359150"/>
            <a:ext cx="576263" cy="6477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3023" name="Oval 65"/>
          <p:cNvSpPr>
            <a:spLocks noChangeArrowheads="1"/>
          </p:cNvSpPr>
          <p:nvPr/>
        </p:nvSpPr>
        <p:spPr bwMode="auto">
          <a:xfrm>
            <a:off x="5573713" y="3640138"/>
            <a:ext cx="71437" cy="73025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3024" name="Line 66"/>
          <p:cNvSpPr>
            <a:spLocks noChangeShapeType="1"/>
          </p:cNvSpPr>
          <p:nvPr/>
        </p:nvSpPr>
        <p:spPr bwMode="auto">
          <a:xfrm flipH="1">
            <a:off x="7669213" y="4667250"/>
            <a:ext cx="863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3025" name="Oval 67"/>
          <p:cNvSpPr>
            <a:spLocks noChangeArrowheads="1"/>
          </p:cNvSpPr>
          <p:nvPr/>
        </p:nvSpPr>
        <p:spPr bwMode="auto">
          <a:xfrm>
            <a:off x="8074025" y="4621213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3026" name="Line 68"/>
          <p:cNvSpPr>
            <a:spLocks noChangeShapeType="1"/>
          </p:cNvSpPr>
          <p:nvPr/>
        </p:nvSpPr>
        <p:spPr bwMode="auto">
          <a:xfrm>
            <a:off x="4808538" y="3359150"/>
            <a:ext cx="1728787" cy="674688"/>
          </a:xfrm>
          <a:prstGeom prst="line">
            <a:avLst/>
          </a:prstGeom>
          <a:noFill/>
          <a:ln w="184150">
            <a:pattFill prst="pct90">
              <a:fgClr>
                <a:srgbClr val="FFCC00"/>
              </a:fgClr>
              <a:bgClr>
                <a:srgbClr val="FFFFFF"/>
              </a:bgClr>
            </a:patt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3027" name="Line 69"/>
          <p:cNvSpPr>
            <a:spLocks noChangeShapeType="1"/>
          </p:cNvSpPr>
          <p:nvPr/>
        </p:nvSpPr>
        <p:spPr bwMode="auto">
          <a:xfrm>
            <a:off x="3765550" y="4656138"/>
            <a:ext cx="1588" cy="86360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3028" name="Oval 70"/>
          <p:cNvSpPr>
            <a:spLocks noChangeArrowheads="1"/>
          </p:cNvSpPr>
          <p:nvPr/>
        </p:nvSpPr>
        <p:spPr bwMode="auto">
          <a:xfrm>
            <a:off x="3727450" y="5064125"/>
            <a:ext cx="71438" cy="73025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3029" name="Line 71"/>
          <p:cNvSpPr>
            <a:spLocks noChangeShapeType="1"/>
          </p:cNvSpPr>
          <p:nvPr/>
        </p:nvSpPr>
        <p:spPr bwMode="auto">
          <a:xfrm flipH="1">
            <a:off x="3783013" y="5099050"/>
            <a:ext cx="393700" cy="38735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3030" name="Line 72"/>
          <p:cNvSpPr>
            <a:spLocks noChangeShapeType="1"/>
          </p:cNvSpPr>
          <p:nvPr/>
        </p:nvSpPr>
        <p:spPr bwMode="auto">
          <a:xfrm rot="5400000" flipH="1">
            <a:off x="3754438" y="4667250"/>
            <a:ext cx="442912" cy="420688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3031" name="Line 75"/>
          <p:cNvSpPr>
            <a:spLocks noChangeShapeType="1"/>
          </p:cNvSpPr>
          <p:nvPr/>
        </p:nvSpPr>
        <p:spPr bwMode="auto">
          <a:xfrm rot="2614444">
            <a:off x="5664200" y="4740275"/>
            <a:ext cx="1588" cy="863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3032" name="Oval 76"/>
          <p:cNvSpPr>
            <a:spLocks noChangeArrowheads="1"/>
          </p:cNvSpPr>
          <p:nvPr/>
        </p:nvSpPr>
        <p:spPr bwMode="auto">
          <a:xfrm rot="2614444">
            <a:off x="5618163" y="5141913"/>
            <a:ext cx="71437" cy="73025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3033" name="Line 77"/>
          <p:cNvSpPr>
            <a:spLocks noChangeShapeType="1"/>
          </p:cNvSpPr>
          <p:nvPr/>
        </p:nvSpPr>
        <p:spPr bwMode="auto">
          <a:xfrm rot="2614444" flipH="1">
            <a:off x="5481638" y="5273675"/>
            <a:ext cx="393700" cy="387350"/>
          </a:xfrm>
          <a:prstGeom prst="line">
            <a:avLst/>
          </a:prstGeom>
          <a:noFill/>
          <a:ln w="31750">
            <a:solidFill>
              <a:srgbClr val="CC3399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3034" name="Line 78"/>
          <p:cNvSpPr>
            <a:spLocks noChangeShapeType="1"/>
          </p:cNvSpPr>
          <p:nvPr/>
        </p:nvSpPr>
        <p:spPr bwMode="auto">
          <a:xfrm rot="8014444" flipH="1">
            <a:off x="5738813" y="4953000"/>
            <a:ext cx="442912" cy="420688"/>
          </a:xfrm>
          <a:prstGeom prst="line">
            <a:avLst/>
          </a:prstGeom>
          <a:noFill/>
          <a:ln w="31750">
            <a:solidFill>
              <a:srgbClr val="FFCC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43035" name="Group 80"/>
          <p:cNvGrpSpPr>
            <a:grpSpLocks/>
          </p:cNvGrpSpPr>
          <p:nvPr/>
        </p:nvGrpSpPr>
        <p:grpSpPr bwMode="auto">
          <a:xfrm>
            <a:off x="1927225" y="1703388"/>
            <a:ext cx="1655763" cy="1655762"/>
            <a:chOff x="1429" y="1162"/>
            <a:chExt cx="1043" cy="1043"/>
          </a:xfrm>
        </p:grpSpPr>
        <p:sp>
          <p:nvSpPr>
            <p:cNvPr id="43036" name="Oval 81"/>
            <p:cNvSpPr>
              <a:spLocks noChangeArrowheads="1"/>
            </p:cNvSpPr>
            <p:nvPr/>
          </p:nvSpPr>
          <p:spPr bwMode="auto">
            <a:xfrm>
              <a:off x="1429" y="1162"/>
              <a:ext cx="1043" cy="1043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3037" name="Line 82"/>
            <p:cNvSpPr>
              <a:spLocks noChangeShapeType="1"/>
            </p:cNvSpPr>
            <p:nvPr/>
          </p:nvSpPr>
          <p:spPr bwMode="auto">
            <a:xfrm>
              <a:off x="1456" y="1525"/>
              <a:ext cx="0" cy="31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038" name="Line 83"/>
            <p:cNvSpPr>
              <a:spLocks noChangeShapeType="1"/>
            </p:cNvSpPr>
            <p:nvPr/>
          </p:nvSpPr>
          <p:spPr bwMode="auto">
            <a:xfrm>
              <a:off x="1541" y="1377"/>
              <a:ext cx="0" cy="63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039" name="Line 84"/>
            <p:cNvSpPr>
              <a:spLocks noChangeShapeType="1"/>
            </p:cNvSpPr>
            <p:nvPr/>
          </p:nvSpPr>
          <p:spPr bwMode="auto">
            <a:xfrm>
              <a:off x="1631" y="1280"/>
              <a:ext cx="0" cy="81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040" name="Line 85"/>
            <p:cNvSpPr>
              <a:spLocks noChangeShapeType="1"/>
            </p:cNvSpPr>
            <p:nvPr/>
          </p:nvSpPr>
          <p:spPr bwMode="auto">
            <a:xfrm>
              <a:off x="1722" y="1207"/>
              <a:ext cx="0" cy="95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041" name="Line 86"/>
            <p:cNvSpPr>
              <a:spLocks noChangeShapeType="1"/>
            </p:cNvSpPr>
            <p:nvPr/>
          </p:nvSpPr>
          <p:spPr bwMode="auto">
            <a:xfrm>
              <a:off x="1813" y="1189"/>
              <a:ext cx="0" cy="99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042" name="Line 87"/>
            <p:cNvSpPr>
              <a:spLocks noChangeShapeType="1"/>
            </p:cNvSpPr>
            <p:nvPr/>
          </p:nvSpPr>
          <p:spPr bwMode="auto">
            <a:xfrm>
              <a:off x="1904" y="1162"/>
              <a:ext cx="0" cy="104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043" name="Line 88"/>
            <p:cNvSpPr>
              <a:spLocks noChangeShapeType="1"/>
            </p:cNvSpPr>
            <p:nvPr/>
          </p:nvSpPr>
          <p:spPr bwMode="auto">
            <a:xfrm>
              <a:off x="1994" y="1162"/>
              <a:ext cx="0" cy="104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044" name="Line 89"/>
            <p:cNvSpPr>
              <a:spLocks noChangeShapeType="1"/>
            </p:cNvSpPr>
            <p:nvPr/>
          </p:nvSpPr>
          <p:spPr bwMode="auto">
            <a:xfrm>
              <a:off x="2085" y="1168"/>
              <a:ext cx="0" cy="103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045" name="Line 90"/>
            <p:cNvSpPr>
              <a:spLocks noChangeShapeType="1"/>
            </p:cNvSpPr>
            <p:nvPr/>
          </p:nvSpPr>
          <p:spPr bwMode="auto">
            <a:xfrm>
              <a:off x="2176" y="1207"/>
              <a:ext cx="0" cy="95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046" name="Line 91"/>
            <p:cNvSpPr>
              <a:spLocks noChangeShapeType="1"/>
            </p:cNvSpPr>
            <p:nvPr/>
          </p:nvSpPr>
          <p:spPr bwMode="auto">
            <a:xfrm>
              <a:off x="2266" y="1259"/>
              <a:ext cx="0" cy="84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047" name="Line 92"/>
            <p:cNvSpPr>
              <a:spLocks noChangeShapeType="1"/>
            </p:cNvSpPr>
            <p:nvPr/>
          </p:nvSpPr>
          <p:spPr bwMode="auto">
            <a:xfrm>
              <a:off x="2357" y="1345"/>
              <a:ext cx="0" cy="67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048" name="Line 93"/>
            <p:cNvSpPr>
              <a:spLocks noChangeShapeType="1"/>
            </p:cNvSpPr>
            <p:nvPr/>
          </p:nvSpPr>
          <p:spPr bwMode="auto">
            <a:xfrm>
              <a:off x="2442" y="1489"/>
              <a:ext cx="0" cy="35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6179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1979613" y="1841500"/>
            <a:ext cx="1655762" cy="1655763"/>
            <a:chOff x="1429" y="1162"/>
            <a:chExt cx="1043" cy="1043"/>
          </a:xfrm>
        </p:grpSpPr>
        <p:sp>
          <p:nvSpPr>
            <p:cNvPr id="44082" name="Oval 3"/>
            <p:cNvSpPr>
              <a:spLocks noChangeArrowheads="1"/>
            </p:cNvSpPr>
            <p:nvPr/>
          </p:nvSpPr>
          <p:spPr bwMode="auto">
            <a:xfrm>
              <a:off x="1429" y="1162"/>
              <a:ext cx="1043" cy="1043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4083" name="Line 4"/>
            <p:cNvSpPr>
              <a:spLocks noChangeShapeType="1"/>
            </p:cNvSpPr>
            <p:nvPr/>
          </p:nvSpPr>
          <p:spPr bwMode="auto">
            <a:xfrm>
              <a:off x="1456" y="1525"/>
              <a:ext cx="0" cy="31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4084" name="Line 5"/>
            <p:cNvSpPr>
              <a:spLocks noChangeShapeType="1"/>
            </p:cNvSpPr>
            <p:nvPr/>
          </p:nvSpPr>
          <p:spPr bwMode="auto">
            <a:xfrm>
              <a:off x="1541" y="1377"/>
              <a:ext cx="0" cy="63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4085" name="Line 6"/>
            <p:cNvSpPr>
              <a:spLocks noChangeShapeType="1"/>
            </p:cNvSpPr>
            <p:nvPr/>
          </p:nvSpPr>
          <p:spPr bwMode="auto">
            <a:xfrm>
              <a:off x="1631" y="1280"/>
              <a:ext cx="0" cy="81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4086" name="Line 7"/>
            <p:cNvSpPr>
              <a:spLocks noChangeShapeType="1"/>
            </p:cNvSpPr>
            <p:nvPr/>
          </p:nvSpPr>
          <p:spPr bwMode="auto">
            <a:xfrm>
              <a:off x="1722" y="1207"/>
              <a:ext cx="0" cy="95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4087" name="Line 8"/>
            <p:cNvSpPr>
              <a:spLocks noChangeShapeType="1"/>
            </p:cNvSpPr>
            <p:nvPr/>
          </p:nvSpPr>
          <p:spPr bwMode="auto">
            <a:xfrm>
              <a:off x="1813" y="1189"/>
              <a:ext cx="0" cy="99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4088" name="Line 9"/>
            <p:cNvSpPr>
              <a:spLocks noChangeShapeType="1"/>
            </p:cNvSpPr>
            <p:nvPr/>
          </p:nvSpPr>
          <p:spPr bwMode="auto">
            <a:xfrm>
              <a:off x="1904" y="1162"/>
              <a:ext cx="0" cy="104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4089" name="Line 10"/>
            <p:cNvSpPr>
              <a:spLocks noChangeShapeType="1"/>
            </p:cNvSpPr>
            <p:nvPr/>
          </p:nvSpPr>
          <p:spPr bwMode="auto">
            <a:xfrm>
              <a:off x="1994" y="1162"/>
              <a:ext cx="0" cy="104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4090" name="Line 11"/>
            <p:cNvSpPr>
              <a:spLocks noChangeShapeType="1"/>
            </p:cNvSpPr>
            <p:nvPr/>
          </p:nvSpPr>
          <p:spPr bwMode="auto">
            <a:xfrm>
              <a:off x="2085" y="1168"/>
              <a:ext cx="0" cy="103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4091" name="Line 12"/>
            <p:cNvSpPr>
              <a:spLocks noChangeShapeType="1"/>
            </p:cNvSpPr>
            <p:nvPr/>
          </p:nvSpPr>
          <p:spPr bwMode="auto">
            <a:xfrm>
              <a:off x="2176" y="1207"/>
              <a:ext cx="0" cy="95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4092" name="Line 13"/>
            <p:cNvSpPr>
              <a:spLocks noChangeShapeType="1"/>
            </p:cNvSpPr>
            <p:nvPr/>
          </p:nvSpPr>
          <p:spPr bwMode="auto">
            <a:xfrm>
              <a:off x="2266" y="1259"/>
              <a:ext cx="0" cy="84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4093" name="Line 14"/>
            <p:cNvSpPr>
              <a:spLocks noChangeShapeType="1"/>
            </p:cNvSpPr>
            <p:nvPr/>
          </p:nvSpPr>
          <p:spPr bwMode="auto">
            <a:xfrm>
              <a:off x="2357" y="1345"/>
              <a:ext cx="0" cy="67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4094" name="Line 15"/>
            <p:cNvSpPr>
              <a:spLocks noChangeShapeType="1"/>
            </p:cNvSpPr>
            <p:nvPr/>
          </p:nvSpPr>
          <p:spPr bwMode="auto">
            <a:xfrm>
              <a:off x="2442" y="1489"/>
              <a:ext cx="0" cy="35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sp>
        <p:nvSpPr>
          <p:cNvPr id="44035" name="Line 16"/>
          <p:cNvSpPr>
            <a:spLocks noChangeShapeType="1"/>
          </p:cNvSpPr>
          <p:nvPr/>
        </p:nvSpPr>
        <p:spPr bwMode="auto">
          <a:xfrm>
            <a:off x="2844800" y="2722563"/>
            <a:ext cx="3743325" cy="1460500"/>
          </a:xfrm>
          <a:prstGeom prst="line">
            <a:avLst/>
          </a:prstGeom>
          <a:noFill/>
          <a:ln w="184150">
            <a:pattFill prst="pct90">
              <a:fgClr>
                <a:srgbClr val="FFCC00"/>
              </a:fgClr>
              <a:bgClr>
                <a:srgbClr val="FFFFFF"/>
              </a:bgClr>
            </a:patt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4036" name="Oval 21"/>
          <p:cNvSpPr>
            <a:spLocks noChangeArrowheads="1"/>
          </p:cNvSpPr>
          <p:nvPr/>
        </p:nvSpPr>
        <p:spPr bwMode="auto">
          <a:xfrm>
            <a:off x="8101013" y="4740275"/>
            <a:ext cx="71437" cy="73025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grpSp>
        <p:nvGrpSpPr>
          <p:cNvPr id="44037" name="Group 23"/>
          <p:cNvGrpSpPr>
            <a:grpSpLocks/>
          </p:cNvGrpSpPr>
          <p:nvPr/>
        </p:nvGrpSpPr>
        <p:grpSpPr bwMode="auto">
          <a:xfrm rot="5400000">
            <a:off x="5795963" y="3281363"/>
            <a:ext cx="1655762" cy="1655762"/>
            <a:chOff x="1429" y="1162"/>
            <a:chExt cx="1043" cy="1043"/>
          </a:xfrm>
        </p:grpSpPr>
        <p:sp>
          <p:nvSpPr>
            <p:cNvPr id="44069" name="Oval 24"/>
            <p:cNvSpPr>
              <a:spLocks noChangeArrowheads="1"/>
            </p:cNvSpPr>
            <p:nvPr/>
          </p:nvSpPr>
          <p:spPr bwMode="auto">
            <a:xfrm>
              <a:off x="1429" y="1162"/>
              <a:ext cx="1043" cy="1043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4070" name="Line 25"/>
            <p:cNvSpPr>
              <a:spLocks noChangeShapeType="1"/>
            </p:cNvSpPr>
            <p:nvPr/>
          </p:nvSpPr>
          <p:spPr bwMode="auto">
            <a:xfrm>
              <a:off x="1456" y="1525"/>
              <a:ext cx="0" cy="31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4071" name="Line 26"/>
            <p:cNvSpPr>
              <a:spLocks noChangeShapeType="1"/>
            </p:cNvSpPr>
            <p:nvPr/>
          </p:nvSpPr>
          <p:spPr bwMode="auto">
            <a:xfrm>
              <a:off x="1541" y="1377"/>
              <a:ext cx="0" cy="63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4072" name="Line 27"/>
            <p:cNvSpPr>
              <a:spLocks noChangeShapeType="1"/>
            </p:cNvSpPr>
            <p:nvPr/>
          </p:nvSpPr>
          <p:spPr bwMode="auto">
            <a:xfrm>
              <a:off x="1631" y="1280"/>
              <a:ext cx="0" cy="81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4073" name="Line 28"/>
            <p:cNvSpPr>
              <a:spLocks noChangeShapeType="1"/>
            </p:cNvSpPr>
            <p:nvPr/>
          </p:nvSpPr>
          <p:spPr bwMode="auto">
            <a:xfrm>
              <a:off x="1722" y="1207"/>
              <a:ext cx="0" cy="95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4074" name="Line 29"/>
            <p:cNvSpPr>
              <a:spLocks noChangeShapeType="1"/>
            </p:cNvSpPr>
            <p:nvPr/>
          </p:nvSpPr>
          <p:spPr bwMode="auto">
            <a:xfrm>
              <a:off x="1813" y="1189"/>
              <a:ext cx="0" cy="99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4075" name="Line 30"/>
            <p:cNvSpPr>
              <a:spLocks noChangeShapeType="1"/>
            </p:cNvSpPr>
            <p:nvPr/>
          </p:nvSpPr>
          <p:spPr bwMode="auto">
            <a:xfrm>
              <a:off x="1904" y="1162"/>
              <a:ext cx="0" cy="104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4076" name="Line 31"/>
            <p:cNvSpPr>
              <a:spLocks noChangeShapeType="1"/>
            </p:cNvSpPr>
            <p:nvPr/>
          </p:nvSpPr>
          <p:spPr bwMode="auto">
            <a:xfrm>
              <a:off x="1994" y="1162"/>
              <a:ext cx="0" cy="104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4077" name="Line 32"/>
            <p:cNvSpPr>
              <a:spLocks noChangeShapeType="1"/>
            </p:cNvSpPr>
            <p:nvPr/>
          </p:nvSpPr>
          <p:spPr bwMode="auto">
            <a:xfrm>
              <a:off x="2085" y="1168"/>
              <a:ext cx="0" cy="103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4078" name="Line 33"/>
            <p:cNvSpPr>
              <a:spLocks noChangeShapeType="1"/>
            </p:cNvSpPr>
            <p:nvPr/>
          </p:nvSpPr>
          <p:spPr bwMode="auto">
            <a:xfrm>
              <a:off x="2176" y="1207"/>
              <a:ext cx="0" cy="95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4079" name="Line 34"/>
            <p:cNvSpPr>
              <a:spLocks noChangeShapeType="1"/>
            </p:cNvSpPr>
            <p:nvPr/>
          </p:nvSpPr>
          <p:spPr bwMode="auto">
            <a:xfrm>
              <a:off x="2266" y="1259"/>
              <a:ext cx="0" cy="84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4080" name="Line 35"/>
            <p:cNvSpPr>
              <a:spLocks noChangeShapeType="1"/>
            </p:cNvSpPr>
            <p:nvPr/>
          </p:nvSpPr>
          <p:spPr bwMode="auto">
            <a:xfrm>
              <a:off x="2357" y="1345"/>
              <a:ext cx="0" cy="67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4081" name="Line 36"/>
            <p:cNvSpPr>
              <a:spLocks noChangeShapeType="1"/>
            </p:cNvSpPr>
            <p:nvPr/>
          </p:nvSpPr>
          <p:spPr bwMode="auto">
            <a:xfrm>
              <a:off x="2442" y="1489"/>
              <a:ext cx="0" cy="35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sp>
        <p:nvSpPr>
          <p:cNvPr id="44038" name="Line 37"/>
          <p:cNvSpPr>
            <a:spLocks noChangeShapeType="1"/>
          </p:cNvSpPr>
          <p:nvPr/>
        </p:nvSpPr>
        <p:spPr bwMode="auto">
          <a:xfrm>
            <a:off x="6732588" y="4217988"/>
            <a:ext cx="1439862" cy="561975"/>
          </a:xfrm>
          <a:prstGeom prst="line">
            <a:avLst/>
          </a:prstGeom>
          <a:noFill/>
          <a:ln w="184150">
            <a:solidFill>
              <a:srgbClr val="FFCC00">
                <a:alpha val="98822"/>
              </a:srgbClr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4039" name="Line 38"/>
          <p:cNvSpPr>
            <a:spLocks noChangeShapeType="1"/>
          </p:cNvSpPr>
          <p:nvPr/>
        </p:nvSpPr>
        <p:spPr bwMode="auto">
          <a:xfrm>
            <a:off x="3817938" y="2657475"/>
            <a:ext cx="1587" cy="863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4040" name="Oval 39"/>
          <p:cNvSpPr>
            <a:spLocks noChangeArrowheads="1"/>
          </p:cNvSpPr>
          <p:nvPr/>
        </p:nvSpPr>
        <p:spPr bwMode="auto">
          <a:xfrm>
            <a:off x="3779838" y="3065463"/>
            <a:ext cx="71437" cy="73025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4041" name="Line 40"/>
          <p:cNvSpPr>
            <a:spLocks noChangeShapeType="1"/>
          </p:cNvSpPr>
          <p:nvPr/>
        </p:nvSpPr>
        <p:spPr bwMode="auto">
          <a:xfrm>
            <a:off x="971550" y="1985963"/>
            <a:ext cx="1800225" cy="701675"/>
          </a:xfrm>
          <a:prstGeom prst="line">
            <a:avLst/>
          </a:prstGeom>
          <a:noFill/>
          <a:ln w="184150">
            <a:pattFill prst="pct90">
              <a:fgClr>
                <a:srgbClr val="FFCC00"/>
              </a:fgClr>
              <a:bgClr>
                <a:srgbClr val="FFFFFF"/>
              </a:bgClr>
            </a:patt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grpSp>
        <p:nvGrpSpPr>
          <p:cNvPr id="44042" name="Group 41"/>
          <p:cNvGrpSpPr>
            <a:grpSpLocks/>
          </p:cNvGrpSpPr>
          <p:nvPr/>
        </p:nvGrpSpPr>
        <p:grpSpPr bwMode="auto">
          <a:xfrm rot="2818659">
            <a:off x="4211637" y="1503023"/>
            <a:ext cx="1655763" cy="1655762"/>
            <a:chOff x="1429" y="1162"/>
            <a:chExt cx="1043" cy="1043"/>
          </a:xfrm>
        </p:grpSpPr>
        <p:sp>
          <p:nvSpPr>
            <p:cNvPr id="44056" name="Oval 42"/>
            <p:cNvSpPr>
              <a:spLocks noChangeArrowheads="1"/>
            </p:cNvSpPr>
            <p:nvPr/>
          </p:nvSpPr>
          <p:spPr bwMode="auto">
            <a:xfrm>
              <a:off x="1429" y="1162"/>
              <a:ext cx="1043" cy="1043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4057" name="Line 43"/>
            <p:cNvSpPr>
              <a:spLocks noChangeShapeType="1"/>
            </p:cNvSpPr>
            <p:nvPr/>
          </p:nvSpPr>
          <p:spPr bwMode="auto">
            <a:xfrm>
              <a:off x="1456" y="1525"/>
              <a:ext cx="0" cy="31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058" name="Line 44"/>
            <p:cNvSpPr>
              <a:spLocks noChangeShapeType="1"/>
            </p:cNvSpPr>
            <p:nvPr/>
          </p:nvSpPr>
          <p:spPr bwMode="auto">
            <a:xfrm>
              <a:off x="1541" y="1377"/>
              <a:ext cx="0" cy="63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059" name="Line 45"/>
            <p:cNvSpPr>
              <a:spLocks noChangeShapeType="1"/>
            </p:cNvSpPr>
            <p:nvPr/>
          </p:nvSpPr>
          <p:spPr bwMode="auto">
            <a:xfrm>
              <a:off x="1631" y="1280"/>
              <a:ext cx="0" cy="81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060" name="Line 46"/>
            <p:cNvSpPr>
              <a:spLocks noChangeShapeType="1"/>
            </p:cNvSpPr>
            <p:nvPr/>
          </p:nvSpPr>
          <p:spPr bwMode="auto">
            <a:xfrm>
              <a:off x="1722" y="1207"/>
              <a:ext cx="0" cy="95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061" name="Line 47"/>
            <p:cNvSpPr>
              <a:spLocks noChangeShapeType="1"/>
            </p:cNvSpPr>
            <p:nvPr/>
          </p:nvSpPr>
          <p:spPr bwMode="auto">
            <a:xfrm>
              <a:off x="1813" y="1189"/>
              <a:ext cx="0" cy="99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062" name="Line 48"/>
            <p:cNvSpPr>
              <a:spLocks noChangeShapeType="1"/>
            </p:cNvSpPr>
            <p:nvPr/>
          </p:nvSpPr>
          <p:spPr bwMode="auto">
            <a:xfrm>
              <a:off x="1904" y="1162"/>
              <a:ext cx="0" cy="104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063" name="Line 49"/>
            <p:cNvSpPr>
              <a:spLocks noChangeShapeType="1"/>
            </p:cNvSpPr>
            <p:nvPr/>
          </p:nvSpPr>
          <p:spPr bwMode="auto">
            <a:xfrm>
              <a:off x="1994" y="1162"/>
              <a:ext cx="0" cy="104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064" name="Line 50"/>
            <p:cNvSpPr>
              <a:spLocks noChangeShapeType="1"/>
            </p:cNvSpPr>
            <p:nvPr/>
          </p:nvSpPr>
          <p:spPr bwMode="auto">
            <a:xfrm>
              <a:off x="2085" y="1168"/>
              <a:ext cx="0" cy="103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065" name="Line 51"/>
            <p:cNvSpPr>
              <a:spLocks noChangeShapeType="1"/>
            </p:cNvSpPr>
            <p:nvPr/>
          </p:nvSpPr>
          <p:spPr bwMode="auto">
            <a:xfrm>
              <a:off x="2176" y="1207"/>
              <a:ext cx="0" cy="95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066" name="Line 52"/>
            <p:cNvSpPr>
              <a:spLocks noChangeShapeType="1"/>
            </p:cNvSpPr>
            <p:nvPr/>
          </p:nvSpPr>
          <p:spPr bwMode="auto">
            <a:xfrm>
              <a:off x="2266" y="1259"/>
              <a:ext cx="0" cy="84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067" name="Line 53"/>
            <p:cNvSpPr>
              <a:spLocks noChangeShapeType="1"/>
            </p:cNvSpPr>
            <p:nvPr/>
          </p:nvSpPr>
          <p:spPr bwMode="auto">
            <a:xfrm>
              <a:off x="2357" y="1345"/>
              <a:ext cx="0" cy="67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068" name="Line 54"/>
            <p:cNvSpPr>
              <a:spLocks noChangeShapeType="1"/>
            </p:cNvSpPr>
            <p:nvPr/>
          </p:nvSpPr>
          <p:spPr bwMode="auto">
            <a:xfrm>
              <a:off x="2442" y="1489"/>
              <a:ext cx="0" cy="35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44043" name="Text Box 61"/>
          <p:cNvSpPr txBox="1">
            <a:spLocks noChangeArrowheads="1"/>
          </p:cNvSpPr>
          <p:nvPr/>
        </p:nvSpPr>
        <p:spPr bwMode="auto">
          <a:xfrm>
            <a:off x="1329531" y="3564602"/>
            <a:ext cx="28082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No Male</a:t>
            </a:r>
            <a:endParaRPr lang="ko-KR" altLang="en-US" dirty="0">
              <a:solidFill>
                <a:srgbClr val="FF000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4044" name="Text Box 62"/>
          <p:cNvSpPr txBox="1">
            <a:spLocks noChangeArrowheads="1"/>
          </p:cNvSpPr>
          <p:nvPr/>
        </p:nvSpPr>
        <p:spPr bwMode="auto">
          <a:xfrm>
            <a:off x="5292725" y="5226050"/>
            <a:ext cx="3024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No Female</a:t>
            </a:r>
            <a:endParaRPr lang="ko-KR" altLang="en-US" dirty="0">
              <a:solidFill>
                <a:srgbClr val="FF000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4045" name="Text Box 63"/>
          <p:cNvSpPr txBox="1">
            <a:spLocks noChangeArrowheads="1"/>
          </p:cNvSpPr>
          <p:nvPr/>
        </p:nvSpPr>
        <p:spPr bwMode="auto">
          <a:xfrm>
            <a:off x="5653088" y="2201863"/>
            <a:ext cx="3095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No Young</a:t>
            </a:r>
            <a:endParaRPr lang="ko-KR" altLang="en-US" dirty="0">
              <a:solidFill>
                <a:srgbClr val="FF000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4046" name="Text Box 66"/>
          <p:cNvSpPr txBox="1">
            <a:spLocks noChangeArrowheads="1"/>
          </p:cNvSpPr>
          <p:nvPr/>
        </p:nvSpPr>
        <p:spPr bwMode="auto">
          <a:xfrm>
            <a:off x="852927" y="1528762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240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</a:t>
            </a:r>
            <a:endParaRPr lang="ko-KR" altLang="en-US" sz="2400" dirty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4047" name="Text Box 67"/>
          <p:cNvSpPr txBox="1">
            <a:spLocks noChangeArrowheads="1"/>
          </p:cNvSpPr>
          <p:nvPr/>
        </p:nvSpPr>
        <p:spPr bwMode="auto">
          <a:xfrm>
            <a:off x="661195" y="2020889"/>
            <a:ext cx="474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240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</a:t>
            </a:r>
            <a:endParaRPr lang="ko-KR" altLang="en-US" sz="2400" dirty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4048" name="Line 17"/>
          <p:cNvSpPr>
            <a:spLocks noChangeShapeType="1"/>
          </p:cNvSpPr>
          <p:nvPr/>
        </p:nvSpPr>
        <p:spPr bwMode="auto">
          <a:xfrm>
            <a:off x="1476375" y="1770063"/>
            <a:ext cx="0" cy="863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4049" name="Line 18"/>
          <p:cNvSpPr>
            <a:spLocks noChangeShapeType="1"/>
          </p:cNvSpPr>
          <p:nvPr/>
        </p:nvSpPr>
        <p:spPr bwMode="auto">
          <a:xfrm flipH="1">
            <a:off x="1044575" y="2201863"/>
            <a:ext cx="863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4050" name="Line 19"/>
          <p:cNvSpPr>
            <a:spLocks noChangeShapeType="1"/>
          </p:cNvSpPr>
          <p:nvPr/>
        </p:nvSpPr>
        <p:spPr bwMode="auto">
          <a:xfrm flipH="1">
            <a:off x="1187450" y="1874838"/>
            <a:ext cx="576263" cy="6477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4051" name="Line 20"/>
          <p:cNvSpPr>
            <a:spLocks noChangeShapeType="1"/>
          </p:cNvSpPr>
          <p:nvPr/>
        </p:nvSpPr>
        <p:spPr bwMode="auto">
          <a:xfrm rot="5400000" flipH="1">
            <a:off x="1181893" y="1866107"/>
            <a:ext cx="576263" cy="6477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4052" name="Oval 22"/>
          <p:cNvSpPr>
            <a:spLocks noChangeArrowheads="1"/>
          </p:cNvSpPr>
          <p:nvPr/>
        </p:nvSpPr>
        <p:spPr bwMode="auto">
          <a:xfrm>
            <a:off x="1435100" y="2174875"/>
            <a:ext cx="71438" cy="73025"/>
          </a:xfrm>
          <a:prstGeom prst="ellipse">
            <a:avLst/>
          </a:prstGeom>
          <a:solidFill>
            <a:srgbClr val="CC00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4053" name="Text Box 68"/>
          <p:cNvSpPr txBox="1">
            <a:spLocks noChangeArrowheads="1"/>
          </p:cNvSpPr>
          <p:nvPr/>
        </p:nvSpPr>
        <p:spPr bwMode="auto">
          <a:xfrm>
            <a:off x="1662114" y="1579563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240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</a:t>
            </a:r>
            <a:endParaRPr lang="ko-KR" altLang="en-US" sz="2400" dirty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4054" name="Text Box 69"/>
          <p:cNvSpPr txBox="1">
            <a:spLocks noChangeArrowheads="1"/>
          </p:cNvSpPr>
          <p:nvPr/>
        </p:nvSpPr>
        <p:spPr bwMode="auto">
          <a:xfrm>
            <a:off x="1284727" y="1379511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240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F</a:t>
            </a:r>
            <a:endParaRPr lang="ko-KR" altLang="en-US" sz="2400" dirty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4055" name="Text Box 70"/>
          <p:cNvSpPr txBox="1">
            <a:spLocks noChangeArrowheads="1"/>
          </p:cNvSpPr>
          <p:nvPr/>
        </p:nvSpPr>
        <p:spPr bwMode="auto">
          <a:xfrm>
            <a:off x="3779838" y="2201863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240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F</a:t>
            </a:r>
            <a:endParaRPr lang="ko-KR" altLang="en-US" sz="2400" dirty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2026" y="951111"/>
            <a:ext cx="4578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Female / Male</a:t>
            </a:r>
            <a:r>
              <a:rPr lang="en-US" altLang="ko-KR" sz="24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 vs.   </a:t>
            </a:r>
            <a:r>
              <a:rPr lang="en-US" altLang="ko-KR" sz="2400" dirty="0" smtClean="0">
                <a:solidFill>
                  <a:srgbClr val="0000FF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Young / Old</a:t>
            </a:r>
            <a:endParaRPr lang="ko-KR" altLang="en-US" sz="2400" dirty="0">
              <a:solidFill>
                <a:srgbClr val="0000FF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6" name="Line 17"/>
          <p:cNvSpPr>
            <a:spLocks noChangeShapeType="1"/>
          </p:cNvSpPr>
          <p:nvPr/>
        </p:nvSpPr>
        <p:spPr bwMode="auto">
          <a:xfrm>
            <a:off x="2157413" y="182442"/>
            <a:ext cx="0" cy="863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7" name="Line 18"/>
          <p:cNvSpPr>
            <a:spLocks noChangeShapeType="1"/>
          </p:cNvSpPr>
          <p:nvPr/>
        </p:nvSpPr>
        <p:spPr bwMode="auto">
          <a:xfrm flipH="1">
            <a:off x="2844800" y="764704"/>
            <a:ext cx="863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8" name="Line 19"/>
          <p:cNvSpPr>
            <a:spLocks noChangeShapeType="1"/>
          </p:cNvSpPr>
          <p:nvPr/>
        </p:nvSpPr>
        <p:spPr bwMode="auto">
          <a:xfrm flipH="1">
            <a:off x="5615047" y="331986"/>
            <a:ext cx="576263" cy="6477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 rot="5400000" flipH="1">
            <a:off x="4503892" y="346042"/>
            <a:ext cx="576263" cy="6477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86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44036" grpId="0" animBg="1"/>
      <p:bldP spid="44038" grpId="0" animBg="1"/>
      <p:bldP spid="44039" grpId="0" animBg="1"/>
      <p:bldP spid="44040" grpId="0" animBg="1"/>
      <p:bldP spid="44041" grpId="0" animBg="1"/>
      <p:bldP spid="44043" grpId="0"/>
      <p:bldP spid="44044" grpId="0"/>
      <p:bldP spid="44045" grpId="0"/>
      <p:bldP spid="44046" grpId="0"/>
      <p:bldP spid="44047" grpId="0"/>
      <p:bldP spid="44048" grpId="0" animBg="1"/>
      <p:bldP spid="44049" grpId="0" animBg="1"/>
      <p:bldP spid="44050" grpId="0" animBg="1"/>
      <p:bldP spid="44051" grpId="0" animBg="1"/>
      <p:bldP spid="44052" grpId="0" animBg="1"/>
      <p:bldP spid="44053" grpId="0"/>
      <p:bldP spid="44054" grpId="0"/>
      <p:bldP spid="44055" grpId="0"/>
      <p:bldP spid="2" grpId="0"/>
      <p:bldP spid="66" grpId="0" animBg="1"/>
      <p:bldP spid="67" grpId="0" animBg="1"/>
      <p:bldP spid="68" grpId="0" animBg="1"/>
      <p:bldP spid="6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92"/>
          <p:cNvSpPr>
            <a:spLocks noChangeArrowheads="1"/>
          </p:cNvSpPr>
          <p:nvPr/>
        </p:nvSpPr>
        <p:spPr bwMode="auto">
          <a:xfrm>
            <a:off x="4932363" y="4941888"/>
            <a:ext cx="1511300" cy="1511300"/>
          </a:xfrm>
          <a:prstGeom prst="ellipse">
            <a:avLst/>
          </a:prstGeom>
          <a:solidFill>
            <a:srgbClr val="EAEAEA">
              <a:alpha val="56862"/>
            </a:srgbClr>
          </a:solidFill>
          <a:ln w="25400" algn="ctr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5059" name="Oval 91"/>
          <p:cNvSpPr>
            <a:spLocks noChangeArrowheads="1"/>
          </p:cNvSpPr>
          <p:nvPr/>
        </p:nvSpPr>
        <p:spPr bwMode="auto">
          <a:xfrm>
            <a:off x="2843213" y="4581525"/>
            <a:ext cx="1873250" cy="1727200"/>
          </a:xfrm>
          <a:prstGeom prst="ellipse">
            <a:avLst/>
          </a:prstGeom>
          <a:solidFill>
            <a:srgbClr val="EAEAEA">
              <a:alpha val="56862"/>
            </a:srgbClr>
          </a:solidFill>
          <a:ln w="25400" algn="ctr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5060" name="Line 2"/>
          <p:cNvSpPr>
            <a:spLocks noChangeShapeType="1"/>
          </p:cNvSpPr>
          <p:nvPr/>
        </p:nvSpPr>
        <p:spPr bwMode="auto">
          <a:xfrm>
            <a:off x="971550" y="1628775"/>
            <a:ext cx="1800225" cy="701675"/>
          </a:xfrm>
          <a:prstGeom prst="line">
            <a:avLst/>
          </a:prstGeom>
          <a:noFill/>
          <a:ln w="184150">
            <a:pattFill prst="pct90">
              <a:fgClr>
                <a:srgbClr val="FFCC00"/>
              </a:fgClr>
              <a:bgClr>
                <a:srgbClr val="FFFFFF"/>
              </a:bgClr>
            </a:patt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grpSp>
        <p:nvGrpSpPr>
          <p:cNvPr id="45061" name="Group 3"/>
          <p:cNvGrpSpPr>
            <a:grpSpLocks/>
          </p:cNvGrpSpPr>
          <p:nvPr/>
        </p:nvGrpSpPr>
        <p:grpSpPr bwMode="auto">
          <a:xfrm rot="5400000">
            <a:off x="5795962" y="2924176"/>
            <a:ext cx="1655763" cy="1655762"/>
            <a:chOff x="1429" y="1162"/>
            <a:chExt cx="1043" cy="1043"/>
          </a:xfrm>
        </p:grpSpPr>
        <p:sp>
          <p:nvSpPr>
            <p:cNvPr id="45129" name="Oval 4"/>
            <p:cNvSpPr>
              <a:spLocks noChangeArrowheads="1"/>
            </p:cNvSpPr>
            <p:nvPr/>
          </p:nvSpPr>
          <p:spPr bwMode="auto">
            <a:xfrm>
              <a:off x="1429" y="1162"/>
              <a:ext cx="1043" cy="1043"/>
            </a:xfrm>
            <a:prstGeom prst="ellips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30" name="Line 5"/>
            <p:cNvSpPr>
              <a:spLocks noChangeShapeType="1"/>
            </p:cNvSpPr>
            <p:nvPr/>
          </p:nvSpPr>
          <p:spPr bwMode="auto">
            <a:xfrm>
              <a:off x="1456" y="1525"/>
              <a:ext cx="0" cy="317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31" name="Line 6"/>
            <p:cNvSpPr>
              <a:spLocks noChangeShapeType="1"/>
            </p:cNvSpPr>
            <p:nvPr/>
          </p:nvSpPr>
          <p:spPr bwMode="auto">
            <a:xfrm>
              <a:off x="1541" y="1377"/>
              <a:ext cx="0" cy="635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32" name="Line 7"/>
            <p:cNvSpPr>
              <a:spLocks noChangeShapeType="1"/>
            </p:cNvSpPr>
            <p:nvPr/>
          </p:nvSpPr>
          <p:spPr bwMode="auto">
            <a:xfrm>
              <a:off x="1631" y="1280"/>
              <a:ext cx="0" cy="817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33" name="Line 8"/>
            <p:cNvSpPr>
              <a:spLocks noChangeShapeType="1"/>
            </p:cNvSpPr>
            <p:nvPr/>
          </p:nvSpPr>
          <p:spPr bwMode="auto">
            <a:xfrm>
              <a:off x="1722" y="1207"/>
              <a:ext cx="0" cy="953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34" name="Line 9"/>
            <p:cNvSpPr>
              <a:spLocks noChangeShapeType="1"/>
            </p:cNvSpPr>
            <p:nvPr/>
          </p:nvSpPr>
          <p:spPr bwMode="auto">
            <a:xfrm>
              <a:off x="1813" y="1189"/>
              <a:ext cx="0" cy="998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35" name="Line 10"/>
            <p:cNvSpPr>
              <a:spLocks noChangeShapeType="1"/>
            </p:cNvSpPr>
            <p:nvPr/>
          </p:nvSpPr>
          <p:spPr bwMode="auto">
            <a:xfrm>
              <a:off x="1904" y="1162"/>
              <a:ext cx="0" cy="1043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36" name="Line 11"/>
            <p:cNvSpPr>
              <a:spLocks noChangeShapeType="1"/>
            </p:cNvSpPr>
            <p:nvPr/>
          </p:nvSpPr>
          <p:spPr bwMode="auto">
            <a:xfrm>
              <a:off x="1994" y="1162"/>
              <a:ext cx="0" cy="1043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37" name="Line 12"/>
            <p:cNvSpPr>
              <a:spLocks noChangeShapeType="1"/>
            </p:cNvSpPr>
            <p:nvPr/>
          </p:nvSpPr>
          <p:spPr bwMode="auto">
            <a:xfrm>
              <a:off x="2085" y="1168"/>
              <a:ext cx="0" cy="1031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38" name="Line 13"/>
            <p:cNvSpPr>
              <a:spLocks noChangeShapeType="1"/>
            </p:cNvSpPr>
            <p:nvPr/>
          </p:nvSpPr>
          <p:spPr bwMode="auto">
            <a:xfrm>
              <a:off x="2176" y="1207"/>
              <a:ext cx="0" cy="953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39" name="Line 14"/>
            <p:cNvSpPr>
              <a:spLocks noChangeShapeType="1"/>
            </p:cNvSpPr>
            <p:nvPr/>
          </p:nvSpPr>
          <p:spPr bwMode="auto">
            <a:xfrm>
              <a:off x="2266" y="1259"/>
              <a:ext cx="0" cy="841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40" name="Line 15"/>
            <p:cNvSpPr>
              <a:spLocks noChangeShapeType="1"/>
            </p:cNvSpPr>
            <p:nvPr/>
          </p:nvSpPr>
          <p:spPr bwMode="auto">
            <a:xfrm>
              <a:off x="2357" y="1345"/>
              <a:ext cx="0" cy="67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41" name="Line 16"/>
            <p:cNvSpPr>
              <a:spLocks noChangeShapeType="1"/>
            </p:cNvSpPr>
            <p:nvPr/>
          </p:nvSpPr>
          <p:spPr bwMode="auto">
            <a:xfrm>
              <a:off x="2442" y="1489"/>
              <a:ext cx="0" cy="35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sp>
        <p:nvSpPr>
          <p:cNvPr id="45062" name="Line 17"/>
          <p:cNvSpPr>
            <a:spLocks noChangeShapeType="1"/>
          </p:cNvSpPr>
          <p:nvPr/>
        </p:nvSpPr>
        <p:spPr bwMode="auto">
          <a:xfrm>
            <a:off x="2844800" y="2365375"/>
            <a:ext cx="1871663" cy="730250"/>
          </a:xfrm>
          <a:prstGeom prst="line">
            <a:avLst/>
          </a:prstGeom>
          <a:noFill/>
          <a:ln w="184150">
            <a:pattFill prst="pct90">
              <a:fgClr>
                <a:srgbClr val="FFCC00"/>
              </a:fgClr>
              <a:bgClr>
                <a:srgbClr val="FFFFFF"/>
              </a:bgClr>
            </a:patt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5063" name="Line 18"/>
          <p:cNvSpPr>
            <a:spLocks noChangeShapeType="1"/>
          </p:cNvSpPr>
          <p:nvPr/>
        </p:nvSpPr>
        <p:spPr bwMode="auto">
          <a:xfrm>
            <a:off x="6732588" y="3868738"/>
            <a:ext cx="1439862" cy="561975"/>
          </a:xfrm>
          <a:prstGeom prst="line">
            <a:avLst/>
          </a:prstGeom>
          <a:noFill/>
          <a:ln w="184150">
            <a:pattFill prst="pct90">
              <a:fgClr>
                <a:srgbClr val="FFCC00"/>
              </a:fgClr>
              <a:bgClr>
                <a:srgbClr val="FFFFFF"/>
              </a:bgClr>
            </a:patt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5064" name="Line 19"/>
          <p:cNvSpPr>
            <a:spLocks noChangeShapeType="1"/>
          </p:cNvSpPr>
          <p:nvPr/>
        </p:nvSpPr>
        <p:spPr bwMode="auto">
          <a:xfrm>
            <a:off x="1476375" y="1412875"/>
            <a:ext cx="0" cy="863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5065" name="Line 20"/>
          <p:cNvSpPr>
            <a:spLocks noChangeShapeType="1"/>
          </p:cNvSpPr>
          <p:nvPr/>
        </p:nvSpPr>
        <p:spPr bwMode="auto">
          <a:xfrm flipH="1">
            <a:off x="1044575" y="1844675"/>
            <a:ext cx="863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5066" name="Line 21"/>
          <p:cNvSpPr>
            <a:spLocks noChangeShapeType="1"/>
          </p:cNvSpPr>
          <p:nvPr/>
        </p:nvSpPr>
        <p:spPr bwMode="auto">
          <a:xfrm flipH="1">
            <a:off x="1187450" y="1517650"/>
            <a:ext cx="576263" cy="6477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5067" name="Line 22"/>
          <p:cNvSpPr>
            <a:spLocks noChangeShapeType="1"/>
          </p:cNvSpPr>
          <p:nvPr/>
        </p:nvSpPr>
        <p:spPr bwMode="auto">
          <a:xfrm rot="5400000" flipH="1">
            <a:off x="1181894" y="1508919"/>
            <a:ext cx="576262" cy="6477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5068" name="Line 23"/>
          <p:cNvSpPr>
            <a:spLocks noChangeShapeType="1"/>
          </p:cNvSpPr>
          <p:nvPr/>
        </p:nvSpPr>
        <p:spPr bwMode="auto">
          <a:xfrm>
            <a:off x="3817938" y="2300288"/>
            <a:ext cx="1587" cy="863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5069" name="Oval 24"/>
          <p:cNvSpPr>
            <a:spLocks noChangeArrowheads="1"/>
          </p:cNvSpPr>
          <p:nvPr/>
        </p:nvSpPr>
        <p:spPr bwMode="auto">
          <a:xfrm>
            <a:off x="3779838" y="2708275"/>
            <a:ext cx="71437" cy="73025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5070" name="Oval 25"/>
          <p:cNvSpPr>
            <a:spLocks noChangeArrowheads="1"/>
          </p:cNvSpPr>
          <p:nvPr/>
        </p:nvSpPr>
        <p:spPr bwMode="auto">
          <a:xfrm>
            <a:off x="1435100" y="1817688"/>
            <a:ext cx="71438" cy="73025"/>
          </a:xfrm>
          <a:prstGeom prst="ellipse">
            <a:avLst/>
          </a:prstGeom>
          <a:solidFill>
            <a:srgbClr val="CC00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grpSp>
        <p:nvGrpSpPr>
          <p:cNvPr id="45071" name="Group 26"/>
          <p:cNvGrpSpPr>
            <a:grpSpLocks/>
          </p:cNvGrpSpPr>
          <p:nvPr/>
        </p:nvGrpSpPr>
        <p:grpSpPr bwMode="auto">
          <a:xfrm rot="2818659">
            <a:off x="3924301" y="2205037"/>
            <a:ext cx="1655762" cy="1655763"/>
            <a:chOff x="1429" y="1162"/>
            <a:chExt cx="1043" cy="1043"/>
          </a:xfrm>
        </p:grpSpPr>
        <p:sp>
          <p:nvSpPr>
            <p:cNvPr id="45116" name="Oval 27"/>
            <p:cNvSpPr>
              <a:spLocks noChangeArrowheads="1"/>
            </p:cNvSpPr>
            <p:nvPr/>
          </p:nvSpPr>
          <p:spPr bwMode="auto">
            <a:xfrm>
              <a:off x="1429" y="1162"/>
              <a:ext cx="1043" cy="1043"/>
            </a:xfrm>
            <a:prstGeom prst="ellips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17" name="Line 28"/>
            <p:cNvSpPr>
              <a:spLocks noChangeShapeType="1"/>
            </p:cNvSpPr>
            <p:nvPr/>
          </p:nvSpPr>
          <p:spPr bwMode="auto">
            <a:xfrm>
              <a:off x="1456" y="1525"/>
              <a:ext cx="0" cy="317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18" name="Line 29"/>
            <p:cNvSpPr>
              <a:spLocks noChangeShapeType="1"/>
            </p:cNvSpPr>
            <p:nvPr/>
          </p:nvSpPr>
          <p:spPr bwMode="auto">
            <a:xfrm>
              <a:off x="1541" y="1377"/>
              <a:ext cx="0" cy="635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19" name="Line 30"/>
            <p:cNvSpPr>
              <a:spLocks noChangeShapeType="1"/>
            </p:cNvSpPr>
            <p:nvPr/>
          </p:nvSpPr>
          <p:spPr bwMode="auto">
            <a:xfrm>
              <a:off x="1631" y="1280"/>
              <a:ext cx="0" cy="817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20" name="Line 31"/>
            <p:cNvSpPr>
              <a:spLocks noChangeShapeType="1"/>
            </p:cNvSpPr>
            <p:nvPr/>
          </p:nvSpPr>
          <p:spPr bwMode="auto">
            <a:xfrm>
              <a:off x="1722" y="1207"/>
              <a:ext cx="0" cy="953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21" name="Line 32"/>
            <p:cNvSpPr>
              <a:spLocks noChangeShapeType="1"/>
            </p:cNvSpPr>
            <p:nvPr/>
          </p:nvSpPr>
          <p:spPr bwMode="auto">
            <a:xfrm>
              <a:off x="1813" y="1189"/>
              <a:ext cx="0" cy="998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22" name="Line 33"/>
            <p:cNvSpPr>
              <a:spLocks noChangeShapeType="1"/>
            </p:cNvSpPr>
            <p:nvPr/>
          </p:nvSpPr>
          <p:spPr bwMode="auto">
            <a:xfrm>
              <a:off x="1904" y="1162"/>
              <a:ext cx="0" cy="1043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23" name="Line 34"/>
            <p:cNvSpPr>
              <a:spLocks noChangeShapeType="1"/>
            </p:cNvSpPr>
            <p:nvPr/>
          </p:nvSpPr>
          <p:spPr bwMode="auto">
            <a:xfrm>
              <a:off x="1994" y="1162"/>
              <a:ext cx="0" cy="1043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24" name="Line 35"/>
            <p:cNvSpPr>
              <a:spLocks noChangeShapeType="1"/>
            </p:cNvSpPr>
            <p:nvPr/>
          </p:nvSpPr>
          <p:spPr bwMode="auto">
            <a:xfrm>
              <a:off x="2085" y="1168"/>
              <a:ext cx="0" cy="1031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25" name="Line 36"/>
            <p:cNvSpPr>
              <a:spLocks noChangeShapeType="1"/>
            </p:cNvSpPr>
            <p:nvPr/>
          </p:nvSpPr>
          <p:spPr bwMode="auto">
            <a:xfrm>
              <a:off x="2176" y="1207"/>
              <a:ext cx="0" cy="953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26" name="Line 37"/>
            <p:cNvSpPr>
              <a:spLocks noChangeShapeType="1"/>
            </p:cNvSpPr>
            <p:nvPr/>
          </p:nvSpPr>
          <p:spPr bwMode="auto">
            <a:xfrm>
              <a:off x="2266" y="1259"/>
              <a:ext cx="0" cy="841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27" name="Line 38"/>
            <p:cNvSpPr>
              <a:spLocks noChangeShapeType="1"/>
            </p:cNvSpPr>
            <p:nvPr/>
          </p:nvSpPr>
          <p:spPr bwMode="auto">
            <a:xfrm>
              <a:off x="2357" y="1345"/>
              <a:ext cx="0" cy="67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28" name="Line 39"/>
            <p:cNvSpPr>
              <a:spLocks noChangeShapeType="1"/>
            </p:cNvSpPr>
            <p:nvPr/>
          </p:nvSpPr>
          <p:spPr bwMode="auto">
            <a:xfrm>
              <a:off x="2442" y="1489"/>
              <a:ext cx="0" cy="35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sp>
        <p:nvSpPr>
          <p:cNvPr id="45072" name="Oval 41"/>
          <p:cNvSpPr>
            <a:spLocks noChangeArrowheads="1"/>
          </p:cNvSpPr>
          <p:nvPr/>
        </p:nvSpPr>
        <p:spPr bwMode="auto">
          <a:xfrm>
            <a:off x="5626100" y="3421063"/>
            <a:ext cx="71438" cy="73025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5073" name="Line 42"/>
          <p:cNvSpPr>
            <a:spLocks noChangeShapeType="1"/>
          </p:cNvSpPr>
          <p:nvPr/>
        </p:nvSpPr>
        <p:spPr bwMode="auto">
          <a:xfrm flipH="1">
            <a:off x="7721600" y="4448175"/>
            <a:ext cx="863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5074" name="Oval 43"/>
          <p:cNvSpPr>
            <a:spLocks noChangeArrowheads="1"/>
          </p:cNvSpPr>
          <p:nvPr/>
        </p:nvSpPr>
        <p:spPr bwMode="auto">
          <a:xfrm>
            <a:off x="8126413" y="4402138"/>
            <a:ext cx="71437" cy="73025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5075" name="Line 44"/>
          <p:cNvSpPr>
            <a:spLocks noChangeShapeType="1"/>
          </p:cNvSpPr>
          <p:nvPr/>
        </p:nvSpPr>
        <p:spPr bwMode="auto">
          <a:xfrm>
            <a:off x="4860925" y="3140075"/>
            <a:ext cx="1728788" cy="674688"/>
          </a:xfrm>
          <a:prstGeom prst="line">
            <a:avLst/>
          </a:prstGeom>
          <a:noFill/>
          <a:ln w="184150">
            <a:pattFill prst="pct90">
              <a:fgClr>
                <a:srgbClr val="FFCC00"/>
              </a:fgClr>
              <a:bgClr>
                <a:srgbClr val="FFFFFF"/>
              </a:bgClr>
            </a:patt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5076" name="Line 49"/>
          <p:cNvSpPr>
            <a:spLocks noChangeShapeType="1"/>
          </p:cNvSpPr>
          <p:nvPr/>
        </p:nvSpPr>
        <p:spPr bwMode="auto">
          <a:xfrm rot="2614444">
            <a:off x="5643563" y="5122863"/>
            <a:ext cx="1587" cy="863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5077" name="Oval 50"/>
          <p:cNvSpPr>
            <a:spLocks noChangeArrowheads="1"/>
          </p:cNvSpPr>
          <p:nvPr/>
        </p:nvSpPr>
        <p:spPr bwMode="auto">
          <a:xfrm rot="2614444">
            <a:off x="5597525" y="5524500"/>
            <a:ext cx="71438" cy="73025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5078" name="Line 51"/>
          <p:cNvSpPr>
            <a:spLocks noChangeShapeType="1"/>
          </p:cNvSpPr>
          <p:nvPr/>
        </p:nvSpPr>
        <p:spPr bwMode="auto">
          <a:xfrm rot="2614444" flipH="1">
            <a:off x="5461000" y="5656263"/>
            <a:ext cx="393700" cy="387350"/>
          </a:xfrm>
          <a:prstGeom prst="line">
            <a:avLst/>
          </a:prstGeom>
          <a:noFill/>
          <a:ln w="31750">
            <a:solidFill>
              <a:srgbClr val="CC3399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5079" name="Line 52"/>
          <p:cNvSpPr>
            <a:spLocks noChangeShapeType="1"/>
          </p:cNvSpPr>
          <p:nvPr/>
        </p:nvSpPr>
        <p:spPr bwMode="auto">
          <a:xfrm rot="8014444" flipH="1">
            <a:off x="5718175" y="5335588"/>
            <a:ext cx="442913" cy="420687"/>
          </a:xfrm>
          <a:prstGeom prst="line">
            <a:avLst/>
          </a:prstGeom>
          <a:noFill/>
          <a:ln w="31750">
            <a:solidFill>
              <a:srgbClr val="0033CC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grpSp>
        <p:nvGrpSpPr>
          <p:cNvPr id="45080" name="Group 53"/>
          <p:cNvGrpSpPr>
            <a:grpSpLocks/>
          </p:cNvGrpSpPr>
          <p:nvPr/>
        </p:nvGrpSpPr>
        <p:grpSpPr bwMode="auto">
          <a:xfrm>
            <a:off x="1979613" y="1484313"/>
            <a:ext cx="1655762" cy="1655762"/>
            <a:chOff x="1429" y="1162"/>
            <a:chExt cx="1043" cy="1043"/>
          </a:xfrm>
        </p:grpSpPr>
        <p:sp>
          <p:nvSpPr>
            <p:cNvPr id="45103" name="Oval 54"/>
            <p:cNvSpPr>
              <a:spLocks noChangeArrowheads="1"/>
            </p:cNvSpPr>
            <p:nvPr/>
          </p:nvSpPr>
          <p:spPr bwMode="auto">
            <a:xfrm>
              <a:off x="1429" y="1162"/>
              <a:ext cx="1043" cy="1043"/>
            </a:xfrm>
            <a:prstGeom prst="ellips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04" name="Line 55"/>
            <p:cNvSpPr>
              <a:spLocks noChangeShapeType="1"/>
            </p:cNvSpPr>
            <p:nvPr/>
          </p:nvSpPr>
          <p:spPr bwMode="auto">
            <a:xfrm>
              <a:off x="1456" y="1525"/>
              <a:ext cx="0" cy="317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05" name="Line 56"/>
            <p:cNvSpPr>
              <a:spLocks noChangeShapeType="1"/>
            </p:cNvSpPr>
            <p:nvPr/>
          </p:nvSpPr>
          <p:spPr bwMode="auto">
            <a:xfrm>
              <a:off x="1541" y="1377"/>
              <a:ext cx="0" cy="635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06" name="Line 57"/>
            <p:cNvSpPr>
              <a:spLocks noChangeShapeType="1"/>
            </p:cNvSpPr>
            <p:nvPr/>
          </p:nvSpPr>
          <p:spPr bwMode="auto">
            <a:xfrm>
              <a:off x="1631" y="1280"/>
              <a:ext cx="0" cy="817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07" name="Line 58"/>
            <p:cNvSpPr>
              <a:spLocks noChangeShapeType="1"/>
            </p:cNvSpPr>
            <p:nvPr/>
          </p:nvSpPr>
          <p:spPr bwMode="auto">
            <a:xfrm>
              <a:off x="1722" y="1207"/>
              <a:ext cx="0" cy="953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08" name="Line 59"/>
            <p:cNvSpPr>
              <a:spLocks noChangeShapeType="1"/>
            </p:cNvSpPr>
            <p:nvPr/>
          </p:nvSpPr>
          <p:spPr bwMode="auto">
            <a:xfrm>
              <a:off x="1813" y="1189"/>
              <a:ext cx="0" cy="998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09" name="Line 60"/>
            <p:cNvSpPr>
              <a:spLocks noChangeShapeType="1"/>
            </p:cNvSpPr>
            <p:nvPr/>
          </p:nvSpPr>
          <p:spPr bwMode="auto">
            <a:xfrm>
              <a:off x="1904" y="1162"/>
              <a:ext cx="0" cy="1043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10" name="Line 61"/>
            <p:cNvSpPr>
              <a:spLocks noChangeShapeType="1"/>
            </p:cNvSpPr>
            <p:nvPr/>
          </p:nvSpPr>
          <p:spPr bwMode="auto">
            <a:xfrm>
              <a:off x="1994" y="1162"/>
              <a:ext cx="0" cy="1043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11" name="Line 62"/>
            <p:cNvSpPr>
              <a:spLocks noChangeShapeType="1"/>
            </p:cNvSpPr>
            <p:nvPr/>
          </p:nvSpPr>
          <p:spPr bwMode="auto">
            <a:xfrm>
              <a:off x="2085" y="1168"/>
              <a:ext cx="0" cy="1031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12" name="Line 63"/>
            <p:cNvSpPr>
              <a:spLocks noChangeShapeType="1"/>
            </p:cNvSpPr>
            <p:nvPr/>
          </p:nvSpPr>
          <p:spPr bwMode="auto">
            <a:xfrm>
              <a:off x="2176" y="1207"/>
              <a:ext cx="0" cy="953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13" name="Line 64"/>
            <p:cNvSpPr>
              <a:spLocks noChangeShapeType="1"/>
            </p:cNvSpPr>
            <p:nvPr/>
          </p:nvSpPr>
          <p:spPr bwMode="auto">
            <a:xfrm>
              <a:off x="2266" y="1259"/>
              <a:ext cx="0" cy="841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14" name="Line 65"/>
            <p:cNvSpPr>
              <a:spLocks noChangeShapeType="1"/>
            </p:cNvSpPr>
            <p:nvPr/>
          </p:nvSpPr>
          <p:spPr bwMode="auto">
            <a:xfrm>
              <a:off x="2357" y="1345"/>
              <a:ext cx="0" cy="67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15" name="Line 66"/>
            <p:cNvSpPr>
              <a:spLocks noChangeShapeType="1"/>
            </p:cNvSpPr>
            <p:nvPr/>
          </p:nvSpPr>
          <p:spPr bwMode="auto">
            <a:xfrm>
              <a:off x="2442" y="1489"/>
              <a:ext cx="0" cy="35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45084" name="Group 83"/>
          <p:cNvGrpSpPr>
            <a:grpSpLocks/>
          </p:cNvGrpSpPr>
          <p:nvPr/>
        </p:nvGrpSpPr>
        <p:grpSpPr bwMode="auto">
          <a:xfrm>
            <a:off x="3346450" y="4843463"/>
            <a:ext cx="1008063" cy="1104900"/>
            <a:chOff x="1927" y="2946"/>
            <a:chExt cx="635" cy="696"/>
          </a:xfrm>
        </p:grpSpPr>
        <p:sp>
          <p:nvSpPr>
            <p:cNvPr id="45096" name="Line 45"/>
            <p:cNvSpPr>
              <a:spLocks noChangeShapeType="1"/>
            </p:cNvSpPr>
            <p:nvPr/>
          </p:nvSpPr>
          <p:spPr bwMode="auto">
            <a:xfrm>
              <a:off x="2178" y="3069"/>
              <a:ext cx="1" cy="544"/>
            </a:xfrm>
            <a:prstGeom prst="line">
              <a:avLst/>
            </a:prstGeom>
            <a:noFill/>
            <a:ln w="31750">
              <a:solidFill>
                <a:srgbClr val="993366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097" name="Oval 46"/>
            <p:cNvSpPr>
              <a:spLocks noChangeArrowheads="1"/>
            </p:cNvSpPr>
            <p:nvPr/>
          </p:nvSpPr>
          <p:spPr bwMode="auto">
            <a:xfrm>
              <a:off x="2154" y="3326"/>
              <a:ext cx="45" cy="4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098" name="Line 47"/>
            <p:cNvSpPr>
              <a:spLocks noChangeShapeType="1"/>
            </p:cNvSpPr>
            <p:nvPr/>
          </p:nvSpPr>
          <p:spPr bwMode="auto">
            <a:xfrm flipH="1">
              <a:off x="2189" y="3348"/>
              <a:ext cx="248" cy="24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099" name="Line 48"/>
            <p:cNvSpPr>
              <a:spLocks noChangeShapeType="1"/>
            </p:cNvSpPr>
            <p:nvPr/>
          </p:nvSpPr>
          <p:spPr bwMode="auto">
            <a:xfrm rot="5400000" flipH="1">
              <a:off x="2171" y="3076"/>
              <a:ext cx="279" cy="265"/>
            </a:xfrm>
            <a:prstGeom prst="line">
              <a:avLst/>
            </a:prstGeom>
            <a:noFill/>
            <a:ln w="31750">
              <a:solidFill>
                <a:srgbClr val="0033CC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00" name="Text Box 77"/>
            <p:cNvSpPr txBox="1">
              <a:spLocks noChangeArrowheads="1"/>
            </p:cNvSpPr>
            <p:nvPr/>
          </p:nvSpPr>
          <p:spPr bwMode="auto">
            <a:xfrm>
              <a:off x="1927" y="2946"/>
              <a:ext cx="2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ko-KR" sz="16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F</a:t>
              </a:r>
              <a:endParaRPr lang="ko-KR" altLang="en-US" sz="16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01" name="Text Box 78"/>
            <p:cNvSpPr txBox="1">
              <a:spLocks noChangeArrowheads="1"/>
            </p:cNvSpPr>
            <p:nvPr/>
          </p:nvSpPr>
          <p:spPr bwMode="auto">
            <a:xfrm>
              <a:off x="2291" y="3430"/>
              <a:ext cx="27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ko-KR" sz="16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O</a:t>
              </a:r>
              <a:endParaRPr lang="ko-KR" altLang="en-US" sz="16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5102" name="Text Box 79"/>
            <p:cNvSpPr txBox="1">
              <a:spLocks noChangeArrowheads="1"/>
            </p:cNvSpPr>
            <p:nvPr/>
          </p:nvSpPr>
          <p:spPr bwMode="auto">
            <a:xfrm>
              <a:off x="2290" y="3037"/>
              <a:ext cx="2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ko-KR" sz="16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Y</a:t>
              </a:r>
              <a:endParaRPr lang="ko-KR" altLang="en-US" sz="16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sp>
        <p:nvSpPr>
          <p:cNvPr id="45085" name="Text Box 80"/>
          <p:cNvSpPr txBox="1">
            <a:spLocks noChangeArrowheads="1"/>
          </p:cNvSpPr>
          <p:nvPr/>
        </p:nvSpPr>
        <p:spPr bwMode="auto">
          <a:xfrm>
            <a:off x="5291138" y="5251450"/>
            <a:ext cx="3603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6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</a:t>
            </a:r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5086" name="Text Box 81"/>
          <p:cNvSpPr txBox="1">
            <a:spLocks noChangeArrowheads="1"/>
          </p:cNvSpPr>
          <p:nvPr/>
        </p:nvSpPr>
        <p:spPr bwMode="auto">
          <a:xfrm>
            <a:off x="5580063" y="5900738"/>
            <a:ext cx="401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6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</a:t>
            </a:r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5087" name="Text Box 82"/>
          <p:cNvSpPr txBox="1">
            <a:spLocks noChangeArrowheads="1"/>
          </p:cNvSpPr>
          <p:nvPr/>
        </p:nvSpPr>
        <p:spPr bwMode="auto">
          <a:xfrm>
            <a:off x="5940425" y="5275263"/>
            <a:ext cx="43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6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F</a:t>
            </a:r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5088" name="Text Box 84"/>
          <p:cNvSpPr txBox="1">
            <a:spLocks noChangeArrowheads="1"/>
          </p:cNvSpPr>
          <p:nvPr/>
        </p:nvSpPr>
        <p:spPr bwMode="auto">
          <a:xfrm>
            <a:off x="879305" y="123260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240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</a:t>
            </a:r>
            <a:endParaRPr lang="ko-KR" altLang="en-US" sz="2400" dirty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5089" name="Text Box 85"/>
          <p:cNvSpPr txBox="1">
            <a:spLocks noChangeArrowheads="1"/>
          </p:cNvSpPr>
          <p:nvPr/>
        </p:nvSpPr>
        <p:spPr bwMode="auto">
          <a:xfrm>
            <a:off x="1290638" y="983017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240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F</a:t>
            </a:r>
            <a:endParaRPr lang="ko-KR" altLang="en-US" sz="2400" dirty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5090" name="Text Box 86"/>
          <p:cNvSpPr txBox="1">
            <a:spLocks noChangeArrowheads="1"/>
          </p:cNvSpPr>
          <p:nvPr/>
        </p:nvSpPr>
        <p:spPr bwMode="auto">
          <a:xfrm>
            <a:off x="1655763" y="1220616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240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</a:t>
            </a:r>
            <a:endParaRPr lang="ko-KR" altLang="en-US" sz="2400" dirty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5091" name="Text Box 87"/>
          <p:cNvSpPr txBox="1">
            <a:spLocks noChangeArrowheads="1"/>
          </p:cNvSpPr>
          <p:nvPr/>
        </p:nvSpPr>
        <p:spPr bwMode="auto">
          <a:xfrm>
            <a:off x="582613" y="1640981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240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</a:t>
            </a:r>
            <a:endParaRPr lang="ko-KR" altLang="en-US" sz="2400" dirty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5092" name="Text Box 88"/>
          <p:cNvSpPr txBox="1">
            <a:spLocks noChangeArrowheads="1"/>
          </p:cNvSpPr>
          <p:nvPr/>
        </p:nvSpPr>
        <p:spPr bwMode="auto">
          <a:xfrm>
            <a:off x="3636963" y="181927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240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F</a:t>
            </a:r>
            <a:endParaRPr lang="ko-KR" altLang="en-US" sz="2400" dirty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5093" name="Text Box 89"/>
          <p:cNvSpPr txBox="1">
            <a:spLocks noChangeArrowheads="1"/>
          </p:cNvSpPr>
          <p:nvPr/>
        </p:nvSpPr>
        <p:spPr bwMode="auto">
          <a:xfrm>
            <a:off x="5653088" y="261143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240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</a:t>
            </a:r>
            <a:endParaRPr lang="ko-KR" altLang="en-US" sz="2400" dirty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5094" name="Text Box 90"/>
          <p:cNvSpPr txBox="1">
            <a:spLocks noChangeArrowheads="1"/>
          </p:cNvSpPr>
          <p:nvPr/>
        </p:nvSpPr>
        <p:spPr bwMode="auto">
          <a:xfrm>
            <a:off x="8172450" y="38608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2400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</a:t>
            </a:r>
            <a:endParaRPr lang="ko-KR" altLang="en-US" sz="2400" dirty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5095" name="Line 40"/>
          <p:cNvSpPr>
            <a:spLocks noChangeShapeType="1"/>
          </p:cNvSpPr>
          <p:nvPr/>
        </p:nvSpPr>
        <p:spPr bwMode="auto">
          <a:xfrm flipH="1">
            <a:off x="5364163" y="3140075"/>
            <a:ext cx="576262" cy="6477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86" name="Text Box 61"/>
          <p:cNvSpPr txBox="1">
            <a:spLocks noChangeArrowheads="1"/>
          </p:cNvSpPr>
          <p:nvPr/>
        </p:nvSpPr>
        <p:spPr bwMode="auto">
          <a:xfrm>
            <a:off x="992196" y="3208509"/>
            <a:ext cx="28082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No Male</a:t>
            </a:r>
            <a:endParaRPr lang="ko-KR" altLang="en-US" dirty="0">
              <a:solidFill>
                <a:srgbClr val="FF000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87" name="Text Box 62"/>
          <p:cNvSpPr txBox="1">
            <a:spLocks noChangeArrowheads="1"/>
          </p:cNvSpPr>
          <p:nvPr/>
        </p:nvSpPr>
        <p:spPr bwMode="auto">
          <a:xfrm>
            <a:off x="5541747" y="4549609"/>
            <a:ext cx="3024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No Female</a:t>
            </a:r>
            <a:endParaRPr lang="ko-KR" altLang="en-US" dirty="0">
              <a:solidFill>
                <a:srgbClr val="FF000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88" name="Text Box 63"/>
          <p:cNvSpPr txBox="1">
            <a:spLocks noChangeArrowheads="1"/>
          </p:cNvSpPr>
          <p:nvPr/>
        </p:nvSpPr>
        <p:spPr bwMode="auto">
          <a:xfrm>
            <a:off x="4525651" y="1714501"/>
            <a:ext cx="3095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No Young</a:t>
            </a:r>
            <a:endParaRPr lang="ko-KR" altLang="en-US" dirty="0">
              <a:solidFill>
                <a:srgbClr val="FF000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99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C:\Users\jaewan\Desktop\Galaxy_20120828\2012-08-28 07.47.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713" y="26035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1" name="Picture 3" descr="C:\Users\jaewan\Desktop\Galaxy_20120828\2012-08-28 07.47.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09563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2" name="Picture 4" descr="C:\Users\jaewan\Desktop\Galaxy_20120828\2012-08-28 07.47.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309563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3" name="Picture 5" descr="C:\Users\jaewan\Desktop\Galaxy_20120828\2012-08-28 07.48.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2613025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4" name="Picture 6" descr="C:\Users\jaewan\Desktop\Galaxy_20120828\2012-08-28 07.47.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2684463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5" name="Picture 7" descr="C:\Users\jaewan\Desktop\Galaxy_20120828\2012-08-28 07.47.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8038" y="2684463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6" name="Picture 8" descr="C:\Users\jaewan\Desktop\Galaxy_20120828\2012-08-28 07.48.5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788" y="4773613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7" name="Picture 9" descr="C:\Users\jaewan\Desktop\Galaxy_20120828\2012-08-28 07.48.3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313" y="4773613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8" name="Picture 10" descr="C:\Users\jaewan\Desktop\Galaxy_20120828\2012-08-28 07.48.4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8038" y="4773613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직선 화살표 연결선 11"/>
          <p:cNvCxnSpPr>
            <a:cxnSpLocks noChangeShapeType="1"/>
          </p:cNvCxnSpPr>
          <p:nvPr/>
        </p:nvCxnSpPr>
        <p:spPr bwMode="auto">
          <a:xfrm>
            <a:off x="6588125" y="5229225"/>
            <a:ext cx="863600" cy="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 type="arrow" w="med" len="med"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xmlns="" val="2082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1"/>
          <p:cNvGrpSpPr>
            <a:grpSpLocks/>
          </p:cNvGrpSpPr>
          <p:nvPr/>
        </p:nvGrpSpPr>
        <p:grpSpPr bwMode="auto">
          <a:xfrm>
            <a:off x="3348038" y="952500"/>
            <a:ext cx="2438400" cy="1828800"/>
            <a:chOff x="3347864" y="952128"/>
            <a:chExt cx="2438400" cy="1828800"/>
          </a:xfrm>
        </p:grpSpPr>
        <p:pic>
          <p:nvPicPr>
            <p:cNvPr id="39960" name="Picture 4" descr="C:\Users\jaewan\Desktop\Galaxy_20120828\2012-08-28 07.49.1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47864" y="952128"/>
              <a:ext cx="24384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9961" name="직선 화살표 연결선 10"/>
            <p:cNvCxnSpPr>
              <a:cxnSpLocks noChangeShapeType="1"/>
            </p:cNvCxnSpPr>
            <p:nvPr/>
          </p:nvCxnSpPr>
          <p:spPr bwMode="auto">
            <a:xfrm flipV="1">
              <a:off x="4572000" y="1844824"/>
              <a:ext cx="288032" cy="288032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</p:cxnSp>
      </p:grpSp>
      <p:grpSp>
        <p:nvGrpSpPr>
          <p:cNvPr id="3" name="그룹 22"/>
          <p:cNvGrpSpPr>
            <a:grpSpLocks/>
          </p:cNvGrpSpPr>
          <p:nvPr/>
        </p:nvGrpSpPr>
        <p:grpSpPr bwMode="auto">
          <a:xfrm>
            <a:off x="6372225" y="952500"/>
            <a:ext cx="2438400" cy="1828800"/>
            <a:chOff x="6372200" y="952128"/>
            <a:chExt cx="2438400" cy="1828800"/>
          </a:xfrm>
        </p:grpSpPr>
        <p:pic>
          <p:nvPicPr>
            <p:cNvPr id="39958" name="Picture 5" descr="C:\Users\jaewan\Desktop\Galaxy_20120828\2012-08-28 07.49.2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72200" y="952128"/>
              <a:ext cx="24384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9959" name="직선 화살표 연결선 12"/>
            <p:cNvCxnSpPr>
              <a:cxnSpLocks noChangeShapeType="1"/>
            </p:cNvCxnSpPr>
            <p:nvPr/>
          </p:nvCxnSpPr>
          <p:spPr bwMode="auto">
            <a:xfrm>
              <a:off x="7524328" y="1988840"/>
              <a:ext cx="360040" cy="0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</p:cxnSp>
      </p:grpSp>
      <p:grpSp>
        <p:nvGrpSpPr>
          <p:cNvPr id="4" name="그룹 23"/>
          <p:cNvGrpSpPr>
            <a:grpSpLocks/>
          </p:cNvGrpSpPr>
          <p:nvPr/>
        </p:nvGrpSpPr>
        <p:grpSpPr bwMode="auto">
          <a:xfrm>
            <a:off x="539750" y="3789363"/>
            <a:ext cx="2438400" cy="1828800"/>
            <a:chOff x="539552" y="3789040"/>
            <a:chExt cx="2438400" cy="1828800"/>
          </a:xfrm>
        </p:grpSpPr>
        <p:pic>
          <p:nvPicPr>
            <p:cNvPr id="39956" name="Picture 6" descr="C:\Users\jaewan\Desktop\Galaxy_20120828\2012-08-28 07.50.3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3789040"/>
              <a:ext cx="24384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9957" name="직선 화살표 연결선 14"/>
            <p:cNvCxnSpPr>
              <a:cxnSpLocks noChangeShapeType="1"/>
            </p:cNvCxnSpPr>
            <p:nvPr/>
          </p:nvCxnSpPr>
          <p:spPr bwMode="auto">
            <a:xfrm>
              <a:off x="1691680" y="4797152"/>
              <a:ext cx="360040" cy="0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</p:cxnSp>
      </p:grpSp>
      <p:grpSp>
        <p:nvGrpSpPr>
          <p:cNvPr id="5" name="그룹 24"/>
          <p:cNvGrpSpPr>
            <a:grpSpLocks/>
          </p:cNvGrpSpPr>
          <p:nvPr/>
        </p:nvGrpSpPr>
        <p:grpSpPr bwMode="auto">
          <a:xfrm>
            <a:off x="3419475" y="3789363"/>
            <a:ext cx="2438400" cy="1828800"/>
            <a:chOff x="3419872" y="3789040"/>
            <a:chExt cx="2438400" cy="1828800"/>
          </a:xfrm>
        </p:grpSpPr>
        <p:pic>
          <p:nvPicPr>
            <p:cNvPr id="39953" name="Picture 7" descr="C:\Users\jaewan\Desktop\Galaxy_20120828\2012-08-28 07.51.5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19872" y="3789040"/>
              <a:ext cx="24384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9954" name="직선 화살표 연결선 15"/>
            <p:cNvCxnSpPr>
              <a:cxnSpLocks noChangeShapeType="1"/>
            </p:cNvCxnSpPr>
            <p:nvPr/>
          </p:nvCxnSpPr>
          <p:spPr bwMode="auto">
            <a:xfrm flipV="1">
              <a:off x="4716016" y="5013176"/>
              <a:ext cx="0" cy="432048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39955" name="직선 화살표 연결선 16"/>
            <p:cNvCxnSpPr>
              <a:cxnSpLocks noChangeShapeType="1"/>
            </p:cNvCxnSpPr>
            <p:nvPr/>
          </p:nvCxnSpPr>
          <p:spPr bwMode="auto">
            <a:xfrm>
              <a:off x="4427984" y="4581128"/>
              <a:ext cx="360040" cy="0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</p:cxnSp>
      </p:grpSp>
      <p:grpSp>
        <p:nvGrpSpPr>
          <p:cNvPr id="6" name="그룹 25"/>
          <p:cNvGrpSpPr>
            <a:grpSpLocks/>
          </p:cNvGrpSpPr>
          <p:nvPr/>
        </p:nvGrpSpPr>
        <p:grpSpPr bwMode="auto">
          <a:xfrm>
            <a:off x="6372225" y="3789363"/>
            <a:ext cx="2438400" cy="1828800"/>
            <a:chOff x="6372200" y="3789040"/>
            <a:chExt cx="2438400" cy="1828800"/>
          </a:xfrm>
        </p:grpSpPr>
        <p:pic>
          <p:nvPicPr>
            <p:cNvPr id="39949" name="Picture 2" descr="C:\Users\jaewan\Desktop\Galaxy_20120828\2012-08-28 07.53.40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72200" y="3789040"/>
              <a:ext cx="24384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9950" name="직선 화살표 연결선 17"/>
            <p:cNvCxnSpPr>
              <a:cxnSpLocks noChangeShapeType="1"/>
            </p:cNvCxnSpPr>
            <p:nvPr/>
          </p:nvCxnSpPr>
          <p:spPr bwMode="auto">
            <a:xfrm>
              <a:off x="7740352" y="4365104"/>
              <a:ext cx="360040" cy="0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39951" name="직선 화살표 연결선 18"/>
            <p:cNvCxnSpPr>
              <a:cxnSpLocks noChangeShapeType="1"/>
            </p:cNvCxnSpPr>
            <p:nvPr/>
          </p:nvCxnSpPr>
          <p:spPr bwMode="auto">
            <a:xfrm flipV="1">
              <a:off x="8172400" y="5157192"/>
              <a:ext cx="0" cy="432048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39952" name="직선 화살표 연결선 19"/>
            <p:cNvCxnSpPr>
              <a:cxnSpLocks noChangeShapeType="1"/>
            </p:cNvCxnSpPr>
            <p:nvPr/>
          </p:nvCxnSpPr>
          <p:spPr bwMode="auto">
            <a:xfrm flipV="1">
              <a:off x="6588224" y="4725144"/>
              <a:ext cx="288032" cy="288032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</p:cxnSp>
      </p:grpSp>
      <p:grpSp>
        <p:nvGrpSpPr>
          <p:cNvPr id="7" name="그룹 26"/>
          <p:cNvGrpSpPr>
            <a:grpSpLocks/>
          </p:cNvGrpSpPr>
          <p:nvPr/>
        </p:nvGrpSpPr>
        <p:grpSpPr bwMode="auto">
          <a:xfrm>
            <a:off x="250825" y="952500"/>
            <a:ext cx="2727325" cy="1828800"/>
            <a:chOff x="251520" y="952128"/>
            <a:chExt cx="2726432" cy="1828800"/>
          </a:xfrm>
        </p:grpSpPr>
        <p:grpSp>
          <p:nvGrpSpPr>
            <p:cNvPr id="8" name="그룹 20"/>
            <p:cNvGrpSpPr>
              <a:grpSpLocks/>
            </p:cNvGrpSpPr>
            <p:nvPr/>
          </p:nvGrpSpPr>
          <p:grpSpPr bwMode="auto">
            <a:xfrm>
              <a:off x="539552" y="952128"/>
              <a:ext cx="2438400" cy="1828800"/>
              <a:chOff x="539552" y="952128"/>
              <a:chExt cx="2438400" cy="1828800"/>
            </a:xfrm>
          </p:grpSpPr>
          <p:pic>
            <p:nvPicPr>
              <p:cNvPr id="39947" name="Picture 3" descr="C:\Users\jaewan\Desktop\Galaxy_20120828\2012-08-28 07.49.07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39552" y="952128"/>
                <a:ext cx="2438400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9948" name="직선 화살표 연결선 8"/>
              <p:cNvCxnSpPr>
                <a:cxnSpLocks noChangeShapeType="1"/>
              </p:cNvCxnSpPr>
              <p:nvPr/>
            </p:nvCxnSpPr>
            <p:spPr bwMode="auto">
              <a:xfrm flipV="1">
                <a:off x="1907704" y="1844824"/>
                <a:ext cx="0" cy="432048"/>
              </a:xfrm>
              <a:prstGeom prst="straightConnector1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 type="arrow" w="med" len="med"/>
                <a:tailEnd type="arrow" w="med" len="med"/>
              </a:ln>
            </p:spPr>
          </p:cxnSp>
        </p:grpSp>
        <p:cxnSp>
          <p:nvCxnSpPr>
            <p:cNvPr id="39946" name="직선 화살표 연결선 7"/>
            <p:cNvCxnSpPr>
              <a:cxnSpLocks noChangeShapeType="1"/>
            </p:cNvCxnSpPr>
            <p:nvPr/>
          </p:nvCxnSpPr>
          <p:spPr bwMode="auto">
            <a:xfrm>
              <a:off x="251520" y="1556792"/>
              <a:ext cx="864096" cy="0"/>
            </a:xfrm>
            <a:prstGeom prst="straightConnector1">
              <a:avLst/>
            </a:prstGeom>
            <a:noFill/>
            <a:ln w="38100" algn="ctr">
              <a:solidFill>
                <a:srgbClr val="FFFF00"/>
              </a:solidFill>
              <a:round/>
              <a:headEnd type="arrow" w="med" len="med"/>
              <a:tailEnd type="arrow" w="med" len="med"/>
            </a:ln>
          </p:spPr>
        </p:cxn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692275" y="5949950"/>
            <a:ext cx="6911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2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 </a:t>
            </a:r>
            <a:r>
              <a:rPr lang="ko-KR" altLang="en-US" sz="32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양자암호통신</a:t>
            </a:r>
            <a:endParaRPr lang="ko-KR" altLang="en-US" sz="320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84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내용 개체 틀 5" descr="20150127-0020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397" y="480925"/>
            <a:ext cx="8555126" cy="6056986"/>
          </a:xfrm>
        </p:spPr>
      </p:pic>
    </p:spTree>
    <p:extLst>
      <p:ext uri="{BB962C8B-B14F-4D97-AF65-F5344CB8AC3E}">
        <p14:creationId xmlns:p14="http://schemas.microsoft.com/office/powerpoint/2010/main" xmlns="" val="1946418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내용 개체 틀 3" descr="20150127-0020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164" y="451569"/>
            <a:ext cx="8545982" cy="6051499"/>
          </a:xfrm>
        </p:spPr>
      </p:pic>
    </p:spTree>
    <p:extLst>
      <p:ext uri="{BB962C8B-B14F-4D97-AF65-F5344CB8AC3E}">
        <p14:creationId xmlns:p14="http://schemas.microsoft.com/office/powerpoint/2010/main" xmlns="" val="325531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964488" cy="537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5589240"/>
            <a:ext cx="89915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In the Serge </a:t>
            </a:r>
            <a:r>
              <a:rPr lang="en-US" altLang="ko-KR" sz="1100" dirty="0" err="1" smtClean="0"/>
              <a:t>Haroche</a:t>
            </a:r>
            <a:r>
              <a:rPr lang="en-US" altLang="ko-KR" sz="1100" dirty="0" smtClean="0"/>
              <a:t> laboratory in Paris, in vacuum and at a temperature of almost absolute zero, the microwave photons bounce </a:t>
            </a:r>
          </a:p>
          <a:p>
            <a:r>
              <a:rPr lang="en-US" altLang="ko-KR" sz="1100" dirty="0" smtClean="0"/>
              <a:t>back and forth inside a small cavity between two mirrors. The mirrors are so reflective that a single photon stays for more than </a:t>
            </a:r>
          </a:p>
          <a:p>
            <a:r>
              <a:rPr lang="en-US" altLang="ko-KR" sz="1100" dirty="0" smtClean="0"/>
              <a:t>a tenth of a second before it is lost. During its long life time, many quantum manipulations can be performed with the trapped photon </a:t>
            </a:r>
          </a:p>
          <a:p>
            <a:r>
              <a:rPr lang="en-US" altLang="ko-KR" sz="1100" dirty="0" smtClean="0"/>
              <a:t>without destroying it. 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17888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내용 개체 틀 3" descr="20150127-0020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977" y="312717"/>
            <a:ext cx="8549640" cy="6051499"/>
          </a:xfrm>
        </p:spPr>
      </p:pic>
    </p:spTree>
    <p:extLst>
      <p:ext uri="{BB962C8B-B14F-4D97-AF65-F5344CB8AC3E}">
        <p14:creationId xmlns:p14="http://schemas.microsoft.com/office/powerpoint/2010/main" xmlns="" val="3092947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내용 개체 틀 3" descr="20150127-0020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097" y="403761"/>
            <a:ext cx="8555126" cy="6046013"/>
          </a:xfrm>
        </p:spPr>
      </p:pic>
      <p:sp>
        <p:nvSpPr>
          <p:cNvPr id="5" name="타원 4"/>
          <p:cNvSpPr/>
          <p:nvPr/>
        </p:nvSpPr>
        <p:spPr>
          <a:xfrm>
            <a:off x="3936670" y="1282535"/>
            <a:ext cx="391886" cy="385948"/>
          </a:xfrm>
          <a:prstGeom prst="ellipse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타원 5"/>
          <p:cNvSpPr/>
          <p:nvPr/>
        </p:nvSpPr>
        <p:spPr>
          <a:xfrm>
            <a:off x="4017818" y="2051462"/>
            <a:ext cx="391886" cy="385948"/>
          </a:xfrm>
          <a:prstGeom prst="ellipse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타원 6"/>
          <p:cNvSpPr/>
          <p:nvPr/>
        </p:nvSpPr>
        <p:spPr>
          <a:xfrm>
            <a:off x="4089070" y="2895600"/>
            <a:ext cx="391886" cy="385948"/>
          </a:xfrm>
          <a:prstGeom prst="ellipse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타원 7"/>
          <p:cNvSpPr/>
          <p:nvPr/>
        </p:nvSpPr>
        <p:spPr>
          <a:xfrm>
            <a:off x="4132613" y="3471553"/>
            <a:ext cx="391886" cy="385948"/>
          </a:xfrm>
          <a:prstGeom prst="ellipse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3390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내용 개체 틀 3" descr="20150127-00200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0502" y="377171"/>
            <a:ext cx="8555126" cy="6046013"/>
          </a:xfrm>
        </p:spPr>
      </p:pic>
      <p:sp>
        <p:nvSpPr>
          <p:cNvPr id="5" name="TextBox 4"/>
          <p:cNvSpPr txBox="1"/>
          <p:nvPr/>
        </p:nvSpPr>
        <p:spPr>
          <a:xfrm>
            <a:off x="1502229" y="5082639"/>
            <a:ext cx="6856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Simplest form of quantum uncertainty principle</a:t>
            </a:r>
            <a:endParaRPr 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32126146"/>
              </p:ext>
            </p:extLst>
          </p:nvPr>
        </p:nvGraphicFramePr>
        <p:xfrm>
          <a:off x="1619672" y="1666776"/>
          <a:ext cx="432048" cy="432048"/>
        </p:xfrm>
        <a:graphic>
          <a:graphicData uri="http://schemas.openxmlformats.org/presentationml/2006/ole">
            <p:oleObj spid="_x0000_s231480" name="Equation" r:id="rId4" imgW="253800" imgH="253800" progId="">
              <p:embed/>
            </p:oleObj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89353734"/>
              </p:ext>
            </p:extLst>
          </p:nvPr>
        </p:nvGraphicFramePr>
        <p:xfrm>
          <a:off x="1619672" y="3374707"/>
          <a:ext cx="432048" cy="432048"/>
        </p:xfrm>
        <a:graphic>
          <a:graphicData uri="http://schemas.openxmlformats.org/presentationml/2006/ole">
            <p:oleObj spid="_x0000_s231481" name="Equation" r:id="rId5" imgW="253800" imgH="2538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51229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395536" y="2009626"/>
            <a:ext cx="2448272" cy="244827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화살표 연결선 3"/>
          <p:cNvCxnSpPr/>
          <p:nvPr/>
        </p:nvCxnSpPr>
        <p:spPr>
          <a:xfrm flipV="1">
            <a:off x="1619672" y="1649586"/>
            <a:ext cx="0" cy="3024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화살표 연결선 5"/>
          <p:cNvCxnSpPr/>
          <p:nvPr/>
        </p:nvCxnSpPr>
        <p:spPr>
          <a:xfrm>
            <a:off x="35496" y="3233762"/>
            <a:ext cx="33843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>
            <a:endCxn id="2" idx="6"/>
          </p:cNvCxnSpPr>
          <p:nvPr/>
        </p:nvCxnSpPr>
        <p:spPr>
          <a:xfrm>
            <a:off x="1619672" y="3233762"/>
            <a:ext cx="1224136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>
            <a:endCxn id="2" idx="0"/>
          </p:cNvCxnSpPr>
          <p:nvPr/>
        </p:nvCxnSpPr>
        <p:spPr>
          <a:xfrm flipV="1">
            <a:off x="1619672" y="2009626"/>
            <a:ext cx="0" cy="122413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3276622"/>
              </p:ext>
            </p:extLst>
          </p:nvPr>
        </p:nvGraphicFramePr>
        <p:xfrm>
          <a:off x="2809987" y="3161754"/>
          <a:ext cx="787721" cy="616477"/>
        </p:xfrm>
        <a:graphic>
          <a:graphicData uri="http://schemas.openxmlformats.org/presentationml/2006/ole">
            <p:oleObj spid="_x0000_s229964" name="Equation" r:id="rId3" imgW="583920" imgH="457200" progId="">
              <p:embed/>
            </p:oleObj>
          </a:graphicData>
        </a:graphic>
      </p:graphicFrame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89071833"/>
              </p:ext>
            </p:extLst>
          </p:nvPr>
        </p:nvGraphicFramePr>
        <p:xfrm>
          <a:off x="882154" y="1484784"/>
          <a:ext cx="752475" cy="617537"/>
        </p:xfrm>
        <a:graphic>
          <a:graphicData uri="http://schemas.openxmlformats.org/presentationml/2006/ole">
            <p:oleObj spid="_x0000_s229965" name="Equation" r:id="rId4" imgW="558720" imgH="457200" progId="">
              <p:embed/>
            </p:oleObj>
          </a:graphicData>
        </a:graphic>
      </p:graphicFrame>
      <p:cxnSp>
        <p:nvCxnSpPr>
          <p:cNvPr id="14" name="직선 화살표 연결선 13"/>
          <p:cNvCxnSpPr/>
          <p:nvPr/>
        </p:nvCxnSpPr>
        <p:spPr>
          <a:xfrm flipV="1">
            <a:off x="1619672" y="2369666"/>
            <a:ext cx="864096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86219151"/>
              </p:ext>
            </p:extLst>
          </p:nvPr>
        </p:nvGraphicFramePr>
        <p:xfrm>
          <a:off x="2262383" y="1875000"/>
          <a:ext cx="1728788" cy="617538"/>
        </p:xfrm>
        <a:graphic>
          <a:graphicData uri="http://schemas.openxmlformats.org/presentationml/2006/ole">
            <p:oleObj spid="_x0000_s229966" name="Equation" r:id="rId5" imgW="1282680" imgH="457200" progId="">
              <p:embed/>
            </p:oleObj>
          </a:graphicData>
        </a:graphic>
      </p:graphicFrame>
      <p:cxnSp>
        <p:nvCxnSpPr>
          <p:cNvPr id="17" name="직선 화살표 연결선 16"/>
          <p:cNvCxnSpPr/>
          <p:nvPr/>
        </p:nvCxnSpPr>
        <p:spPr>
          <a:xfrm>
            <a:off x="1619375" y="3233761"/>
            <a:ext cx="864393" cy="8643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개체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06422626"/>
              </p:ext>
            </p:extLst>
          </p:nvPr>
        </p:nvGraphicFramePr>
        <p:xfrm>
          <a:off x="2134692" y="4018434"/>
          <a:ext cx="1831975" cy="617537"/>
        </p:xfrm>
        <a:graphic>
          <a:graphicData uri="http://schemas.openxmlformats.org/presentationml/2006/ole">
            <p:oleObj spid="_x0000_s229967" name="Equation" r:id="rId6" imgW="1358640" imgH="457200" progId="">
              <p:embed/>
            </p:oleObj>
          </a:graphicData>
        </a:graphic>
      </p:graphicFrame>
      <p:sp>
        <p:nvSpPr>
          <p:cNvPr id="19" name="타원 18"/>
          <p:cNvSpPr/>
          <p:nvPr/>
        </p:nvSpPr>
        <p:spPr>
          <a:xfrm>
            <a:off x="4634051" y="1619299"/>
            <a:ext cx="3240360" cy="32403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39000"/>
                </a:schemeClr>
              </a:gs>
              <a:gs pos="26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4418027" y="3239479"/>
            <a:ext cx="3816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flipV="1">
            <a:off x="6254231" y="1151248"/>
            <a:ext cx="0" cy="4104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 flipH="1">
            <a:off x="4854770" y="1839013"/>
            <a:ext cx="2798922" cy="2798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화살표 연결선 4"/>
          <p:cNvCxnSpPr>
            <a:endCxn id="19" idx="0"/>
          </p:cNvCxnSpPr>
          <p:nvPr/>
        </p:nvCxnSpPr>
        <p:spPr>
          <a:xfrm flipV="1">
            <a:off x="6254231" y="1619299"/>
            <a:ext cx="0" cy="162018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>
            <a:endCxn id="19" idx="4"/>
          </p:cNvCxnSpPr>
          <p:nvPr/>
        </p:nvCxnSpPr>
        <p:spPr>
          <a:xfrm>
            <a:off x="6254231" y="3239479"/>
            <a:ext cx="0" cy="162018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개체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43848692"/>
              </p:ext>
            </p:extLst>
          </p:nvPr>
        </p:nvGraphicFramePr>
        <p:xfrm>
          <a:off x="6301457" y="1134729"/>
          <a:ext cx="787721" cy="616477"/>
        </p:xfrm>
        <a:graphic>
          <a:graphicData uri="http://schemas.openxmlformats.org/presentationml/2006/ole">
            <p:oleObj spid="_x0000_s229968" name="Equation" r:id="rId7" imgW="583920" imgH="457200" progId="">
              <p:embed/>
            </p:oleObj>
          </a:graphicData>
        </a:graphic>
      </p:graphicFrame>
      <p:graphicFrame>
        <p:nvGraphicFramePr>
          <p:cNvPr id="24" name="개체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4206978"/>
              </p:ext>
            </p:extLst>
          </p:nvPr>
        </p:nvGraphicFramePr>
        <p:xfrm>
          <a:off x="6311846" y="4726692"/>
          <a:ext cx="752475" cy="617537"/>
        </p:xfrm>
        <a:graphic>
          <a:graphicData uri="http://schemas.openxmlformats.org/presentationml/2006/ole">
            <p:oleObj spid="_x0000_s229969" name="Equation" r:id="rId8" imgW="558720" imgH="457200" progId="">
              <p:embed/>
            </p:oleObj>
          </a:graphicData>
        </a:graphic>
      </p:graphicFrame>
      <p:graphicFrame>
        <p:nvGraphicFramePr>
          <p:cNvPr id="25" name="개체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3336195"/>
              </p:ext>
            </p:extLst>
          </p:nvPr>
        </p:nvGraphicFramePr>
        <p:xfrm>
          <a:off x="6142186" y="759866"/>
          <a:ext cx="318542" cy="318542"/>
        </p:xfrm>
        <a:graphic>
          <a:graphicData uri="http://schemas.openxmlformats.org/presentationml/2006/ole">
            <p:oleObj spid="_x0000_s229970" name="Equation" r:id="rId9" imgW="126720" imgH="126720" progId="">
              <p:embed/>
            </p:oleObj>
          </a:graphicData>
        </a:graphic>
      </p:graphicFrame>
      <p:graphicFrame>
        <p:nvGraphicFramePr>
          <p:cNvPr id="26" name="개체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08133170"/>
              </p:ext>
            </p:extLst>
          </p:nvPr>
        </p:nvGraphicFramePr>
        <p:xfrm>
          <a:off x="4631199" y="4578189"/>
          <a:ext cx="319087" cy="349250"/>
        </p:xfrm>
        <a:graphic>
          <a:graphicData uri="http://schemas.openxmlformats.org/presentationml/2006/ole">
            <p:oleObj spid="_x0000_s229971" name="Equation" r:id="rId10" imgW="126720" imgH="139680" progId="">
              <p:embed/>
            </p:oleObj>
          </a:graphicData>
        </a:graphic>
      </p:graphicFrame>
      <p:graphicFrame>
        <p:nvGraphicFramePr>
          <p:cNvPr id="27" name="개체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28684760"/>
              </p:ext>
            </p:extLst>
          </p:nvPr>
        </p:nvGraphicFramePr>
        <p:xfrm>
          <a:off x="8179261" y="3031964"/>
          <a:ext cx="350838" cy="412750"/>
        </p:xfrm>
        <a:graphic>
          <a:graphicData uri="http://schemas.openxmlformats.org/presentationml/2006/ole">
            <p:oleObj spid="_x0000_s229972" name="Equation" r:id="rId11" imgW="139680" imgH="164880" progId="">
              <p:embed/>
            </p:oleObj>
          </a:graphicData>
        </a:graphic>
      </p:graphicFrame>
      <p:cxnSp>
        <p:nvCxnSpPr>
          <p:cNvPr id="16" name="직선 화살표 연결선 15"/>
          <p:cNvCxnSpPr>
            <a:endCxn id="19" idx="3"/>
          </p:cNvCxnSpPr>
          <p:nvPr/>
        </p:nvCxnSpPr>
        <p:spPr>
          <a:xfrm flipH="1">
            <a:off x="5108591" y="3238339"/>
            <a:ext cx="1145640" cy="11467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endCxn id="19" idx="7"/>
          </p:cNvCxnSpPr>
          <p:nvPr/>
        </p:nvCxnSpPr>
        <p:spPr>
          <a:xfrm flipV="1">
            <a:off x="6254231" y="2093839"/>
            <a:ext cx="1145640" cy="11445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개체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5834483"/>
              </p:ext>
            </p:extLst>
          </p:nvPr>
        </p:nvGraphicFramePr>
        <p:xfrm>
          <a:off x="4962651" y="3886932"/>
          <a:ext cx="307975" cy="342900"/>
        </p:xfrm>
        <a:graphic>
          <a:graphicData uri="http://schemas.openxmlformats.org/presentationml/2006/ole">
            <p:oleObj spid="_x0000_s229973" name="Equation" r:id="rId12" imgW="228600" imgH="253800" progId="">
              <p:embed/>
            </p:oleObj>
          </a:graphicData>
        </a:graphic>
      </p:graphicFrame>
      <p:graphicFrame>
        <p:nvGraphicFramePr>
          <p:cNvPr id="32" name="개체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88978718"/>
              </p:ext>
            </p:extLst>
          </p:nvPr>
        </p:nvGraphicFramePr>
        <p:xfrm>
          <a:off x="7155435" y="2367796"/>
          <a:ext cx="307975" cy="342900"/>
        </p:xfrm>
        <a:graphic>
          <a:graphicData uri="http://schemas.openxmlformats.org/presentationml/2006/ole">
            <p:oleObj spid="_x0000_s229974" name="Equation" r:id="rId13" imgW="228600" imgH="253800" progId="">
              <p:embed/>
            </p:oleObj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962651" y="201625"/>
            <a:ext cx="272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0000FF"/>
                </a:solidFill>
              </a:rPr>
              <a:t>3-D  Bloch sphere</a:t>
            </a:r>
            <a:endParaRPr lang="ko-KR" altLang="en-US" sz="240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51920" y="5427263"/>
            <a:ext cx="4852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Pure states on the surface of a Bloch sphere</a:t>
            </a:r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4631199" y="2930410"/>
            <a:ext cx="3243212" cy="661887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854770" y="5755528"/>
            <a:ext cx="3379681" cy="697808"/>
          </a:xfrm>
          <a:prstGeom prst="rect">
            <a:avLst/>
          </a:prstGeom>
        </p:spPr>
      </p:pic>
      <p:cxnSp>
        <p:nvCxnSpPr>
          <p:cNvPr id="29" name="직선 화살표 연결선 28"/>
          <p:cNvCxnSpPr/>
          <p:nvPr/>
        </p:nvCxnSpPr>
        <p:spPr>
          <a:xfrm flipV="1">
            <a:off x="6254231" y="2102321"/>
            <a:ext cx="622025" cy="1131441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>
            <a:off x="6876256" y="2102321"/>
            <a:ext cx="0" cy="1342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>
            <a:off x="6254231" y="3233761"/>
            <a:ext cx="622025" cy="210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원호 41"/>
          <p:cNvSpPr/>
          <p:nvPr/>
        </p:nvSpPr>
        <p:spPr>
          <a:xfrm>
            <a:off x="5843230" y="2169806"/>
            <a:ext cx="842744" cy="613022"/>
          </a:xfrm>
          <a:prstGeom prst="arc">
            <a:avLst>
              <a:gd name="adj1" fmla="val 16200000"/>
              <a:gd name="adj2" fmla="val 212908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원호 42"/>
          <p:cNvSpPr/>
          <p:nvPr/>
        </p:nvSpPr>
        <p:spPr>
          <a:xfrm rot="5784331">
            <a:off x="6097732" y="2900766"/>
            <a:ext cx="416013" cy="670491"/>
          </a:xfrm>
          <a:prstGeom prst="arc">
            <a:avLst>
              <a:gd name="adj1" fmla="val 17430109"/>
              <a:gd name="adj2" fmla="val 22319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4" name="개체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37930123"/>
              </p:ext>
            </p:extLst>
          </p:nvPr>
        </p:nvGraphicFramePr>
        <p:xfrm>
          <a:off x="6360469" y="1895325"/>
          <a:ext cx="319088" cy="447675"/>
        </p:xfrm>
        <a:graphic>
          <a:graphicData uri="http://schemas.openxmlformats.org/presentationml/2006/ole">
            <p:oleObj spid="_x0000_s229975" name="Equation" r:id="rId15" imgW="126720" imgH="177480" progId="">
              <p:embed/>
            </p:oleObj>
          </a:graphicData>
        </a:graphic>
      </p:graphicFrame>
      <p:graphicFrame>
        <p:nvGraphicFramePr>
          <p:cNvPr id="45" name="개체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13778964"/>
              </p:ext>
            </p:extLst>
          </p:nvPr>
        </p:nvGraphicFramePr>
        <p:xfrm>
          <a:off x="6319838" y="3348038"/>
          <a:ext cx="350837" cy="415925"/>
        </p:xfrm>
        <a:graphic>
          <a:graphicData uri="http://schemas.openxmlformats.org/presentationml/2006/ole">
            <p:oleObj spid="_x0000_s229976" name="Equation" r:id="rId16" imgW="139680" imgH="16488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25674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2484438" y="260350"/>
            <a:ext cx="41713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 sz="4400" dirty="0">
                <a:solidFill>
                  <a:srgbClr val="0000FF"/>
                </a:solidFill>
                <a:latin typeface="Arial" panose="020B0604020202020204" pitchFamily="34" charset="0"/>
              </a:rPr>
              <a:t>Quantum Gates</a:t>
            </a:r>
            <a:endParaRPr kumimoji="0" lang="en-US" altLang="ko-KR" sz="3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078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54724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 sz="2800">
                <a:latin typeface="Arial" panose="020B0604020202020204" pitchFamily="34" charset="0"/>
              </a:rPr>
              <a:t>Time-dependent Schrödinger Eq.</a:t>
            </a:r>
            <a:endParaRPr kumimoji="0" lang="en-US" altLang="ko-KR">
              <a:latin typeface="Arial" panose="020B0604020202020204" pitchFamily="34" charset="0"/>
            </a:endParaRPr>
          </a:p>
        </p:txBody>
      </p:sp>
      <p:graphicFrame>
        <p:nvGraphicFramePr>
          <p:cNvPr id="3074" name="Object 0"/>
          <p:cNvGraphicFramePr>
            <a:graphicFrameLocks noChangeAspect="1"/>
          </p:cNvGraphicFramePr>
          <p:nvPr/>
        </p:nvGraphicFramePr>
        <p:xfrm>
          <a:off x="1295400" y="1447800"/>
          <a:ext cx="4452938" cy="1577975"/>
        </p:xfrm>
        <a:graphic>
          <a:graphicData uri="http://schemas.openxmlformats.org/presentationml/2006/ole">
            <p:oleObj spid="_x0000_s169292" name="Equation" r:id="rId3" imgW="2222500" imgH="787400" progId="">
              <p:embed/>
            </p:oleObj>
          </a:graphicData>
        </a:graphic>
      </p:graphicFrame>
      <p:graphicFrame>
        <p:nvGraphicFramePr>
          <p:cNvPr id="307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52986113"/>
              </p:ext>
            </p:extLst>
          </p:nvPr>
        </p:nvGraphicFramePr>
        <p:xfrm>
          <a:off x="1233488" y="2765425"/>
          <a:ext cx="5940425" cy="4305300"/>
        </p:xfrm>
        <a:graphic>
          <a:graphicData uri="http://schemas.openxmlformats.org/presentationml/2006/ole">
            <p:oleObj spid="_x0000_s169293" name="Equation" r:id="rId4" imgW="3555720" imgH="2577960" progId="">
              <p:embed/>
            </p:oleObj>
          </a:graphicData>
        </a:graphic>
      </p:graphicFrame>
      <p:graphicFrame>
        <p:nvGraphicFramePr>
          <p:cNvPr id="3076" name="Object 2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169294" name="Equation" r:id="rId5" imgW="435285" imgH="677109" progId="">
              <p:embed/>
            </p:oleObj>
          </a:graphicData>
        </a:graphic>
      </p:graphicFrame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6172200" y="1295400"/>
            <a:ext cx="2505075" cy="887413"/>
          </a:xfrm>
          <a:prstGeom prst="wedgeRoundRectCallout">
            <a:avLst>
              <a:gd name="adj1" fmla="val -113940"/>
              <a:gd name="adj2" fmla="val 66458"/>
              <a:gd name="adj3" fmla="val 16667"/>
            </a:avLst>
          </a:prstGeom>
          <a:solidFill>
            <a:srgbClr val="33CCFF"/>
          </a:solidFill>
          <a:ln w="9525">
            <a:solidFill>
              <a:srgbClr val="33CC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sz="2000">
                <a:latin typeface="Arial" panose="020B0604020202020204" pitchFamily="34" charset="0"/>
              </a:rPr>
              <a:t>Unitary Transform</a:t>
            </a:r>
          </a:p>
          <a:p>
            <a:pPr algn="ctr" eaLnBrk="1" hangingPunct="1"/>
            <a:r>
              <a:rPr lang="en-US" altLang="ko-KR" sz="2000">
                <a:latin typeface="Arial" panose="020B0604020202020204" pitchFamily="34" charset="0"/>
              </a:rPr>
              <a:t>Norm Preserving</a:t>
            </a:r>
          </a:p>
          <a:p>
            <a:pPr algn="ctr" eaLnBrk="1" hangingPunct="1"/>
            <a:r>
              <a:rPr lang="en-US" altLang="ko-KR" sz="2000" b="1">
                <a:latin typeface="Arial" panose="020B0604020202020204" pitchFamily="34" charset="0"/>
              </a:rPr>
              <a:t>Reversible</a:t>
            </a:r>
            <a:endParaRPr lang="en-US" altLang="ko-KR" b="1">
              <a:latin typeface="Arial" panose="020B0604020202020204" pitchFamily="34" charset="0"/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3521869" y="4736306"/>
            <a:ext cx="1751013" cy="623888"/>
          </a:xfrm>
          <a:prstGeom prst="wedgeRoundRectCallout">
            <a:avLst>
              <a:gd name="adj1" fmla="val -82416"/>
              <a:gd name="adj2" fmla="val 354"/>
              <a:gd name="adj3" fmla="val 16667"/>
            </a:avLst>
          </a:prstGeom>
          <a:solidFill>
            <a:srgbClr val="33CCFF"/>
          </a:solidFill>
          <a:ln w="9525">
            <a:solidFill>
              <a:srgbClr val="33CC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sz="2000" b="1">
                <a:latin typeface="Arial" panose="020B0604020202020204" pitchFamily="34" charset="0"/>
              </a:rPr>
              <a:t>Hadamard</a:t>
            </a:r>
            <a:endParaRPr lang="en-US" altLang="ko-KR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94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478088" y="484188"/>
            <a:ext cx="43164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 sz="4400" dirty="0" err="1">
                <a:solidFill>
                  <a:srgbClr val="0000FF"/>
                </a:solidFill>
                <a:latin typeface="Arial" panose="020B0604020202020204" pitchFamily="34" charset="0"/>
              </a:rPr>
              <a:t>Hadamard</a:t>
            </a:r>
            <a:r>
              <a:rPr kumimoji="0" lang="en-US" altLang="ko-KR" sz="4400" dirty="0">
                <a:solidFill>
                  <a:srgbClr val="0000FF"/>
                </a:solidFill>
                <a:latin typeface="Arial" panose="020B0604020202020204" pitchFamily="34" charset="0"/>
              </a:rPr>
              <a:t> Gate</a:t>
            </a:r>
            <a:endParaRPr kumimoji="0" lang="en-US" altLang="ko-KR" sz="3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57578147"/>
              </p:ext>
            </p:extLst>
          </p:nvPr>
        </p:nvGraphicFramePr>
        <p:xfrm>
          <a:off x="557213" y="1851025"/>
          <a:ext cx="8278812" cy="3686175"/>
        </p:xfrm>
        <a:graphic>
          <a:graphicData uri="http://schemas.openxmlformats.org/presentationml/2006/ole">
            <p:oleObj spid="_x0000_s170096" name="Equation" r:id="rId3" imgW="3479800" imgH="15494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1263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1223963" y="431800"/>
            <a:ext cx="668003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 sz="4400" dirty="0">
                <a:solidFill>
                  <a:srgbClr val="0000FF"/>
                </a:solidFill>
                <a:latin typeface="Arial" panose="020B0604020202020204" pitchFamily="34" charset="0"/>
              </a:rPr>
              <a:t>Universal Quantum Gates</a:t>
            </a:r>
            <a:endParaRPr kumimoji="0" lang="en-US" altLang="ko-KR" sz="32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581025" y="3597275"/>
            <a:ext cx="6326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 sz="280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kumimoji="0" lang="en-US" altLang="ko-KR" sz="2800" baseline="-2500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kumimoji="0" lang="en-US" altLang="ko-KR" sz="2800">
                <a:solidFill>
                  <a:srgbClr val="FF0000"/>
                </a:solidFill>
                <a:latin typeface="Arial" panose="020B0604020202020204" pitchFamily="34" charset="0"/>
              </a:rPr>
              <a:t>: CNOT (controlled - NOT) or  XOR</a:t>
            </a:r>
          </a:p>
        </p:txBody>
      </p:sp>
      <p:graphicFrame>
        <p:nvGraphicFramePr>
          <p:cNvPr id="5122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52169074"/>
              </p:ext>
            </p:extLst>
          </p:nvPr>
        </p:nvGraphicFramePr>
        <p:xfrm>
          <a:off x="1085850" y="4102100"/>
          <a:ext cx="5321300" cy="2479675"/>
        </p:xfrm>
        <a:graphic>
          <a:graphicData uri="http://schemas.openxmlformats.org/presentationml/2006/ole">
            <p:oleObj spid="_x0000_s171230" name="Equation" r:id="rId3" imgW="2400120" imgH="1117440" progId="">
              <p:embed/>
            </p:oleObj>
          </a:graphicData>
        </a:graphic>
      </p:graphicFrame>
      <p:graphicFrame>
        <p:nvGraphicFramePr>
          <p:cNvPr id="5123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86507688"/>
              </p:ext>
            </p:extLst>
          </p:nvPr>
        </p:nvGraphicFramePr>
        <p:xfrm>
          <a:off x="1152525" y="1652588"/>
          <a:ext cx="4641850" cy="1944687"/>
        </p:xfrm>
        <a:graphic>
          <a:graphicData uri="http://schemas.openxmlformats.org/presentationml/2006/ole">
            <p:oleObj spid="_x0000_s171231" name="Equation" r:id="rId4" imgW="2641320" imgH="914400" progId="">
              <p:embed/>
            </p:oleObj>
          </a:graphicData>
        </a:graphic>
      </p:graphicFrame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487363" y="1189038"/>
            <a:ext cx="56621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 sz="2800">
                <a:solidFill>
                  <a:srgbClr val="FF0000"/>
                </a:solidFill>
                <a:latin typeface="Arial" panose="020B0604020202020204" pitchFamily="34" charset="0"/>
              </a:rPr>
              <a:t>General Rotation of a Single Qubit</a:t>
            </a:r>
          </a:p>
        </p:txBody>
      </p:sp>
      <p:grpSp>
        <p:nvGrpSpPr>
          <p:cNvPr id="5128" name="Group 7"/>
          <p:cNvGrpSpPr>
            <a:grpSpLocks/>
          </p:cNvGrpSpPr>
          <p:nvPr/>
        </p:nvGrpSpPr>
        <p:grpSpPr bwMode="auto">
          <a:xfrm>
            <a:off x="6811963" y="2174877"/>
            <a:ext cx="1779587" cy="554038"/>
            <a:chOff x="4291" y="1370"/>
            <a:chExt cx="1121" cy="349"/>
          </a:xfrm>
        </p:grpSpPr>
        <p:sp>
          <p:nvSpPr>
            <p:cNvPr id="5136" name="Line 8"/>
            <p:cNvSpPr>
              <a:spLocks noChangeShapeType="1"/>
            </p:cNvSpPr>
            <p:nvPr/>
          </p:nvSpPr>
          <p:spPr bwMode="auto">
            <a:xfrm>
              <a:off x="4291" y="1544"/>
              <a:ext cx="112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37" name="Text Box 9"/>
            <p:cNvSpPr txBox="1">
              <a:spLocks noChangeArrowheads="1"/>
            </p:cNvSpPr>
            <p:nvPr/>
          </p:nvSpPr>
          <p:spPr bwMode="auto">
            <a:xfrm>
              <a:off x="4632" y="1370"/>
              <a:ext cx="419" cy="34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</a:pPr>
              <a:r>
                <a:rPr kumimoji="0" lang="en-US" altLang="ko-KR" sz="3600">
                  <a:latin typeface="Arial" panose="020B0604020202020204" pitchFamily="34" charset="0"/>
                </a:rPr>
                <a:t>V</a:t>
              </a:r>
            </a:p>
          </p:txBody>
        </p:sp>
      </p:grpSp>
      <p:grpSp>
        <p:nvGrpSpPr>
          <p:cNvPr id="5129" name="Group 16"/>
          <p:cNvGrpSpPr>
            <a:grpSpLocks/>
          </p:cNvGrpSpPr>
          <p:nvPr/>
        </p:nvGrpSpPr>
        <p:grpSpPr bwMode="auto">
          <a:xfrm>
            <a:off x="6916738" y="4913313"/>
            <a:ext cx="1527175" cy="1225550"/>
            <a:chOff x="4357" y="3095"/>
            <a:chExt cx="962" cy="772"/>
          </a:xfrm>
        </p:grpSpPr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 flipV="1">
              <a:off x="4813" y="3130"/>
              <a:ext cx="0" cy="4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32" name="Text Box 12"/>
            <p:cNvSpPr txBox="1">
              <a:spLocks noChangeArrowheads="1"/>
            </p:cNvSpPr>
            <p:nvPr/>
          </p:nvSpPr>
          <p:spPr bwMode="auto">
            <a:xfrm>
              <a:off x="4625" y="3291"/>
              <a:ext cx="3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</a:pPr>
              <a:endParaRPr kumimoji="0" lang="en-US" altLang="ko-KR" sz="6000" b="1">
                <a:latin typeface="Arial" panose="020B0604020202020204" pitchFamily="34" charset="0"/>
              </a:endParaRPr>
            </a:p>
          </p:txBody>
        </p:sp>
        <p:sp>
          <p:nvSpPr>
            <p:cNvPr id="5133" name="Oval 13"/>
            <p:cNvSpPr>
              <a:spLocks noChangeArrowheads="1"/>
            </p:cNvSpPr>
            <p:nvPr/>
          </p:nvSpPr>
          <p:spPr bwMode="auto">
            <a:xfrm>
              <a:off x="4779" y="3095"/>
              <a:ext cx="69" cy="6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>
              <a:off x="4357" y="3130"/>
              <a:ext cx="94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>
              <a:off x="4374" y="3612"/>
              <a:ext cx="94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8" name="순서도: 논리합 17"/>
          <p:cNvSpPr/>
          <p:nvPr/>
        </p:nvSpPr>
        <p:spPr>
          <a:xfrm>
            <a:off x="7427913" y="5502275"/>
            <a:ext cx="428625" cy="428625"/>
          </a:xfrm>
          <a:prstGeom prst="flowChar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7771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1709738" y="3508375"/>
            <a:ext cx="5876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275" name="Line 3"/>
          <p:cNvSpPr>
            <a:spLocks noChangeShapeType="1"/>
          </p:cNvSpPr>
          <p:nvPr/>
        </p:nvSpPr>
        <p:spPr bwMode="auto">
          <a:xfrm>
            <a:off x="1709738" y="4206875"/>
            <a:ext cx="5876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1709738" y="4826000"/>
            <a:ext cx="5876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490788" y="328613"/>
            <a:ext cx="47339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 sz="4400" dirty="0">
                <a:solidFill>
                  <a:srgbClr val="0000FF"/>
                </a:solidFill>
                <a:latin typeface="Arial" panose="020B0604020202020204" pitchFamily="34" charset="0"/>
              </a:rPr>
              <a:t>Quantum Network</a:t>
            </a:r>
            <a:endParaRPr kumimoji="0" lang="en-US" altLang="ko-KR" sz="4400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grpSp>
        <p:nvGrpSpPr>
          <p:cNvPr id="54278" name="Group 6"/>
          <p:cNvGrpSpPr>
            <a:grpSpLocks/>
          </p:cNvGrpSpPr>
          <p:nvPr/>
        </p:nvGrpSpPr>
        <p:grpSpPr bwMode="auto">
          <a:xfrm>
            <a:off x="3179763" y="4711704"/>
            <a:ext cx="677862" cy="584201"/>
            <a:chOff x="2075" y="3237"/>
            <a:chExt cx="427" cy="368"/>
          </a:xfrm>
        </p:grpSpPr>
        <p:sp>
          <p:nvSpPr>
            <p:cNvPr id="54309" name="Text Box 7"/>
            <p:cNvSpPr txBox="1">
              <a:spLocks noChangeArrowheads="1"/>
            </p:cNvSpPr>
            <p:nvPr/>
          </p:nvSpPr>
          <p:spPr bwMode="auto">
            <a:xfrm>
              <a:off x="2075" y="3237"/>
              <a:ext cx="1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/>
              <a:r>
                <a:rPr kumimoji="0" lang="en-US" altLang="ko-KR" sz="3200" i="1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54310" name="Line 8"/>
            <p:cNvSpPr>
              <a:spLocks noChangeShapeType="1"/>
            </p:cNvSpPr>
            <p:nvPr/>
          </p:nvSpPr>
          <p:spPr bwMode="auto">
            <a:xfrm>
              <a:off x="2289" y="3429"/>
              <a:ext cx="2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54279" name="AutoShape 9"/>
          <p:cNvSpPr>
            <a:spLocks noChangeArrowheads="1"/>
          </p:cNvSpPr>
          <p:nvPr/>
        </p:nvSpPr>
        <p:spPr bwMode="auto">
          <a:xfrm>
            <a:off x="963613" y="2125663"/>
            <a:ext cx="2216150" cy="620712"/>
          </a:xfrm>
          <a:prstGeom prst="wedgeRectCallout">
            <a:avLst>
              <a:gd name="adj1" fmla="val -31019"/>
              <a:gd name="adj2" fmla="val 13158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>
                <a:latin typeface="Arial" panose="020B0604020202020204" pitchFamily="34" charset="0"/>
              </a:rPr>
              <a:t>Initial State</a:t>
            </a:r>
          </a:p>
        </p:txBody>
      </p:sp>
      <p:sp>
        <p:nvSpPr>
          <p:cNvPr id="54280" name="AutoShape 10"/>
          <p:cNvSpPr>
            <a:spLocks noChangeArrowheads="1"/>
          </p:cNvSpPr>
          <p:nvPr/>
        </p:nvSpPr>
        <p:spPr bwMode="auto">
          <a:xfrm>
            <a:off x="4919663" y="1331913"/>
            <a:ext cx="2676525" cy="1562100"/>
          </a:xfrm>
          <a:prstGeom prst="wedgeRectCallout">
            <a:avLst>
              <a:gd name="adj1" fmla="val -64829"/>
              <a:gd name="adj2" fmla="val 4969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>
                <a:latin typeface="Arial" panose="020B0604020202020204" pitchFamily="34" charset="0"/>
              </a:rPr>
              <a:t>Unitary evolution</a:t>
            </a:r>
          </a:p>
          <a:p>
            <a:pPr eaLnBrk="1" hangingPunct="1"/>
            <a:r>
              <a:rPr lang="en-US" altLang="ko-KR">
                <a:latin typeface="Arial" panose="020B0604020202020204" pitchFamily="34" charset="0"/>
              </a:rPr>
              <a:t>: Deterministic</a:t>
            </a:r>
          </a:p>
          <a:p>
            <a:pPr eaLnBrk="1" hangingPunct="1"/>
            <a:r>
              <a:rPr lang="en-US" altLang="ko-KR">
                <a:latin typeface="Arial" panose="020B0604020202020204" pitchFamily="34" charset="0"/>
              </a:rPr>
              <a:t>: Reversible </a:t>
            </a:r>
          </a:p>
          <a:p>
            <a:pPr eaLnBrk="1" hangingPunct="1"/>
            <a:r>
              <a:rPr lang="en-US" altLang="ko-KR">
                <a:latin typeface="Arial" panose="020B0604020202020204" pitchFamily="34" charset="0"/>
              </a:rPr>
              <a:t>Universal Gates</a:t>
            </a:r>
          </a:p>
        </p:txBody>
      </p:sp>
      <p:sp>
        <p:nvSpPr>
          <p:cNvPr id="54281" name="AutoShape 11"/>
          <p:cNvSpPr>
            <a:spLocks/>
          </p:cNvSpPr>
          <p:nvPr/>
        </p:nvSpPr>
        <p:spPr bwMode="auto">
          <a:xfrm rot="5400000">
            <a:off x="4392613" y="211138"/>
            <a:ext cx="342900" cy="5708650"/>
          </a:xfrm>
          <a:prstGeom prst="leftBrace">
            <a:avLst>
              <a:gd name="adj1" fmla="val 88713"/>
              <a:gd name="adj2" fmla="val 50000"/>
            </a:avLst>
          </a:prstGeom>
          <a:noFill/>
          <a:ln w="2857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4282" name="Line 12"/>
          <p:cNvSpPr>
            <a:spLocks noChangeShapeType="1"/>
          </p:cNvSpPr>
          <p:nvPr/>
        </p:nvSpPr>
        <p:spPr bwMode="auto">
          <a:xfrm flipV="1">
            <a:off x="2297113" y="3508375"/>
            <a:ext cx="0" cy="1325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283" name="Text Box 14"/>
          <p:cNvSpPr txBox="1">
            <a:spLocks noChangeArrowheads="1"/>
          </p:cNvSpPr>
          <p:nvPr/>
        </p:nvSpPr>
        <p:spPr bwMode="auto">
          <a:xfrm>
            <a:off x="3095625" y="3872726"/>
            <a:ext cx="665163" cy="55399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600"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54284" name="Text Box 15"/>
          <p:cNvSpPr txBox="1">
            <a:spLocks noChangeArrowheads="1"/>
          </p:cNvSpPr>
          <p:nvPr/>
        </p:nvSpPr>
        <p:spPr bwMode="auto">
          <a:xfrm>
            <a:off x="4079875" y="3226613"/>
            <a:ext cx="665163" cy="55399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6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54285" name="Text Box 16"/>
          <p:cNvSpPr txBox="1">
            <a:spLocks noChangeArrowheads="1"/>
          </p:cNvSpPr>
          <p:nvPr/>
        </p:nvSpPr>
        <p:spPr bwMode="auto">
          <a:xfrm>
            <a:off x="7583488" y="3244076"/>
            <a:ext cx="665162" cy="55399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600">
                <a:latin typeface="Brush Script MT" panose="03060802040406070304" pitchFamily="66" charset="0"/>
              </a:rPr>
              <a:t>M</a:t>
            </a:r>
          </a:p>
        </p:txBody>
      </p:sp>
      <p:sp>
        <p:nvSpPr>
          <p:cNvPr id="54286" name="Text Box 17"/>
          <p:cNvSpPr txBox="1">
            <a:spLocks noChangeArrowheads="1"/>
          </p:cNvSpPr>
          <p:nvPr/>
        </p:nvSpPr>
        <p:spPr bwMode="auto">
          <a:xfrm>
            <a:off x="7586663" y="4541063"/>
            <a:ext cx="665162" cy="55399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600">
                <a:latin typeface="Brush Script MT" panose="03060802040406070304" pitchFamily="66" charset="0"/>
              </a:rPr>
              <a:t>M</a:t>
            </a:r>
          </a:p>
        </p:txBody>
      </p:sp>
      <p:sp>
        <p:nvSpPr>
          <p:cNvPr id="54287" name="Text Box 18"/>
          <p:cNvSpPr txBox="1">
            <a:spLocks noChangeArrowheads="1"/>
          </p:cNvSpPr>
          <p:nvPr/>
        </p:nvSpPr>
        <p:spPr bwMode="auto">
          <a:xfrm>
            <a:off x="7583488" y="3898126"/>
            <a:ext cx="665162" cy="55399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600">
                <a:latin typeface="Brush Script MT" panose="03060802040406070304" pitchFamily="66" charset="0"/>
              </a:rPr>
              <a:t>M</a:t>
            </a:r>
          </a:p>
        </p:txBody>
      </p:sp>
      <p:sp>
        <p:nvSpPr>
          <p:cNvPr id="54288" name="AutoShape 19"/>
          <p:cNvSpPr>
            <a:spLocks noChangeArrowheads="1"/>
          </p:cNvSpPr>
          <p:nvPr/>
        </p:nvSpPr>
        <p:spPr bwMode="auto">
          <a:xfrm>
            <a:off x="5003800" y="5403850"/>
            <a:ext cx="3600450" cy="1298575"/>
          </a:xfrm>
          <a:prstGeom prst="wedgeRectCallout">
            <a:avLst>
              <a:gd name="adj1" fmla="val 29495"/>
              <a:gd name="adj2" fmla="val -7139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>
                <a:latin typeface="Arial" panose="020B0604020202020204" pitchFamily="34" charset="0"/>
              </a:rPr>
              <a:t>Quantum measurement</a:t>
            </a:r>
          </a:p>
          <a:p>
            <a:pPr eaLnBrk="1" hangingPunct="1"/>
            <a:r>
              <a:rPr lang="en-US" altLang="ko-KR">
                <a:latin typeface="Arial" panose="020B0604020202020204" pitchFamily="34" charset="0"/>
              </a:rPr>
              <a:t>: Probabilistic</a:t>
            </a:r>
          </a:p>
          <a:p>
            <a:pPr eaLnBrk="1" hangingPunct="1"/>
            <a:r>
              <a:rPr lang="en-US" altLang="ko-KR">
                <a:latin typeface="Arial" panose="020B0604020202020204" pitchFamily="34" charset="0"/>
              </a:rPr>
              <a:t>: Irreversible change</a:t>
            </a:r>
          </a:p>
        </p:txBody>
      </p:sp>
      <p:sp>
        <p:nvSpPr>
          <p:cNvPr id="54289" name="Oval 20"/>
          <p:cNvSpPr>
            <a:spLocks noChangeArrowheads="1"/>
          </p:cNvSpPr>
          <p:nvPr/>
        </p:nvSpPr>
        <p:spPr bwMode="auto">
          <a:xfrm>
            <a:off x="2220913" y="34321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pSp>
        <p:nvGrpSpPr>
          <p:cNvPr id="54290" name="Group 21"/>
          <p:cNvGrpSpPr>
            <a:grpSpLocks/>
          </p:cNvGrpSpPr>
          <p:nvPr/>
        </p:nvGrpSpPr>
        <p:grpSpPr bwMode="auto">
          <a:xfrm>
            <a:off x="5464175" y="4748213"/>
            <a:ext cx="1393825" cy="131762"/>
            <a:chOff x="4320" y="728"/>
            <a:chExt cx="878" cy="83"/>
          </a:xfrm>
        </p:grpSpPr>
        <p:sp>
          <p:nvSpPr>
            <p:cNvPr id="54307" name="Rectangle 22"/>
            <p:cNvSpPr>
              <a:spLocks noChangeArrowheads="1"/>
            </p:cNvSpPr>
            <p:nvPr/>
          </p:nvSpPr>
          <p:spPr bwMode="auto">
            <a:xfrm>
              <a:off x="4320" y="728"/>
              <a:ext cx="878" cy="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54308" name="Line 23"/>
            <p:cNvSpPr>
              <a:spLocks noChangeShapeType="1"/>
            </p:cNvSpPr>
            <p:nvPr/>
          </p:nvSpPr>
          <p:spPr bwMode="auto">
            <a:xfrm>
              <a:off x="4320" y="770"/>
              <a:ext cx="87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54291" name="Group 24"/>
          <p:cNvGrpSpPr>
            <a:grpSpLocks/>
          </p:cNvGrpSpPr>
          <p:nvPr/>
        </p:nvGrpSpPr>
        <p:grpSpPr bwMode="auto">
          <a:xfrm>
            <a:off x="5464175" y="4129088"/>
            <a:ext cx="1393825" cy="131762"/>
            <a:chOff x="4320" y="728"/>
            <a:chExt cx="878" cy="83"/>
          </a:xfrm>
        </p:grpSpPr>
        <p:sp>
          <p:nvSpPr>
            <p:cNvPr id="54305" name="Rectangle 25"/>
            <p:cNvSpPr>
              <a:spLocks noChangeArrowheads="1"/>
            </p:cNvSpPr>
            <p:nvPr/>
          </p:nvSpPr>
          <p:spPr bwMode="auto">
            <a:xfrm>
              <a:off x="4320" y="728"/>
              <a:ext cx="878" cy="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54306" name="Line 26"/>
            <p:cNvSpPr>
              <a:spLocks noChangeShapeType="1"/>
            </p:cNvSpPr>
            <p:nvPr/>
          </p:nvSpPr>
          <p:spPr bwMode="auto">
            <a:xfrm>
              <a:off x="4320" y="770"/>
              <a:ext cx="87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54292" name="Group 27"/>
          <p:cNvGrpSpPr>
            <a:grpSpLocks/>
          </p:cNvGrpSpPr>
          <p:nvPr/>
        </p:nvGrpSpPr>
        <p:grpSpPr bwMode="auto">
          <a:xfrm>
            <a:off x="5464175" y="3429000"/>
            <a:ext cx="1393825" cy="131763"/>
            <a:chOff x="4320" y="728"/>
            <a:chExt cx="878" cy="83"/>
          </a:xfrm>
        </p:grpSpPr>
        <p:sp>
          <p:nvSpPr>
            <p:cNvPr id="54303" name="Rectangle 28"/>
            <p:cNvSpPr>
              <a:spLocks noChangeArrowheads="1"/>
            </p:cNvSpPr>
            <p:nvPr/>
          </p:nvSpPr>
          <p:spPr bwMode="auto">
            <a:xfrm>
              <a:off x="4320" y="728"/>
              <a:ext cx="878" cy="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54304" name="Line 29"/>
            <p:cNvSpPr>
              <a:spLocks noChangeShapeType="1"/>
            </p:cNvSpPr>
            <p:nvPr/>
          </p:nvSpPr>
          <p:spPr bwMode="auto">
            <a:xfrm>
              <a:off x="4320" y="770"/>
              <a:ext cx="87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54293" name="Text Box 30"/>
          <p:cNvSpPr txBox="1">
            <a:spLocks noChangeArrowheads="1"/>
          </p:cNvSpPr>
          <p:nvPr/>
        </p:nvSpPr>
        <p:spPr bwMode="auto">
          <a:xfrm>
            <a:off x="166688" y="3838575"/>
            <a:ext cx="984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 dirty="0">
                <a:solidFill>
                  <a:srgbClr val="00A000"/>
                </a:solidFill>
                <a:latin typeface="Arial" panose="020B0604020202020204" pitchFamily="34" charset="0"/>
              </a:rPr>
              <a:t>|</a:t>
            </a:r>
            <a:r>
              <a:rPr kumimoji="0" lang="en-US" altLang="ko-KR" sz="3200" dirty="0">
                <a:solidFill>
                  <a:srgbClr val="00A000"/>
                </a:solidFill>
                <a:latin typeface="Symbol" panose="05050102010706020507" pitchFamily="18" charset="2"/>
              </a:rPr>
              <a:t>Y</a:t>
            </a:r>
            <a:r>
              <a:rPr kumimoji="0" lang="en-US" altLang="ko-KR" sz="3200" dirty="0">
                <a:solidFill>
                  <a:srgbClr val="00A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endParaRPr kumimoji="0" lang="en-US" altLang="ko-KR" sz="3200" dirty="0">
              <a:solidFill>
                <a:srgbClr val="00A000"/>
              </a:solidFill>
              <a:latin typeface="Arial" panose="020B0604020202020204" pitchFamily="34" charset="0"/>
            </a:endParaRPr>
          </a:p>
        </p:txBody>
      </p:sp>
      <p:sp>
        <p:nvSpPr>
          <p:cNvPr id="54294" name="Text Box 31"/>
          <p:cNvSpPr txBox="1">
            <a:spLocks noChangeArrowheads="1"/>
          </p:cNvSpPr>
          <p:nvPr/>
        </p:nvSpPr>
        <p:spPr bwMode="auto">
          <a:xfrm>
            <a:off x="963613" y="4457700"/>
            <a:ext cx="984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>
                <a:latin typeface="Arial" panose="020B0604020202020204" pitchFamily="34" charset="0"/>
              </a:rPr>
              <a:t>|</a:t>
            </a:r>
            <a:r>
              <a:rPr kumimoji="0" lang="en-US" altLang="ko-KR" sz="3200">
                <a:latin typeface="Arial" panose="020B0604020202020204" pitchFamily="34" charset="0"/>
                <a:sym typeface="MT Symbol" panose="05050102010706020507" pitchFamily="18" charset="2"/>
              </a:rPr>
              <a:t>0</a:t>
            </a:r>
            <a:r>
              <a:rPr kumimoji="0" lang="en-US" altLang="ko-KR" sz="3200"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endParaRPr kumimoji="0" lang="en-US" altLang="ko-KR" sz="3200">
              <a:latin typeface="Arial" panose="020B0604020202020204" pitchFamily="34" charset="0"/>
            </a:endParaRPr>
          </a:p>
        </p:txBody>
      </p:sp>
      <p:sp>
        <p:nvSpPr>
          <p:cNvPr id="54295" name="Text Box 32"/>
          <p:cNvSpPr txBox="1">
            <a:spLocks noChangeArrowheads="1"/>
          </p:cNvSpPr>
          <p:nvPr/>
        </p:nvSpPr>
        <p:spPr bwMode="auto">
          <a:xfrm>
            <a:off x="963613" y="3814763"/>
            <a:ext cx="984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>
                <a:latin typeface="Arial" panose="020B0604020202020204" pitchFamily="34" charset="0"/>
              </a:rPr>
              <a:t>|</a:t>
            </a:r>
            <a:r>
              <a:rPr kumimoji="0" lang="en-US" altLang="ko-KR" sz="3200">
                <a:latin typeface="Arial" panose="020B0604020202020204" pitchFamily="34" charset="0"/>
                <a:sym typeface="MT Symbol" panose="05050102010706020507" pitchFamily="18" charset="2"/>
              </a:rPr>
              <a:t>0</a:t>
            </a:r>
            <a:r>
              <a:rPr kumimoji="0" lang="en-US" altLang="ko-KR" sz="3200"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endParaRPr kumimoji="0" lang="en-US" altLang="ko-KR" sz="3200">
              <a:latin typeface="Arial" panose="020B0604020202020204" pitchFamily="34" charset="0"/>
            </a:endParaRPr>
          </a:p>
        </p:txBody>
      </p:sp>
      <p:sp>
        <p:nvSpPr>
          <p:cNvPr id="54296" name="Text Box 33"/>
          <p:cNvSpPr txBox="1">
            <a:spLocks noChangeArrowheads="1"/>
          </p:cNvSpPr>
          <p:nvPr/>
        </p:nvSpPr>
        <p:spPr bwMode="auto">
          <a:xfrm>
            <a:off x="963613" y="3138488"/>
            <a:ext cx="984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>
                <a:latin typeface="Arial" panose="020B0604020202020204" pitchFamily="34" charset="0"/>
              </a:rPr>
              <a:t>|</a:t>
            </a:r>
            <a:r>
              <a:rPr kumimoji="0" lang="en-US" altLang="ko-KR" sz="3200">
                <a:latin typeface="Arial" panose="020B0604020202020204" pitchFamily="34" charset="0"/>
                <a:sym typeface="MT Symbol" panose="05050102010706020507" pitchFamily="18" charset="2"/>
              </a:rPr>
              <a:t>0</a:t>
            </a:r>
            <a:r>
              <a:rPr kumimoji="0" lang="en-US" altLang="ko-KR" sz="3200"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endParaRPr kumimoji="0" lang="en-US" altLang="ko-KR" sz="3200">
              <a:latin typeface="Arial" panose="020B0604020202020204" pitchFamily="34" charset="0"/>
            </a:endParaRPr>
          </a:p>
        </p:txBody>
      </p:sp>
      <p:sp>
        <p:nvSpPr>
          <p:cNvPr id="54297" name="Rectangle 34"/>
          <p:cNvSpPr>
            <a:spLocks noChangeArrowheads="1"/>
          </p:cNvSpPr>
          <p:nvPr/>
        </p:nvSpPr>
        <p:spPr bwMode="auto">
          <a:xfrm>
            <a:off x="4808538" y="3524250"/>
            <a:ext cx="2814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/>
            <a:r>
              <a:rPr kumimoji="0" lang="en-US" altLang="ko-KR" sz="3200" dirty="0">
                <a:solidFill>
                  <a:srgbClr val="0000FF"/>
                </a:solidFill>
                <a:latin typeface="Arial" panose="020B0604020202020204" pitchFamily="34" charset="0"/>
              </a:rPr>
              <a:t>…X</a:t>
            </a:r>
            <a:r>
              <a:rPr kumimoji="0" lang="en-US" altLang="ko-KR" sz="3200" baseline="-25000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r>
              <a:rPr kumimoji="0" lang="en-US" altLang="ko-KR" sz="3200" dirty="0">
                <a:solidFill>
                  <a:srgbClr val="0000FF"/>
                </a:solidFill>
                <a:latin typeface="Arial" panose="020B0604020202020204" pitchFamily="34" charset="0"/>
              </a:rPr>
              <a:t>H</a:t>
            </a:r>
            <a:r>
              <a:rPr kumimoji="0" lang="en-US" altLang="ko-KR" sz="3200" baseline="-25000" dirty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kumimoji="0" lang="en-US" altLang="ko-KR" sz="3200" baseline="30000" dirty="0">
                <a:solidFill>
                  <a:srgbClr val="0000FF"/>
                </a:solidFill>
                <a:latin typeface="Arial" panose="020B0604020202020204" pitchFamily="34" charset="0"/>
              </a:rPr>
              <a:t>C</a:t>
            </a:r>
            <a:r>
              <a:rPr kumimoji="0" lang="en-US" altLang="ko-KR" sz="3200" dirty="0">
                <a:solidFill>
                  <a:srgbClr val="0000FF"/>
                </a:solidFill>
                <a:latin typeface="Arial" panose="020B0604020202020204" pitchFamily="34" charset="0"/>
              </a:rPr>
              <a:t>X</a:t>
            </a:r>
            <a:r>
              <a:rPr kumimoji="0" lang="en-US" altLang="ko-KR" sz="3200" baseline="-25000" dirty="0">
                <a:solidFill>
                  <a:srgbClr val="0000FF"/>
                </a:solidFill>
                <a:latin typeface="Arial" panose="020B0604020202020204" pitchFamily="34" charset="0"/>
              </a:rPr>
              <a:t>13</a:t>
            </a:r>
            <a:r>
              <a:rPr kumimoji="0" lang="en-US" altLang="ko-KR" sz="3200" dirty="0">
                <a:solidFill>
                  <a:srgbClr val="0000FF"/>
                </a:solidFill>
                <a:latin typeface="Arial" panose="020B0604020202020204" pitchFamily="34" charset="0"/>
              </a:rPr>
              <a:t>|</a:t>
            </a:r>
            <a:r>
              <a:rPr kumimoji="0" lang="en-US" altLang="ko-KR" sz="3200" dirty="0">
                <a:solidFill>
                  <a:srgbClr val="0000FF"/>
                </a:solidFill>
                <a:latin typeface="Symbol" panose="05050102010706020507" pitchFamily="18" charset="2"/>
                <a:sym typeface="MT Symbol" panose="05050102010706020507" pitchFamily="18" charset="2"/>
              </a:rPr>
              <a:t>Y</a:t>
            </a:r>
            <a:r>
              <a:rPr kumimoji="0" lang="en-US" altLang="ko-KR" sz="32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</a:p>
        </p:txBody>
      </p:sp>
      <p:sp>
        <p:nvSpPr>
          <p:cNvPr id="54298" name="Text Box 35"/>
          <p:cNvSpPr txBox="1">
            <a:spLocks noChangeArrowheads="1"/>
          </p:cNvSpPr>
          <p:nvPr/>
        </p:nvSpPr>
        <p:spPr bwMode="auto">
          <a:xfrm>
            <a:off x="776288" y="1331913"/>
            <a:ext cx="2887662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>
                <a:latin typeface="Arial" panose="020B0604020202020204" pitchFamily="34" charset="0"/>
              </a:rPr>
              <a:t>Scalable Qubits</a:t>
            </a:r>
          </a:p>
        </p:txBody>
      </p:sp>
      <p:sp>
        <p:nvSpPr>
          <p:cNvPr id="54299" name="AutoShape 36"/>
          <p:cNvSpPr>
            <a:spLocks noChangeArrowheads="1"/>
          </p:cNvSpPr>
          <p:nvPr/>
        </p:nvSpPr>
        <p:spPr bwMode="auto">
          <a:xfrm>
            <a:off x="2052638" y="5716588"/>
            <a:ext cx="2254250" cy="874712"/>
          </a:xfrm>
          <a:prstGeom prst="wedgeRectCallout">
            <a:avLst>
              <a:gd name="adj1" fmla="val 62394"/>
              <a:gd name="adj2" fmla="val -8139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>
                <a:latin typeface="Arial" panose="020B0604020202020204" pitchFamily="34" charset="0"/>
              </a:rPr>
              <a:t>Cohere,</a:t>
            </a:r>
          </a:p>
          <a:p>
            <a:pPr eaLnBrk="1" hangingPunct="1"/>
            <a:r>
              <a:rPr lang="en-US" altLang="ko-KR">
                <a:latin typeface="Arial" panose="020B0604020202020204" pitchFamily="34" charset="0"/>
              </a:rPr>
              <a:t>Not Decohere</a:t>
            </a:r>
          </a:p>
        </p:txBody>
      </p:sp>
      <p:sp>
        <p:nvSpPr>
          <p:cNvPr id="54300" name="AutoShape 37"/>
          <p:cNvSpPr>
            <a:spLocks/>
          </p:cNvSpPr>
          <p:nvPr/>
        </p:nvSpPr>
        <p:spPr bwMode="auto">
          <a:xfrm rot="16200000" flipV="1">
            <a:off x="4426744" y="2366169"/>
            <a:ext cx="366712" cy="5708650"/>
          </a:xfrm>
          <a:prstGeom prst="leftBrace">
            <a:avLst>
              <a:gd name="adj1" fmla="val 82953"/>
              <a:gd name="adj2" fmla="val 49773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4301" name="Text Box 38"/>
          <p:cNvSpPr txBox="1">
            <a:spLocks noChangeArrowheads="1"/>
          </p:cNvSpPr>
          <p:nvPr/>
        </p:nvSpPr>
        <p:spPr bwMode="auto">
          <a:xfrm>
            <a:off x="5172075" y="906463"/>
            <a:ext cx="337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1800">
                <a:solidFill>
                  <a:schemeClr val="accent2"/>
                </a:solidFill>
                <a:latin typeface="Arial" panose="020B0604020202020204" pitchFamily="34" charset="0"/>
              </a:rPr>
              <a:t>DiVincenzo, Qu-Ph/0002077</a:t>
            </a:r>
          </a:p>
        </p:txBody>
      </p:sp>
      <p:sp>
        <p:nvSpPr>
          <p:cNvPr id="41" name="순서도: 논리합 40"/>
          <p:cNvSpPr/>
          <p:nvPr/>
        </p:nvSpPr>
        <p:spPr>
          <a:xfrm>
            <a:off x="2068513" y="4625975"/>
            <a:ext cx="428625" cy="428625"/>
          </a:xfrm>
          <a:prstGeom prst="flowChar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519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202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7484245"/>
              </p:ext>
            </p:extLst>
          </p:nvPr>
        </p:nvGraphicFramePr>
        <p:xfrm>
          <a:off x="250825" y="1371600"/>
          <a:ext cx="8512175" cy="4064001"/>
        </p:xfrm>
        <a:graphic>
          <a:graphicData uri="http://schemas.openxmlformats.org/drawingml/2006/table">
            <a:tbl>
              <a:tblPr/>
              <a:tblGrid>
                <a:gridCol w="4105275"/>
                <a:gridCol w="3240088"/>
                <a:gridCol w="1166812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Quantum Key Distribution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[BB84,B92]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Single-Qubit Gates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~ 3</a:t>
                      </a:r>
                      <a:endParaRPr kumimoji="1" lang="ko-KR" altLang="ko-K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QKD[E91]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Quantum Repeater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Quantum Teleportation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Single-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  &amp; 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Two-Qubit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Gates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굴림" pitchFamily="50" charset="-127"/>
                          <a:cs typeface="+mn-cs"/>
                        </a:rPr>
                        <a:t>~ 3</a:t>
                      </a:r>
                      <a:endParaRPr kumimoji="1" lang="ko-KR" altLang="ko-KR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굴림" pitchFamily="50" charset="-127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Quantum Error Correction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Quantum Computer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Single-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  &amp; 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Two-Qubit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Gates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6166" name="Rectangle 23"/>
          <p:cNvSpPr>
            <a:spLocks noChangeArrowheads="1"/>
          </p:cNvSpPr>
          <p:nvPr/>
        </p:nvSpPr>
        <p:spPr bwMode="auto">
          <a:xfrm>
            <a:off x="3924300" y="1268413"/>
            <a:ext cx="7200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3600" b="1">
                <a:solidFill>
                  <a:srgbClr val="FF0000"/>
                </a:solidFill>
                <a:latin typeface="Verdana" panose="020B0604030504040204" pitchFamily="34" charset="0"/>
              </a:rPr>
              <a:t>√</a:t>
            </a:r>
            <a:r>
              <a:rPr lang="en-US" altLang="ko-KR" sz="32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167" name="Rectangle 24"/>
          <p:cNvSpPr>
            <a:spLocks noChangeArrowheads="1"/>
          </p:cNvSpPr>
          <p:nvPr/>
        </p:nvSpPr>
        <p:spPr bwMode="auto">
          <a:xfrm>
            <a:off x="3779838" y="3357563"/>
            <a:ext cx="7200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3600" b="1">
                <a:solidFill>
                  <a:srgbClr val="FF0000"/>
                </a:solidFill>
                <a:latin typeface="Verdana" panose="020B0604030504040204" pitchFamily="34" charset="0"/>
              </a:rPr>
              <a:t>√</a:t>
            </a:r>
            <a:r>
              <a:rPr lang="en-US" altLang="ko-KR" sz="32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168" name="Rectangle 25"/>
          <p:cNvSpPr>
            <a:spLocks noChangeArrowheads="1"/>
          </p:cNvSpPr>
          <p:nvPr/>
        </p:nvSpPr>
        <p:spPr bwMode="auto">
          <a:xfrm>
            <a:off x="3701584" y="4667032"/>
            <a:ext cx="7200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3600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√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 </a:t>
            </a:r>
            <a:endParaRPr lang="en-US" altLang="ko-KR" sz="3200" b="1" dirty="0">
              <a:solidFill>
                <a:srgbClr val="FF0000"/>
              </a:solidFill>
            </a:endParaRPr>
          </a:p>
        </p:txBody>
      </p:sp>
      <p:sp>
        <p:nvSpPr>
          <p:cNvPr id="6169" name="Rectangle 35"/>
          <p:cNvSpPr>
            <a:spLocks noChangeArrowheads="1"/>
          </p:cNvSpPr>
          <p:nvPr/>
        </p:nvSpPr>
        <p:spPr bwMode="auto">
          <a:xfrm>
            <a:off x="2987675" y="2565400"/>
            <a:ext cx="7200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3600" b="1">
                <a:solidFill>
                  <a:srgbClr val="FF0000"/>
                </a:solidFill>
                <a:latin typeface="Verdana" panose="020B0604030504040204" pitchFamily="34" charset="0"/>
              </a:rPr>
              <a:t>√</a:t>
            </a:r>
            <a:r>
              <a:rPr lang="en-US" altLang="ko-KR" sz="3200" b="1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614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32085316"/>
              </p:ext>
            </p:extLst>
          </p:nvPr>
        </p:nvGraphicFramePr>
        <p:xfrm>
          <a:off x="4514850" y="3340100"/>
          <a:ext cx="114300" cy="177800"/>
        </p:xfrm>
        <a:graphic>
          <a:graphicData uri="http://schemas.openxmlformats.org/presentationml/2006/ole">
            <p:oleObj spid="_x0000_s172145" name="Equation" r:id="rId3" imgW="114102" imgH="177492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189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ko-KR" sz="2400" dirty="0" smtClean="0">
                <a:solidFill>
                  <a:srgbClr val="0000FF"/>
                </a:solidFill>
                <a:latin typeface="Verdana" panose="020B0604030504040204" pitchFamily="34" charset="0"/>
              </a:rPr>
              <a:t>Physical systems actively considered</a:t>
            </a:r>
            <a:br>
              <a:rPr lang="en-US" altLang="ko-KR" sz="2400" dirty="0" smtClean="0">
                <a:solidFill>
                  <a:srgbClr val="0000FF"/>
                </a:solidFill>
                <a:latin typeface="Verdana" panose="020B0604030504040204" pitchFamily="34" charset="0"/>
              </a:rPr>
            </a:br>
            <a:r>
              <a:rPr lang="en-US" altLang="ko-KR" sz="2400" dirty="0" smtClean="0">
                <a:solidFill>
                  <a:srgbClr val="0000FF"/>
                </a:solidFill>
                <a:latin typeface="Verdana" panose="020B0604030504040204" pitchFamily="34" charset="0"/>
              </a:rPr>
              <a:t>for quantum computer implementation</a:t>
            </a:r>
          </a:p>
        </p:txBody>
      </p:sp>
      <p:sp>
        <p:nvSpPr>
          <p:cNvPr id="5529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3810000" cy="4724400"/>
          </a:xfrm>
          <a:noFill/>
        </p:spPr>
        <p:txBody>
          <a:bodyPr/>
          <a:lstStyle/>
          <a:p>
            <a:pPr eaLnBrk="1" hangingPunct="1"/>
            <a:r>
              <a:rPr lang="en-US" altLang="ko-KR" sz="2000" dirty="0" smtClean="0">
                <a:latin typeface="Verdana" panose="020B0604030504040204" pitchFamily="34" charset="0"/>
              </a:rPr>
              <a:t>Liquid-state NMR</a:t>
            </a:r>
          </a:p>
          <a:p>
            <a:pPr eaLnBrk="1" hangingPunct="1"/>
            <a:r>
              <a:rPr lang="en-US" altLang="ko-KR" sz="2000" dirty="0" smtClean="0">
                <a:latin typeface="Verdana" panose="020B0604030504040204" pitchFamily="34" charset="0"/>
              </a:rPr>
              <a:t>NMR spin lattices</a:t>
            </a:r>
          </a:p>
          <a:p>
            <a:pPr eaLnBrk="1" hangingPunct="1"/>
            <a:r>
              <a:rPr lang="en-US" altLang="ko-KR" sz="20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Ion-trap </a:t>
            </a:r>
          </a:p>
          <a:p>
            <a:pPr eaLnBrk="1" hangingPunct="1"/>
            <a:r>
              <a:rPr lang="en-US" altLang="ko-KR" sz="2000" dirty="0" smtClean="0">
                <a:latin typeface="Verdana" panose="020B0604030504040204" pitchFamily="34" charset="0"/>
              </a:rPr>
              <a:t>Neutral-atom optical </a:t>
            </a:r>
            <a:br>
              <a:rPr lang="en-US" altLang="ko-KR" sz="2000" dirty="0" smtClean="0">
                <a:latin typeface="Verdana" panose="020B0604030504040204" pitchFamily="34" charset="0"/>
              </a:rPr>
            </a:br>
            <a:r>
              <a:rPr lang="en-US" altLang="ko-KR" sz="2000" dirty="0" smtClean="0">
                <a:latin typeface="Verdana" panose="020B0604030504040204" pitchFamily="34" charset="0"/>
              </a:rPr>
              <a:t>lattices</a:t>
            </a:r>
          </a:p>
          <a:p>
            <a:pPr eaLnBrk="1" hangingPunct="1"/>
            <a:r>
              <a:rPr lang="en-US" altLang="ko-KR" sz="2000" dirty="0" smtClean="0">
                <a:latin typeface="Verdana" panose="020B0604030504040204" pitchFamily="34" charset="0"/>
              </a:rPr>
              <a:t>Cavity QED + atoms</a:t>
            </a:r>
          </a:p>
          <a:p>
            <a:pPr eaLnBrk="1" hangingPunct="1"/>
            <a:r>
              <a:rPr lang="en-US" altLang="ko-KR" sz="20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Linear optics with </a:t>
            </a:r>
            <a:br>
              <a:rPr lang="en-US" altLang="ko-KR" sz="2000" dirty="0" smtClean="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n-US" altLang="ko-KR" sz="20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single photons</a:t>
            </a:r>
          </a:p>
          <a:p>
            <a:pPr eaLnBrk="1" hangingPunct="1"/>
            <a:r>
              <a:rPr lang="en-US" altLang="ko-KR" sz="20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Nitrogen vacancies in diamond</a:t>
            </a:r>
          </a:p>
        </p:txBody>
      </p:sp>
      <p:sp>
        <p:nvSpPr>
          <p:cNvPr id="55300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752600"/>
            <a:ext cx="4724400" cy="5105400"/>
          </a:xfrm>
          <a:noFill/>
        </p:spPr>
        <p:txBody>
          <a:bodyPr/>
          <a:lstStyle/>
          <a:p>
            <a:pPr eaLnBrk="1" hangingPunct="1"/>
            <a:r>
              <a:rPr lang="en-US" altLang="ko-KR" sz="2000" dirty="0" smtClean="0">
                <a:latin typeface="Verdana" panose="020B0604030504040204" pitchFamily="34" charset="0"/>
              </a:rPr>
              <a:t>Electrons on liquid He </a:t>
            </a:r>
          </a:p>
          <a:p>
            <a:pPr eaLnBrk="1" hangingPunct="1"/>
            <a:r>
              <a:rPr lang="en-US" altLang="ko-KR" sz="20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Josephson junctions</a:t>
            </a:r>
          </a:p>
          <a:p>
            <a:pPr lvl="1" eaLnBrk="1" hangingPunct="1"/>
            <a:r>
              <a:rPr lang="en-US" altLang="ko-KR" sz="20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“charge” </a:t>
            </a:r>
            <a:r>
              <a:rPr lang="en-US" altLang="ko-KR" sz="2000" dirty="0" err="1" smtClean="0">
                <a:solidFill>
                  <a:srgbClr val="FF0000"/>
                </a:solidFill>
                <a:latin typeface="Verdana" panose="020B0604030504040204" pitchFamily="34" charset="0"/>
              </a:rPr>
              <a:t>qubits</a:t>
            </a:r>
            <a:endParaRPr lang="en-US" altLang="ko-KR" sz="2000" dirty="0" smtClean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lvl="1" eaLnBrk="1" hangingPunct="1"/>
            <a:r>
              <a:rPr lang="en-US" altLang="ko-KR" sz="20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“flux” </a:t>
            </a:r>
            <a:r>
              <a:rPr lang="en-US" altLang="ko-KR" sz="2000" dirty="0" err="1" smtClean="0">
                <a:solidFill>
                  <a:srgbClr val="FF0000"/>
                </a:solidFill>
                <a:latin typeface="Verdana" panose="020B0604030504040204" pitchFamily="34" charset="0"/>
              </a:rPr>
              <a:t>qubits</a:t>
            </a:r>
            <a:endParaRPr lang="en-US" altLang="ko-KR" sz="2000" dirty="0" smtClean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n-US" altLang="ko-KR" sz="2000" dirty="0" smtClean="0">
                <a:latin typeface="Verdana" panose="020B0604030504040204" pitchFamily="34" charset="0"/>
              </a:rPr>
              <a:t>Spin spectroscopies, </a:t>
            </a:r>
            <a:br>
              <a:rPr lang="en-US" altLang="ko-KR" sz="2000" dirty="0" smtClean="0">
                <a:latin typeface="Verdana" panose="020B0604030504040204" pitchFamily="34" charset="0"/>
              </a:rPr>
            </a:br>
            <a:r>
              <a:rPr lang="en-US" altLang="ko-KR" sz="2000" dirty="0" smtClean="0">
                <a:latin typeface="Verdana" panose="020B0604030504040204" pitchFamily="34" charset="0"/>
              </a:rPr>
              <a:t>impurities in semiconductors</a:t>
            </a:r>
          </a:p>
          <a:p>
            <a:pPr eaLnBrk="1" hangingPunct="1"/>
            <a:r>
              <a:rPr lang="en-US" altLang="ko-KR" sz="2000" dirty="0" smtClean="0">
                <a:latin typeface="Verdana" panose="020B0604030504040204" pitchFamily="34" charset="0"/>
              </a:rPr>
              <a:t>Coupled quantum dots</a:t>
            </a:r>
          </a:p>
          <a:p>
            <a:pPr lvl="1" eaLnBrk="1" hangingPunct="1"/>
            <a:r>
              <a:rPr lang="en-US" altLang="ko-KR" sz="2000" dirty="0" err="1" smtClean="0">
                <a:latin typeface="Verdana" panose="020B0604030504040204" pitchFamily="34" charset="0"/>
              </a:rPr>
              <a:t>Qubits</a:t>
            </a:r>
            <a:r>
              <a:rPr lang="en-US" altLang="ko-KR" sz="2000" dirty="0" smtClean="0">
                <a:latin typeface="Verdana" panose="020B0604030504040204" pitchFamily="34" charset="0"/>
              </a:rPr>
              <a:t>: </a:t>
            </a:r>
            <a:r>
              <a:rPr lang="en-US" altLang="ko-KR" sz="2000" dirty="0" err="1" smtClean="0">
                <a:latin typeface="Verdana" panose="020B0604030504040204" pitchFamily="34" charset="0"/>
              </a:rPr>
              <a:t>spin,charge</a:t>
            </a:r>
            <a:r>
              <a:rPr lang="en-US" altLang="ko-KR" sz="2000" dirty="0" smtClean="0">
                <a:latin typeface="Verdana" panose="020B0604030504040204" pitchFamily="34" charset="0"/>
              </a:rPr>
              <a:t>,</a:t>
            </a:r>
            <a:br>
              <a:rPr lang="en-US" altLang="ko-KR" sz="2000" dirty="0" smtClean="0">
                <a:latin typeface="Verdana" panose="020B0604030504040204" pitchFamily="34" charset="0"/>
              </a:rPr>
            </a:br>
            <a:r>
              <a:rPr lang="en-US" altLang="ko-KR" sz="2000" dirty="0" err="1" smtClean="0">
                <a:latin typeface="Verdana" panose="020B0604030504040204" pitchFamily="34" charset="0"/>
              </a:rPr>
              <a:t>excitons</a:t>
            </a:r>
            <a:endParaRPr lang="en-US" altLang="ko-KR" sz="2000" dirty="0" smtClean="0">
              <a:latin typeface="Verdana" panose="020B0604030504040204" pitchFamily="34" charset="0"/>
            </a:endParaRPr>
          </a:p>
          <a:p>
            <a:pPr lvl="1" eaLnBrk="1" hangingPunct="1"/>
            <a:r>
              <a:rPr lang="en-US" altLang="ko-KR" sz="2000" dirty="0" smtClean="0">
                <a:latin typeface="Verdana" panose="020B0604030504040204" pitchFamily="34" charset="0"/>
              </a:rPr>
              <a:t>Exchange coupled, </a:t>
            </a:r>
            <a:br>
              <a:rPr lang="en-US" altLang="ko-KR" sz="2000" dirty="0" smtClean="0">
                <a:latin typeface="Verdana" panose="020B0604030504040204" pitchFamily="34" charset="0"/>
              </a:rPr>
            </a:br>
            <a:r>
              <a:rPr lang="en-US" altLang="ko-KR" sz="2000" dirty="0" smtClean="0">
                <a:latin typeface="Verdana" panose="020B0604030504040204" pitchFamily="34" charset="0"/>
              </a:rPr>
              <a:t>cavity coupled</a:t>
            </a:r>
          </a:p>
        </p:txBody>
      </p:sp>
    </p:spTree>
    <p:extLst>
      <p:ext uri="{BB962C8B-B14F-4D97-AF65-F5344CB8AC3E}">
        <p14:creationId xmlns:p14="http://schemas.microsoft.com/office/powerpoint/2010/main" xmlns="" val="17797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07227" cy="574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504" y="5997188"/>
            <a:ext cx="906049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David </a:t>
            </a:r>
            <a:r>
              <a:rPr lang="en-US" altLang="ko-KR" sz="1100" dirty="0" err="1" smtClean="0"/>
              <a:t>Wineland’s</a:t>
            </a:r>
            <a:r>
              <a:rPr lang="en-US" altLang="ko-KR" sz="1100" dirty="0" smtClean="0"/>
              <a:t> laboratory in Boulder, Colorado, electrically charged atoms or ions are kept inside a trap by surrounding electric fields. </a:t>
            </a:r>
          </a:p>
          <a:p>
            <a:r>
              <a:rPr lang="en-US" altLang="ko-KR" sz="1100" dirty="0" smtClean="0"/>
              <a:t>One of the secrets behind </a:t>
            </a:r>
            <a:r>
              <a:rPr lang="en-US" altLang="ko-KR" sz="1100" dirty="0" err="1" smtClean="0"/>
              <a:t>Wineland’s</a:t>
            </a:r>
            <a:r>
              <a:rPr lang="en-US" altLang="ko-KR" sz="1100" dirty="0" smtClean="0"/>
              <a:t> breakthrough is mastery of the art of using laser beams and creating laser pulses. </a:t>
            </a:r>
          </a:p>
          <a:p>
            <a:r>
              <a:rPr lang="en-US" altLang="ko-KR" sz="1100" dirty="0" smtClean="0"/>
              <a:t>A laser is used to put the ion in its lowest energy state and thus enabling the study of quantum phenomena with the trapped ion.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44892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371600" y="1219200"/>
            <a:ext cx="5867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000">
                <a:latin typeface="Verdana" panose="020B0604030504040204" pitchFamily="34" charset="0"/>
              </a:rPr>
              <a:t>Chuang</a:t>
            </a:r>
          </a:p>
          <a:p>
            <a:pPr lvl="1" latinLnBrk="0"/>
            <a:r>
              <a:rPr lang="en-US" altLang="ko-KR" sz="2000">
                <a:latin typeface="Verdana" panose="020B0604030504040204" pitchFamily="34" charset="0"/>
              </a:rPr>
              <a:t>Nature 414, 883-887 (20/27 Dec 2001)</a:t>
            </a:r>
            <a:br>
              <a:rPr lang="en-US" altLang="ko-KR" sz="2000">
                <a:latin typeface="Verdana" panose="020B0604030504040204" pitchFamily="34" charset="0"/>
              </a:rPr>
            </a:br>
            <a:r>
              <a:rPr lang="en-US" altLang="ko-KR" sz="2000">
                <a:latin typeface="Verdana" panose="020B0604030504040204" pitchFamily="34" charset="0"/>
              </a:rPr>
              <a:t>OR QP/0112176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05400"/>
            <a:ext cx="24384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38400"/>
            <a:ext cx="472440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2514600" y="152400"/>
          <a:ext cx="4108450" cy="1223963"/>
        </p:xfrm>
        <a:graphic>
          <a:graphicData uri="http://schemas.openxmlformats.org/presentationml/2006/ole">
            <p:oleObj spid="_x0000_s173168" name="Equation" r:id="rId5" imgW="596641" imgH="177723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8865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divloss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9200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6019800"/>
            <a:ext cx="1295400" cy="304800"/>
          </a:xfrm>
          <a:noFill/>
        </p:spPr>
        <p:txBody>
          <a:bodyPr/>
          <a:lstStyle/>
          <a:p>
            <a:pPr eaLnBrk="1" hangingPunct="1"/>
            <a:r>
              <a:rPr lang="en-US" altLang="ko-KR" sz="400" smtClean="0"/>
              <a:t>Quantum-dot array proposal</a:t>
            </a:r>
          </a:p>
        </p:txBody>
      </p:sp>
    </p:spTree>
    <p:extLst>
      <p:ext uri="{BB962C8B-B14F-4D97-AF65-F5344CB8AC3E}">
        <p14:creationId xmlns:p14="http://schemas.microsoft.com/office/powerpoint/2010/main" xmlns="" val="196036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/>
          </p:cNvGraphicFramePr>
          <p:nvPr/>
        </p:nvGraphicFramePr>
        <p:xfrm>
          <a:off x="2222500" y="2228850"/>
          <a:ext cx="4330700" cy="3213100"/>
        </p:xfrm>
        <a:graphic>
          <a:graphicData uri="http://schemas.openxmlformats.org/presentationml/2006/ole">
            <p:oleObj spid="_x0000_s174192" name="문서" r:id="rId3" imgW="0" imgH="0" progId="Word.Document.8">
              <p:embed/>
            </p:oleObj>
          </a:graphicData>
        </a:graphic>
      </p:graphicFrame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93675"/>
            <a:ext cx="7772400" cy="1143000"/>
          </a:xfrm>
          <a:noFill/>
        </p:spPr>
        <p:txBody>
          <a:bodyPr lIns="90487" tIns="44450" rIns="90487" bIns="44450" anchor="b"/>
          <a:lstStyle/>
          <a:p>
            <a:pPr eaLnBrk="1" hangingPunct="1"/>
            <a:r>
              <a:rPr lang="en-AU" altLang="ko-KR" dirty="0" smtClean="0">
                <a:solidFill>
                  <a:srgbClr val="0000FF"/>
                </a:solidFill>
              </a:rPr>
              <a:t>Ion Traps</a:t>
            </a:r>
            <a:endParaRPr lang="en-AU" altLang="ko-KR" sz="2800" dirty="0" smtClean="0">
              <a:solidFill>
                <a:srgbClr val="0000FF"/>
              </a:solidFill>
              <a:latin typeface="Poppl-Laudatio MediumItalic"/>
            </a:endParaRP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336675"/>
            <a:ext cx="7772400" cy="1119188"/>
          </a:xfrm>
          <a:noFill/>
        </p:spPr>
        <p:txBody>
          <a:bodyPr lIns="90487" tIns="44450" rIns="90487" bIns="44450"/>
          <a:lstStyle/>
          <a:p>
            <a:pPr eaLnBrk="1" hangingPunct="1"/>
            <a:r>
              <a:rPr lang="en-AU" altLang="ko-KR" sz="2800" smtClean="0">
                <a:latin typeface="Arial" panose="020B0604020202020204" pitchFamily="34" charset="0"/>
              </a:rPr>
              <a:t>Couple </a:t>
            </a:r>
            <a:r>
              <a:rPr lang="en-AU" altLang="ko-KR" sz="2800" smtClean="0">
                <a:solidFill>
                  <a:srgbClr val="FF0000"/>
                </a:solidFill>
                <a:latin typeface="Arial" panose="020B0604020202020204" pitchFamily="34" charset="0"/>
              </a:rPr>
              <a:t>lowest centre-of-mass  modes</a:t>
            </a:r>
            <a:r>
              <a:rPr lang="en-AU" altLang="ko-KR" sz="2800" smtClean="0">
                <a:latin typeface="Arial" panose="020B0604020202020204" pitchFamily="34" charset="0"/>
              </a:rPr>
              <a:t> to </a:t>
            </a:r>
            <a:r>
              <a:rPr lang="en-AU" altLang="ko-KR" sz="2800" smtClean="0">
                <a:solidFill>
                  <a:srgbClr val="33CC33"/>
                </a:solidFill>
                <a:latin typeface="Arial" panose="020B0604020202020204" pitchFamily="34" charset="0"/>
              </a:rPr>
              <a:t>internal electronic states of N ions</a:t>
            </a:r>
            <a:r>
              <a:rPr lang="en-AU" altLang="ko-KR" sz="2800" smtClean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44925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1026"/>
          <p:cNvSpPr>
            <a:spLocks noChangeArrowheads="1"/>
          </p:cNvSpPr>
          <p:nvPr/>
        </p:nvSpPr>
        <p:spPr bwMode="auto">
          <a:xfrm>
            <a:off x="6858000" y="3124200"/>
            <a:ext cx="990600" cy="2209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9225" name="Rectangle 1027"/>
          <p:cNvSpPr>
            <a:spLocks noChangeArrowheads="1"/>
          </p:cNvSpPr>
          <p:nvPr/>
        </p:nvSpPr>
        <p:spPr bwMode="auto">
          <a:xfrm>
            <a:off x="3657600" y="3124200"/>
            <a:ext cx="3124200" cy="3048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9226" name="Rectangle 1028"/>
          <p:cNvSpPr>
            <a:spLocks noChangeArrowheads="1"/>
          </p:cNvSpPr>
          <p:nvPr/>
        </p:nvSpPr>
        <p:spPr bwMode="auto">
          <a:xfrm>
            <a:off x="1219200" y="3124200"/>
            <a:ext cx="1219200" cy="2209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9227" name="Text Box 1029"/>
          <p:cNvSpPr txBox="1">
            <a:spLocks noChangeArrowheads="1"/>
          </p:cNvSpPr>
          <p:nvPr/>
        </p:nvSpPr>
        <p:spPr bwMode="auto">
          <a:xfrm>
            <a:off x="685800" y="838200"/>
            <a:ext cx="7924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3600" dirty="0">
                <a:solidFill>
                  <a:srgbClr val="0000FF"/>
                </a:solidFill>
                <a:latin typeface="Arial" panose="020B0604020202020204" pitchFamily="34" charset="0"/>
              </a:rPr>
              <a:t>Quantum Error Correcting Code</a:t>
            </a:r>
            <a:br>
              <a:rPr lang="en-US" altLang="ko-KR" sz="3600" dirty="0">
                <a:solidFill>
                  <a:srgbClr val="0000FF"/>
                </a:solidFill>
                <a:latin typeface="Arial" panose="020B0604020202020204" pitchFamily="34" charset="0"/>
              </a:rPr>
            </a:br>
            <a:r>
              <a:rPr lang="en-US" altLang="ko-KR" sz="3600" dirty="0">
                <a:latin typeface="Arial" panose="020B0604020202020204" pitchFamily="34" charset="0"/>
              </a:rPr>
              <a:t>Three Bit Code</a:t>
            </a:r>
          </a:p>
        </p:txBody>
      </p:sp>
      <p:sp>
        <p:nvSpPr>
          <p:cNvPr id="9228" name="Line 1030"/>
          <p:cNvSpPr>
            <a:spLocks noChangeShapeType="1"/>
          </p:cNvSpPr>
          <p:nvPr/>
        </p:nvSpPr>
        <p:spPr bwMode="auto">
          <a:xfrm>
            <a:off x="762000" y="3733800"/>
            <a:ext cx="723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29" name="Line 1031"/>
          <p:cNvSpPr>
            <a:spLocks noChangeShapeType="1"/>
          </p:cNvSpPr>
          <p:nvPr/>
        </p:nvSpPr>
        <p:spPr bwMode="auto">
          <a:xfrm>
            <a:off x="1066800" y="4191000"/>
            <a:ext cx="6705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30" name="Line 1032"/>
          <p:cNvSpPr>
            <a:spLocks noChangeShapeType="1"/>
          </p:cNvSpPr>
          <p:nvPr/>
        </p:nvSpPr>
        <p:spPr bwMode="auto">
          <a:xfrm>
            <a:off x="1066800" y="4648200"/>
            <a:ext cx="6705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9218" name="Object 1024"/>
          <p:cNvGraphicFramePr>
            <a:graphicFrameLocks noChangeAspect="1"/>
          </p:cNvGraphicFramePr>
          <p:nvPr/>
        </p:nvGraphicFramePr>
        <p:xfrm>
          <a:off x="304800" y="3429000"/>
          <a:ext cx="454025" cy="533400"/>
        </p:xfrm>
        <a:graphic>
          <a:graphicData uri="http://schemas.openxmlformats.org/presentationml/2006/ole">
            <p:oleObj spid="_x0000_s175766" name="Equation" r:id="rId3" imgW="215713" imgH="253780" progId="">
              <p:embed/>
            </p:oleObj>
          </a:graphicData>
        </a:graphic>
      </p:graphicFrame>
      <p:graphicFrame>
        <p:nvGraphicFramePr>
          <p:cNvPr id="9219" name="Object 1025"/>
          <p:cNvGraphicFramePr>
            <a:graphicFrameLocks noChangeAspect="1"/>
          </p:cNvGraphicFramePr>
          <p:nvPr/>
        </p:nvGraphicFramePr>
        <p:xfrm>
          <a:off x="685800" y="3962400"/>
          <a:ext cx="388938" cy="457200"/>
        </p:xfrm>
        <a:graphic>
          <a:graphicData uri="http://schemas.openxmlformats.org/presentationml/2006/ole">
            <p:oleObj spid="_x0000_s175767" name="Equation" r:id="rId4" imgW="215713" imgH="253780" progId="">
              <p:embed/>
            </p:oleObj>
          </a:graphicData>
        </a:graphic>
      </p:graphicFrame>
      <p:graphicFrame>
        <p:nvGraphicFramePr>
          <p:cNvPr id="9220" name="Object 1026"/>
          <p:cNvGraphicFramePr>
            <a:graphicFrameLocks noChangeAspect="1"/>
          </p:cNvGraphicFramePr>
          <p:nvPr/>
        </p:nvGraphicFramePr>
        <p:xfrm>
          <a:off x="685800" y="4419600"/>
          <a:ext cx="388938" cy="457200"/>
        </p:xfrm>
        <a:graphic>
          <a:graphicData uri="http://schemas.openxmlformats.org/presentationml/2006/ole">
            <p:oleObj spid="_x0000_s175768" name="Equation" r:id="rId5" imgW="215713" imgH="253780" progId="">
              <p:embed/>
            </p:oleObj>
          </a:graphicData>
        </a:graphic>
      </p:graphicFrame>
      <p:sp>
        <p:nvSpPr>
          <p:cNvPr id="9231" name="Oval 1037"/>
          <p:cNvSpPr>
            <a:spLocks noChangeArrowheads="1"/>
          </p:cNvSpPr>
          <p:nvPr/>
        </p:nvSpPr>
        <p:spPr bwMode="auto">
          <a:xfrm flipV="1">
            <a:off x="14478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9232" name="Line 1038"/>
          <p:cNvSpPr>
            <a:spLocks noChangeShapeType="1"/>
          </p:cNvSpPr>
          <p:nvPr/>
        </p:nvSpPr>
        <p:spPr bwMode="auto">
          <a:xfrm>
            <a:off x="1524000" y="37338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33" name="Oval 1040"/>
          <p:cNvSpPr>
            <a:spLocks noChangeArrowheads="1"/>
          </p:cNvSpPr>
          <p:nvPr/>
        </p:nvSpPr>
        <p:spPr bwMode="auto">
          <a:xfrm flipV="1">
            <a:off x="19939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9234" name="Line 1041"/>
          <p:cNvSpPr>
            <a:spLocks noChangeShapeType="1"/>
          </p:cNvSpPr>
          <p:nvPr/>
        </p:nvSpPr>
        <p:spPr bwMode="auto">
          <a:xfrm flipH="1">
            <a:off x="2057400" y="3733800"/>
            <a:ext cx="127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35" name="Oval 1043"/>
          <p:cNvSpPr>
            <a:spLocks noChangeArrowheads="1"/>
          </p:cNvSpPr>
          <p:nvPr/>
        </p:nvSpPr>
        <p:spPr bwMode="auto">
          <a:xfrm flipV="1">
            <a:off x="69469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9236" name="Line 1044"/>
          <p:cNvSpPr>
            <a:spLocks noChangeShapeType="1"/>
          </p:cNvSpPr>
          <p:nvPr/>
        </p:nvSpPr>
        <p:spPr bwMode="auto">
          <a:xfrm>
            <a:off x="7023100" y="37338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37" name="Oval 1046"/>
          <p:cNvSpPr>
            <a:spLocks noChangeArrowheads="1"/>
          </p:cNvSpPr>
          <p:nvPr/>
        </p:nvSpPr>
        <p:spPr bwMode="auto">
          <a:xfrm flipV="1">
            <a:off x="74041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9238" name="Line 1047"/>
          <p:cNvSpPr>
            <a:spLocks noChangeShapeType="1"/>
          </p:cNvSpPr>
          <p:nvPr/>
        </p:nvSpPr>
        <p:spPr bwMode="auto">
          <a:xfrm flipH="1">
            <a:off x="7467600" y="3733800"/>
            <a:ext cx="127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39" name="Line 1048"/>
          <p:cNvSpPr>
            <a:spLocks noChangeShapeType="1"/>
          </p:cNvSpPr>
          <p:nvPr/>
        </p:nvSpPr>
        <p:spPr bwMode="auto">
          <a:xfrm>
            <a:off x="4191000" y="54102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40" name="Line 1049"/>
          <p:cNvSpPr>
            <a:spLocks noChangeShapeType="1"/>
          </p:cNvSpPr>
          <p:nvPr/>
        </p:nvSpPr>
        <p:spPr bwMode="auto">
          <a:xfrm>
            <a:off x="4191000" y="58674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9221" name="Object 1027"/>
          <p:cNvGraphicFramePr>
            <a:graphicFrameLocks noChangeAspect="1"/>
          </p:cNvGraphicFramePr>
          <p:nvPr/>
        </p:nvGraphicFramePr>
        <p:xfrm>
          <a:off x="3733800" y="5181600"/>
          <a:ext cx="388938" cy="457200"/>
        </p:xfrm>
        <a:graphic>
          <a:graphicData uri="http://schemas.openxmlformats.org/presentationml/2006/ole">
            <p:oleObj spid="_x0000_s175769" name="Equation" r:id="rId6" imgW="215713" imgH="253780" progId="">
              <p:embed/>
            </p:oleObj>
          </a:graphicData>
        </a:graphic>
      </p:graphicFrame>
      <p:graphicFrame>
        <p:nvGraphicFramePr>
          <p:cNvPr id="9222" name="Object 1028"/>
          <p:cNvGraphicFramePr>
            <a:graphicFrameLocks noChangeAspect="1"/>
          </p:cNvGraphicFramePr>
          <p:nvPr/>
        </p:nvGraphicFramePr>
        <p:xfrm>
          <a:off x="3733800" y="5638800"/>
          <a:ext cx="388938" cy="457200"/>
        </p:xfrm>
        <a:graphic>
          <a:graphicData uri="http://schemas.openxmlformats.org/presentationml/2006/ole">
            <p:oleObj spid="_x0000_s175770" name="Equation" r:id="rId7" imgW="215713" imgH="253780" progId="">
              <p:embed/>
            </p:oleObj>
          </a:graphicData>
        </a:graphic>
      </p:graphicFrame>
      <p:sp>
        <p:nvSpPr>
          <p:cNvPr id="9241" name="Oval 1052"/>
          <p:cNvSpPr>
            <a:spLocks noChangeArrowheads="1"/>
          </p:cNvSpPr>
          <p:nvPr/>
        </p:nvSpPr>
        <p:spPr bwMode="auto">
          <a:xfrm>
            <a:off x="2667000" y="3429000"/>
            <a:ext cx="838200" cy="1752600"/>
          </a:xfrm>
          <a:prstGeom prst="ellipse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aphicFrame>
        <p:nvGraphicFramePr>
          <p:cNvPr id="9223" name="Object 1029"/>
          <p:cNvGraphicFramePr>
            <a:graphicFrameLocks noChangeAspect="1"/>
          </p:cNvGraphicFramePr>
          <p:nvPr/>
        </p:nvGraphicFramePr>
        <p:xfrm>
          <a:off x="8077200" y="3429000"/>
          <a:ext cx="454025" cy="533400"/>
        </p:xfrm>
        <a:graphic>
          <a:graphicData uri="http://schemas.openxmlformats.org/presentationml/2006/ole">
            <p:oleObj spid="_x0000_s175771" name="Equation" r:id="rId8" imgW="215713" imgH="253780" progId="">
              <p:embed/>
            </p:oleObj>
          </a:graphicData>
        </a:graphic>
      </p:graphicFrame>
      <p:sp>
        <p:nvSpPr>
          <p:cNvPr id="9242" name="Oval 1055"/>
          <p:cNvSpPr>
            <a:spLocks noChangeArrowheads="1"/>
          </p:cNvSpPr>
          <p:nvPr/>
        </p:nvSpPr>
        <p:spPr bwMode="auto">
          <a:xfrm flipV="1">
            <a:off x="43561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9243" name="Line 1056"/>
          <p:cNvSpPr>
            <a:spLocks noChangeShapeType="1"/>
          </p:cNvSpPr>
          <p:nvPr/>
        </p:nvSpPr>
        <p:spPr bwMode="auto">
          <a:xfrm flipH="1">
            <a:off x="4419600" y="3733800"/>
            <a:ext cx="127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44" name="Oval 1058"/>
          <p:cNvSpPr>
            <a:spLocks noChangeArrowheads="1"/>
          </p:cNvSpPr>
          <p:nvPr/>
        </p:nvSpPr>
        <p:spPr bwMode="auto">
          <a:xfrm flipV="1">
            <a:off x="4660900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9245" name="Line 1059"/>
          <p:cNvSpPr>
            <a:spLocks noChangeShapeType="1"/>
          </p:cNvSpPr>
          <p:nvPr/>
        </p:nvSpPr>
        <p:spPr bwMode="auto">
          <a:xfrm flipH="1">
            <a:off x="4727575" y="4191000"/>
            <a:ext cx="9525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46" name="Oval 1061"/>
          <p:cNvSpPr>
            <a:spLocks noChangeArrowheads="1"/>
          </p:cNvSpPr>
          <p:nvPr/>
        </p:nvSpPr>
        <p:spPr bwMode="auto">
          <a:xfrm flipV="1">
            <a:off x="48768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9247" name="Line 1062"/>
          <p:cNvSpPr>
            <a:spLocks noChangeShapeType="1"/>
          </p:cNvSpPr>
          <p:nvPr/>
        </p:nvSpPr>
        <p:spPr bwMode="auto">
          <a:xfrm flipH="1">
            <a:off x="4953000" y="3733800"/>
            <a:ext cx="12700" cy="1981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48" name="Oval 1064"/>
          <p:cNvSpPr>
            <a:spLocks noChangeArrowheads="1"/>
          </p:cNvSpPr>
          <p:nvPr/>
        </p:nvSpPr>
        <p:spPr bwMode="auto">
          <a:xfrm flipV="1">
            <a:off x="5194300" y="457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9249" name="Line 1065"/>
          <p:cNvSpPr>
            <a:spLocks noChangeShapeType="1"/>
          </p:cNvSpPr>
          <p:nvPr/>
        </p:nvSpPr>
        <p:spPr bwMode="auto">
          <a:xfrm flipH="1">
            <a:off x="5260975" y="4648200"/>
            <a:ext cx="9525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50" name="Text Box 1066"/>
          <p:cNvSpPr txBox="1">
            <a:spLocks noChangeArrowheads="1"/>
          </p:cNvSpPr>
          <p:nvPr/>
        </p:nvSpPr>
        <p:spPr bwMode="auto">
          <a:xfrm>
            <a:off x="5562600" y="5105400"/>
            <a:ext cx="5334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b="1">
                <a:latin typeface="Vladimir Script" panose="03050402040407070305" pitchFamily="66" charset="0"/>
              </a:rPr>
              <a:t>M</a:t>
            </a:r>
          </a:p>
        </p:txBody>
      </p:sp>
      <p:sp>
        <p:nvSpPr>
          <p:cNvPr id="9251" name="Text Box 1067"/>
          <p:cNvSpPr txBox="1">
            <a:spLocks noChangeArrowheads="1"/>
          </p:cNvSpPr>
          <p:nvPr/>
        </p:nvSpPr>
        <p:spPr bwMode="auto">
          <a:xfrm>
            <a:off x="5562600" y="5638800"/>
            <a:ext cx="5334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b="1">
                <a:latin typeface="Vladimir Script" panose="03050402040407070305" pitchFamily="66" charset="0"/>
              </a:rPr>
              <a:t>M</a:t>
            </a:r>
          </a:p>
        </p:txBody>
      </p:sp>
      <p:sp>
        <p:nvSpPr>
          <p:cNvPr id="9252" name="AutoShape 1068"/>
          <p:cNvSpPr>
            <a:spLocks/>
          </p:cNvSpPr>
          <p:nvPr/>
        </p:nvSpPr>
        <p:spPr bwMode="auto">
          <a:xfrm>
            <a:off x="6172200" y="5105400"/>
            <a:ext cx="228600" cy="990600"/>
          </a:xfrm>
          <a:prstGeom prst="rightBrace">
            <a:avLst>
              <a:gd name="adj1" fmla="val 3611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9253" name="Rectangle 1069"/>
          <p:cNvSpPr>
            <a:spLocks noChangeArrowheads="1"/>
          </p:cNvSpPr>
          <p:nvPr/>
        </p:nvSpPr>
        <p:spPr bwMode="auto">
          <a:xfrm>
            <a:off x="5943600" y="3505200"/>
            <a:ext cx="838200" cy="12954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b="1" i="1">
                <a:latin typeface="Arial" panose="020B0604020202020204" pitchFamily="34" charset="0"/>
              </a:rPr>
              <a:t>U</a:t>
            </a:r>
            <a:r>
              <a:rPr lang="en-US" altLang="ko-KR" b="1" i="1" baseline="-25000">
                <a:latin typeface="Arial" panose="020B0604020202020204" pitchFamily="34" charset="0"/>
              </a:rPr>
              <a:t>m</a:t>
            </a:r>
            <a:r>
              <a:rPr lang="en-US" altLang="ko-KR" sz="1800" b="1" i="1" baseline="-25000">
                <a:latin typeface="Arial" panose="020B0604020202020204" pitchFamily="34" charset="0"/>
              </a:rPr>
              <a:t>1</a:t>
            </a:r>
            <a:r>
              <a:rPr lang="en-US" altLang="ko-KR" b="1" i="1" baseline="-25000">
                <a:latin typeface="Arial" panose="020B0604020202020204" pitchFamily="34" charset="0"/>
              </a:rPr>
              <a:t>m</a:t>
            </a:r>
            <a:r>
              <a:rPr lang="en-US" altLang="ko-KR" sz="1800" b="1" i="1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254" name="Freeform 1070"/>
          <p:cNvSpPr>
            <a:spLocks/>
          </p:cNvSpPr>
          <p:nvPr/>
        </p:nvSpPr>
        <p:spPr bwMode="auto">
          <a:xfrm>
            <a:off x="6477000" y="4800600"/>
            <a:ext cx="228600" cy="762000"/>
          </a:xfrm>
          <a:custGeom>
            <a:avLst/>
            <a:gdLst>
              <a:gd name="T0" fmla="*/ 0 w 144"/>
              <a:gd name="T1" fmla="*/ 2147483647 h 480"/>
              <a:gd name="T2" fmla="*/ 2147483647 w 144"/>
              <a:gd name="T3" fmla="*/ 2147483647 h 480"/>
              <a:gd name="T4" fmla="*/ 0 w 144"/>
              <a:gd name="T5" fmla="*/ 0 h 480"/>
              <a:gd name="T6" fmla="*/ 0 60000 65536"/>
              <a:gd name="T7" fmla="*/ 0 60000 65536"/>
              <a:gd name="T8" fmla="*/ 0 60000 65536"/>
              <a:gd name="T9" fmla="*/ 0 w 144"/>
              <a:gd name="T10" fmla="*/ 0 h 480"/>
              <a:gd name="T11" fmla="*/ 144 w 14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80">
                <a:moveTo>
                  <a:pt x="0" y="480"/>
                </a:moveTo>
                <a:cubicBezTo>
                  <a:pt x="72" y="472"/>
                  <a:pt x="144" y="464"/>
                  <a:pt x="144" y="384"/>
                </a:cubicBezTo>
                <a:cubicBezTo>
                  <a:pt x="144" y="304"/>
                  <a:pt x="72" y="152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55" name="Text Box 1071"/>
          <p:cNvSpPr txBox="1">
            <a:spLocks noChangeArrowheads="1"/>
          </p:cNvSpPr>
          <p:nvPr/>
        </p:nvSpPr>
        <p:spPr bwMode="auto">
          <a:xfrm>
            <a:off x="1219200" y="27432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Encode</a:t>
            </a:r>
          </a:p>
        </p:txBody>
      </p:sp>
      <p:sp>
        <p:nvSpPr>
          <p:cNvPr id="9256" name="Text Box 1072"/>
          <p:cNvSpPr txBox="1">
            <a:spLocks noChangeArrowheads="1"/>
          </p:cNvSpPr>
          <p:nvPr/>
        </p:nvSpPr>
        <p:spPr bwMode="auto">
          <a:xfrm>
            <a:off x="4343400" y="27432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Recover</a:t>
            </a:r>
          </a:p>
        </p:txBody>
      </p:sp>
      <p:sp>
        <p:nvSpPr>
          <p:cNvPr id="9257" name="Text Box 1073"/>
          <p:cNvSpPr txBox="1">
            <a:spLocks noChangeArrowheads="1"/>
          </p:cNvSpPr>
          <p:nvPr/>
        </p:nvSpPr>
        <p:spPr bwMode="auto">
          <a:xfrm>
            <a:off x="6858000" y="27432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Decode</a:t>
            </a:r>
          </a:p>
        </p:txBody>
      </p:sp>
      <p:sp>
        <p:nvSpPr>
          <p:cNvPr id="9258" name="Text Box 1074"/>
          <p:cNvSpPr txBox="1">
            <a:spLocks noChangeArrowheads="1"/>
          </p:cNvSpPr>
          <p:nvPr/>
        </p:nvSpPr>
        <p:spPr bwMode="auto">
          <a:xfrm>
            <a:off x="2514600" y="32766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>
                <a:solidFill>
                  <a:srgbClr val="FF0000"/>
                </a:solidFill>
                <a:latin typeface="Arial" panose="020B0604020202020204" pitchFamily="34" charset="0"/>
              </a:rPr>
              <a:t>channel</a:t>
            </a:r>
          </a:p>
        </p:txBody>
      </p:sp>
      <p:sp>
        <p:nvSpPr>
          <p:cNvPr id="9259" name="Text Box 1075"/>
          <p:cNvSpPr txBox="1">
            <a:spLocks noChangeArrowheads="1"/>
          </p:cNvSpPr>
          <p:nvPr/>
        </p:nvSpPr>
        <p:spPr bwMode="auto">
          <a:xfrm>
            <a:off x="2667000" y="487680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>
                <a:solidFill>
                  <a:srgbClr val="FF0000"/>
                </a:solidFill>
                <a:latin typeface="Arial" panose="020B0604020202020204" pitchFamily="34" charset="0"/>
              </a:rPr>
              <a:t>noise</a:t>
            </a:r>
          </a:p>
        </p:txBody>
      </p:sp>
      <p:sp>
        <p:nvSpPr>
          <p:cNvPr id="54" name="순서도: 논리합 53"/>
          <p:cNvSpPr/>
          <p:nvPr/>
        </p:nvSpPr>
        <p:spPr>
          <a:xfrm>
            <a:off x="1335088" y="4024313"/>
            <a:ext cx="358775" cy="354012"/>
          </a:xfrm>
          <a:prstGeom prst="flowChar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6" name="순서도: 논리합 55"/>
          <p:cNvSpPr/>
          <p:nvPr/>
        </p:nvSpPr>
        <p:spPr>
          <a:xfrm>
            <a:off x="1898650" y="4479925"/>
            <a:ext cx="358775" cy="354013"/>
          </a:xfrm>
          <a:prstGeom prst="flowChar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7" name="순서도: 논리합 56"/>
          <p:cNvSpPr/>
          <p:nvPr/>
        </p:nvSpPr>
        <p:spPr>
          <a:xfrm>
            <a:off x="4784725" y="5702300"/>
            <a:ext cx="358775" cy="355600"/>
          </a:xfrm>
          <a:prstGeom prst="flowChar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8" name="순서도: 논리합 57"/>
          <p:cNvSpPr/>
          <p:nvPr/>
        </p:nvSpPr>
        <p:spPr>
          <a:xfrm>
            <a:off x="4556125" y="5229225"/>
            <a:ext cx="358775" cy="355600"/>
          </a:xfrm>
          <a:prstGeom prst="flowChar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9" name="순서도: 논리합 58"/>
          <p:cNvSpPr/>
          <p:nvPr/>
        </p:nvSpPr>
        <p:spPr>
          <a:xfrm>
            <a:off x="4256088" y="5227638"/>
            <a:ext cx="358775" cy="355600"/>
          </a:xfrm>
          <a:prstGeom prst="flowChar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0" name="순서도: 논리합 59"/>
          <p:cNvSpPr/>
          <p:nvPr/>
        </p:nvSpPr>
        <p:spPr>
          <a:xfrm>
            <a:off x="5087938" y="5711825"/>
            <a:ext cx="358775" cy="354013"/>
          </a:xfrm>
          <a:prstGeom prst="flowChar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1" name="순서도: 논리합 60"/>
          <p:cNvSpPr/>
          <p:nvPr/>
        </p:nvSpPr>
        <p:spPr>
          <a:xfrm>
            <a:off x="6856413" y="4000500"/>
            <a:ext cx="358775" cy="355600"/>
          </a:xfrm>
          <a:prstGeom prst="flowChar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2" name="순서도: 논리합 61"/>
          <p:cNvSpPr/>
          <p:nvPr/>
        </p:nvSpPr>
        <p:spPr>
          <a:xfrm>
            <a:off x="7285038" y="4481513"/>
            <a:ext cx="358775" cy="355600"/>
          </a:xfrm>
          <a:prstGeom prst="flowChar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270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19088"/>
            <a:ext cx="7772400" cy="976312"/>
          </a:xfrm>
        </p:spPr>
        <p:txBody>
          <a:bodyPr/>
          <a:lstStyle/>
          <a:p>
            <a:pPr eaLnBrk="1" hangingPunct="1"/>
            <a:r>
              <a:rPr lang="en-US" altLang="ko-KR" sz="5400" smtClean="0">
                <a:solidFill>
                  <a:srgbClr val="0000FF"/>
                </a:solidFill>
                <a:latin typeface="Arial" panose="020B0604020202020204" pitchFamily="34" charset="0"/>
              </a:rPr>
              <a:t>Cryptography and QIP</a:t>
            </a:r>
          </a:p>
        </p:txBody>
      </p:sp>
      <p:sp>
        <p:nvSpPr>
          <p:cNvPr id="737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4003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800" smtClean="0">
                <a:latin typeface="Arial" panose="020B0604020202020204" pitchFamily="34" charset="0"/>
              </a:rPr>
              <a:t>Public Key Cryptosystem (Asymmetric)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400" smtClean="0">
                <a:solidFill>
                  <a:srgbClr val="FF0000"/>
                </a:solidFill>
                <a:latin typeface="Arial" panose="020B0604020202020204" pitchFamily="34" charset="0"/>
              </a:rPr>
              <a:t>Computationally Secure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400" smtClean="0">
                <a:latin typeface="Arial" panose="020B0604020202020204" pitchFamily="34" charset="0"/>
              </a:rPr>
              <a:t>Based on unproven mathematical conjectures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400" smtClean="0">
                <a:solidFill>
                  <a:srgbClr val="FF0000"/>
                </a:solidFill>
                <a:latin typeface="Arial" panose="020B0604020202020204" pitchFamily="34" charset="0"/>
              </a:rPr>
              <a:t>Cursed by Quantum Computation</a:t>
            </a:r>
          </a:p>
          <a:p>
            <a:pPr lvl="1" eaLnBrk="1" hangingPunct="1">
              <a:lnSpc>
                <a:spcPct val="90000"/>
              </a:lnSpc>
            </a:pPr>
            <a:endParaRPr lang="en-US" altLang="ko-KR" sz="24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ko-KR" sz="2800" smtClean="0">
                <a:latin typeface="Arial" panose="020B0604020202020204" pitchFamily="34" charset="0"/>
              </a:rPr>
              <a:t>One-Time Pad (Symmetric)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400" smtClean="0">
                <a:solidFill>
                  <a:srgbClr val="0000CC"/>
                </a:solidFill>
                <a:latin typeface="Arial" panose="020B0604020202020204" pitchFamily="34" charset="0"/>
              </a:rPr>
              <a:t>Unconditionally Secure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400" smtClean="0">
                <a:latin typeface="Arial" panose="020B0604020202020204" pitchFamily="34" charset="0"/>
              </a:rPr>
              <a:t>Impractical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400" smtClean="0">
                <a:solidFill>
                  <a:srgbClr val="33CC33"/>
                </a:solidFill>
                <a:latin typeface="Arial" panose="020B0604020202020204" pitchFamily="34" charset="0"/>
              </a:rPr>
              <a:t>Saved by Quantum Cryptography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ko-KR" sz="2800" smtClean="0">
              <a:latin typeface="Arial" panose="020B0604020202020204" pitchFamily="34" charset="0"/>
            </a:endParaRPr>
          </a:p>
        </p:txBody>
      </p:sp>
      <p:sp>
        <p:nvSpPr>
          <p:cNvPr id="73733" name="Text Box 1029"/>
          <p:cNvSpPr txBox="1">
            <a:spLocks noChangeArrowheads="1"/>
          </p:cNvSpPr>
          <p:nvPr/>
        </p:nvSpPr>
        <p:spPr bwMode="auto">
          <a:xfrm>
            <a:off x="1474573" y="1447968"/>
            <a:ext cx="66112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dirty="0">
                <a:solidFill>
                  <a:srgbClr val="FF0000"/>
                </a:solidFill>
                <a:latin typeface="Verdana" panose="020B0604030504040204" pitchFamily="34" charset="0"/>
              </a:rPr>
              <a:t>Giving </a:t>
            </a:r>
            <a:r>
              <a:rPr lang="en-US" altLang="ko-KR" dirty="0" smtClean="0">
                <a:solidFill>
                  <a:srgbClr val="FF0000"/>
                </a:solidFill>
                <a:latin typeface="Verdana" panose="020B0604030504040204" pitchFamily="34" charset="0"/>
              </a:rPr>
              <a:t>disease (Q Comp),</a:t>
            </a:r>
            <a:r>
              <a:rPr lang="en-US" altLang="ko-KR" dirty="0" smtClean="0">
                <a:solidFill>
                  <a:srgbClr val="33CC33"/>
                </a:solidFill>
                <a:latin typeface="Verdana" panose="020B0604030504040204" pitchFamily="34" charset="0"/>
              </a:rPr>
              <a:t>  </a:t>
            </a:r>
            <a:br>
              <a:rPr lang="en-US" altLang="ko-KR" dirty="0" smtClean="0">
                <a:solidFill>
                  <a:srgbClr val="33CC33"/>
                </a:solidFill>
                <a:latin typeface="Verdana" panose="020B0604030504040204" pitchFamily="34" charset="0"/>
              </a:rPr>
            </a:br>
            <a:r>
              <a:rPr lang="en-US" altLang="ko-KR" dirty="0" smtClean="0">
                <a:solidFill>
                  <a:srgbClr val="33CC33"/>
                </a:solidFill>
                <a:latin typeface="Verdana" panose="020B0604030504040204" pitchFamily="34" charset="0"/>
              </a:rPr>
              <a:t>   Giving medicine (QKD).</a:t>
            </a:r>
            <a:endParaRPr lang="en-US" altLang="ko-KR" dirty="0">
              <a:solidFill>
                <a:srgbClr val="33CC33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24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08025" y="438150"/>
            <a:ext cx="8040688" cy="6159500"/>
            <a:chOff x="446" y="276"/>
            <a:chExt cx="5065" cy="3880"/>
          </a:xfrm>
        </p:grpSpPr>
        <p:pic>
          <p:nvPicPr>
            <p:cNvPr id="522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6" y="276"/>
              <a:ext cx="4868" cy="3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28" name="Rectangle 4"/>
            <p:cNvSpPr>
              <a:spLocks noChangeArrowheads="1"/>
            </p:cNvSpPr>
            <p:nvPr/>
          </p:nvSpPr>
          <p:spPr bwMode="auto">
            <a:xfrm>
              <a:off x="5012" y="3385"/>
              <a:ext cx="499" cy="7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15091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971550" y="1628775"/>
            <a:ext cx="7704138" cy="27416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solidFill>
                  <a:srgbClr val="0000FF"/>
                </a:solidFill>
                <a:latin typeface="Verdana" panose="020B0604030504040204" pitchFamily="34" charset="0"/>
              </a:rPr>
              <a:t>“</a:t>
            </a:r>
            <a:r>
              <a:rPr lang="en-US" altLang="ko-KR" i="1" u="sng">
                <a:solidFill>
                  <a:srgbClr val="0000FF"/>
                </a:solidFill>
                <a:latin typeface="Verdana" panose="020B0604030504040204" pitchFamily="34" charset="0"/>
              </a:rPr>
              <a:t>Quantum Key Distribution</a:t>
            </a:r>
            <a:r>
              <a:rPr lang="en-US" altLang="ko-KR">
                <a:solidFill>
                  <a:srgbClr val="0000FF"/>
                </a:solidFill>
                <a:latin typeface="Verdana" panose="020B0604030504040204" pitchFamily="34" charset="0"/>
              </a:rPr>
              <a:t> is a major paradigm shift in the development of cryptography.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>
                <a:solidFill>
                  <a:srgbClr val="33CC33"/>
                </a:solidFill>
                <a:latin typeface="Verdana" panose="020B0604030504040204" pitchFamily="34" charset="0"/>
              </a:rPr>
              <a:t>Conventional and quantum cryptography are a powerful combination in making a secure communications a reality.”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ko-KR">
                <a:solidFill>
                  <a:srgbClr val="CC00CC"/>
                </a:solidFill>
                <a:latin typeface="Verdana" panose="020B0604030504040204" pitchFamily="34" charset="0"/>
              </a:rPr>
              <a:t>Burt Kaliski, Chief Scientist, </a:t>
            </a:r>
            <a:r>
              <a:rPr lang="en-US" altLang="ko-KR" sz="2800" b="1" u="sng">
                <a:solidFill>
                  <a:srgbClr val="CC00CC"/>
                </a:solidFill>
                <a:latin typeface="Verdana" panose="020B0604030504040204" pitchFamily="34" charset="0"/>
              </a:rPr>
              <a:t>RSA</a:t>
            </a:r>
            <a:r>
              <a:rPr lang="en-US" altLang="ko-KR">
                <a:solidFill>
                  <a:srgbClr val="CC00CC"/>
                </a:solidFill>
                <a:latin typeface="Verdana" panose="020B0604030504040204" pitchFamily="34" charset="0"/>
              </a:rPr>
              <a:t> Laboratories</a:t>
            </a:r>
          </a:p>
        </p:txBody>
      </p:sp>
    </p:spTree>
    <p:extLst>
      <p:ext uri="{BB962C8B-B14F-4D97-AF65-F5344CB8AC3E}">
        <p14:creationId xmlns:p14="http://schemas.microsoft.com/office/powerpoint/2010/main" xmlns="" val="138841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972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z="4800" smtClean="0">
                <a:solidFill>
                  <a:srgbClr val="0000FF"/>
                </a:solidFill>
                <a:latin typeface="Arial" panose="020B0604020202020204" pitchFamily="34" charset="0"/>
              </a:rPr>
              <a:t>One-Time pad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34963" y="152400"/>
            <a:ext cx="272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50000"/>
              </a:spcBef>
            </a:pPr>
            <a:r>
              <a:rPr kumimoji="0" lang="en-US" altLang="ko-KR">
                <a:latin typeface="Arial" panose="020B0604020202020204" pitchFamily="34" charset="0"/>
              </a:rPr>
              <a:t>[Symmetric]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752600" y="1295400"/>
            <a:ext cx="15589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ko-KR" sz="3200">
                <a:latin typeface="Arial" panose="020B0604020202020204" pitchFamily="34" charset="0"/>
                <a:sym typeface="MT Symbol" panose="05050102010706020507" pitchFamily="18" charset="2"/>
              </a:rPr>
              <a:t>Alice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6781800" y="1295400"/>
            <a:ext cx="15589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ko-KR" sz="3200">
                <a:latin typeface="Arial" panose="020B0604020202020204" pitchFamily="34" charset="0"/>
                <a:sym typeface="MT Symbol" panose="05050102010706020507" pitchFamily="18" charset="2"/>
              </a:rPr>
              <a:t>Bob</a:t>
            </a: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4787900" y="1968500"/>
            <a:ext cx="43561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ko-KR" sz="3200">
                <a:latin typeface="Arial" panose="020B0604020202020204" pitchFamily="34" charset="0"/>
                <a:sym typeface="MT Symbol" panose="05050102010706020507" pitchFamily="18" charset="2"/>
              </a:rPr>
              <a:t>Tell me the password.</a:t>
            </a: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685800" y="3340100"/>
            <a:ext cx="35417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ko-KR" sz="3200">
                <a:latin typeface="Arial" panose="020B0604020202020204" pitchFamily="34" charset="0"/>
                <a:sym typeface="MT Symbol" panose="05050102010706020507" pitchFamily="18" charset="2"/>
              </a:rPr>
              <a:t>4672856</a:t>
            </a:r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5321300" y="3649663"/>
            <a:ext cx="29829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ko-KR" sz="3200">
                <a:latin typeface="Arial" panose="020B0604020202020204" pitchFamily="34" charset="0"/>
                <a:sym typeface="MT Symbol" panose="05050102010706020507" pitchFamily="18" charset="2"/>
              </a:rPr>
              <a:t>4672856</a:t>
            </a:r>
          </a:p>
        </p:txBody>
      </p:sp>
      <p:pic>
        <p:nvPicPr>
          <p:cNvPr id="75785" name="Picture 9" descr="cap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73163"/>
            <a:ext cx="9715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6" name="Picture 10" descr="cap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5888" y="996950"/>
            <a:ext cx="10064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7" name="Rectangle 11"/>
          <p:cNvSpPr>
            <a:spLocks noChangeArrowheads="1"/>
          </p:cNvSpPr>
          <p:nvPr/>
        </p:nvSpPr>
        <p:spPr bwMode="auto">
          <a:xfrm>
            <a:off x="192088" y="2720975"/>
            <a:ext cx="3803650" cy="619125"/>
          </a:xfrm>
          <a:prstGeom prst="rect">
            <a:avLst/>
          </a:prstGeom>
          <a:solidFill>
            <a:srgbClr val="CC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ko-KR" sz="3200">
                <a:solidFill>
                  <a:schemeClr val="folHlink"/>
                </a:solidFill>
                <a:latin typeface="Arial" panose="020B0604020202020204" pitchFamily="34" charset="0"/>
                <a:sym typeface="MT Symbol" panose="05050102010706020507" pitchFamily="18" charset="2"/>
              </a:rPr>
              <a:t>Pass word + </a:t>
            </a:r>
            <a:r>
              <a:rPr lang="en-US" altLang="ko-KR" sz="3200">
                <a:solidFill>
                  <a:srgbClr val="FFCC99"/>
                </a:solidFill>
                <a:latin typeface="Arial" panose="020B0604020202020204" pitchFamily="34" charset="0"/>
                <a:sym typeface="MT Symbol" panose="05050102010706020507" pitchFamily="18" charset="2"/>
              </a:rPr>
              <a:t>key</a:t>
            </a:r>
            <a:r>
              <a:rPr lang="en-US" altLang="ko-KR" sz="3200">
                <a:solidFill>
                  <a:schemeClr val="hlink"/>
                </a:solidFill>
                <a:latin typeface="Arial" panose="020B0604020202020204" pitchFamily="34" charset="0"/>
                <a:sym typeface="MT Symbol" panose="05050102010706020507" pitchFamily="18" charset="2"/>
              </a:rPr>
              <a:t> </a:t>
            </a:r>
            <a:r>
              <a:rPr lang="en-US" altLang="ko-KR" sz="3200">
                <a:solidFill>
                  <a:schemeClr val="folHlink"/>
                </a:solidFill>
                <a:latin typeface="Arial" panose="020B0604020202020204" pitchFamily="34" charset="0"/>
                <a:sym typeface="MT Symbol" panose="05050102010706020507" pitchFamily="18" charset="2"/>
              </a:rPr>
              <a:t>=</a:t>
            </a:r>
          </a:p>
        </p:txBody>
      </p:sp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5148263" y="4268788"/>
            <a:ext cx="3714750" cy="1139825"/>
          </a:xfrm>
          <a:prstGeom prst="rect">
            <a:avLst/>
          </a:prstGeom>
          <a:solidFill>
            <a:srgbClr val="CC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ko-KR" sz="3200">
                <a:solidFill>
                  <a:schemeClr val="folHlink"/>
                </a:solidFill>
                <a:latin typeface="Arial" panose="020B0604020202020204" pitchFamily="34" charset="0"/>
                <a:sym typeface="MT Symbol" panose="05050102010706020507" pitchFamily="18" charset="2"/>
              </a:rPr>
              <a:t>4672856 – </a:t>
            </a:r>
            <a:r>
              <a:rPr lang="en-US" altLang="ko-KR" sz="3200">
                <a:solidFill>
                  <a:srgbClr val="FFCC99"/>
                </a:solidFill>
                <a:latin typeface="Arial" panose="020B0604020202020204" pitchFamily="34" charset="0"/>
                <a:sym typeface="MT Symbol" panose="05050102010706020507" pitchFamily="18" charset="2"/>
              </a:rPr>
              <a:t>key</a:t>
            </a:r>
            <a:r>
              <a:rPr lang="en-US" altLang="ko-KR" sz="3200">
                <a:solidFill>
                  <a:schemeClr val="folHlink"/>
                </a:solidFill>
                <a:latin typeface="Arial" panose="020B0604020202020204" pitchFamily="34" charset="0"/>
                <a:sym typeface="MT Symbol" panose="05050102010706020507" pitchFamily="18" charset="2"/>
              </a:rPr>
              <a:t/>
            </a:r>
            <a:br>
              <a:rPr lang="en-US" altLang="ko-KR" sz="3200">
                <a:solidFill>
                  <a:schemeClr val="folHlink"/>
                </a:solidFill>
                <a:latin typeface="Arial" panose="020B0604020202020204" pitchFamily="34" charset="0"/>
                <a:sym typeface="MT Symbol" panose="05050102010706020507" pitchFamily="18" charset="2"/>
              </a:rPr>
            </a:br>
            <a:r>
              <a:rPr lang="en-US" altLang="ko-KR" sz="3200">
                <a:solidFill>
                  <a:schemeClr val="folHlink"/>
                </a:solidFill>
                <a:latin typeface="Arial" panose="020B0604020202020204" pitchFamily="34" charset="0"/>
                <a:sym typeface="MT Symbol" panose="05050102010706020507" pitchFamily="18" charset="2"/>
              </a:rPr>
              <a:t>= pass word</a:t>
            </a:r>
          </a:p>
        </p:txBody>
      </p:sp>
      <p:grpSp>
        <p:nvGrpSpPr>
          <p:cNvPr id="75789" name="Group 13"/>
          <p:cNvGrpSpPr>
            <a:grpSpLocks/>
          </p:cNvGrpSpPr>
          <p:nvPr/>
        </p:nvGrpSpPr>
        <p:grpSpPr bwMode="auto">
          <a:xfrm>
            <a:off x="4222750" y="2667000"/>
            <a:ext cx="982663" cy="982663"/>
            <a:chOff x="4684" y="144"/>
            <a:chExt cx="619" cy="619"/>
          </a:xfrm>
        </p:grpSpPr>
        <p:pic>
          <p:nvPicPr>
            <p:cNvPr id="75791" name="Picture 14" descr="capture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4" y="144"/>
              <a:ext cx="619" cy="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92" name="Rectangle 15"/>
            <p:cNvSpPr>
              <a:spLocks noChangeArrowheads="1"/>
            </p:cNvSpPr>
            <p:nvPr/>
          </p:nvSpPr>
          <p:spPr bwMode="auto">
            <a:xfrm>
              <a:off x="4684" y="308"/>
              <a:ext cx="619" cy="291"/>
            </a:xfrm>
            <a:prstGeom prst="rect">
              <a:avLst/>
            </a:prstGeom>
            <a:solidFill>
              <a:srgbClr val="CC99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sp>
        <p:nvSpPr>
          <p:cNvPr id="75790" name="Rectangle 16"/>
          <p:cNvSpPr>
            <a:spLocks noChangeArrowheads="1"/>
          </p:cNvSpPr>
          <p:nvPr/>
        </p:nvSpPr>
        <p:spPr bwMode="auto">
          <a:xfrm>
            <a:off x="3733800" y="3340100"/>
            <a:ext cx="9763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ko-KR" sz="3200" dirty="0">
                <a:solidFill>
                  <a:srgbClr val="FF0000"/>
                </a:solidFill>
                <a:latin typeface="Arial" panose="020B0604020202020204" pitchFamily="34" charset="0"/>
                <a:sym typeface="MT Symbol" panose="05050102010706020507" pitchFamily="18" charset="2"/>
              </a:rPr>
              <a:t>Eve</a:t>
            </a:r>
          </a:p>
        </p:txBody>
      </p:sp>
    </p:spTree>
    <p:extLst>
      <p:ext uri="{BB962C8B-B14F-4D97-AF65-F5344CB8AC3E}">
        <p14:creationId xmlns:p14="http://schemas.microsoft.com/office/powerpoint/2010/main" xmlns="" val="282163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 autoUpdateAnimBg="0"/>
      <p:bldP spid="111623" grpId="0" autoUpdateAnimBg="0"/>
      <p:bldP spid="111624" grpId="0" autoUpdateAnimBg="0"/>
      <p:bldP spid="111627" grpId="0" animBg="1" autoUpdateAnimBg="0"/>
      <p:bldP spid="111628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972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panose="020B0604020202020204" pitchFamily="34" charset="0"/>
              </a:rPr>
              <a:t>One-Time Pad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2725"/>
            <a:ext cx="8278813" cy="4495800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ko-KR" sz="2800" smtClean="0">
                <a:sym typeface="MT Symbol" panose="05050102010706020507" pitchFamily="18" charset="2"/>
              </a:rPr>
              <a:t>Alice	</a:t>
            </a:r>
            <a:r>
              <a:rPr lang="en-US" altLang="ko-KR" sz="3600" smtClean="0">
                <a:solidFill>
                  <a:schemeClr val="accent2"/>
                </a:solidFill>
                <a:latin typeface="Lucida Console" panose="020B0609040504020204" pitchFamily="49" charset="0"/>
                <a:sym typeface="MT Symbol" panose="05050102010706020507" pitchFamily="18" charset="2"/>
              </a:rPr>
              <a:t>M = 01100110001</a:t>
            </a:r>
            <a:r>
              <a:rPr lang="en-US" altLang="ko-KR" sz="3600" smtClean="0">
                <a:sym typeface="MT Symbol" panose="05050102010706020507" pitchFamily="18" charset="2"/>
              </a:rPr>
              <a:t>	</a:t>
            </a:r>
            <a:r>
              <a:rPr lang="en-US" altLang="ko-KR" sz="2800" smtClean="0">
                <a:sym typeface="MT Symbol" panose="05050102010706020507" pitchFamily="18" charset="2"/>
              </a:rPr>
              <a:t>		    </a:t>
            </a:r>
            <a:r>
              <a:rPr lang="en-US" altLang="ko-KR" sz="3600" smtClean="0">
                <a:solidFill>
                  <a:srgbClr val="FF0066"/>
                </a:solidFill>
                <a:latin typeface="Lucida Console" panose="020B0609040504020204" pitchFamily="49" charset="0"/>
                <a:sym typeface="Symbol" panose="05050102010706020507" pitchFamily="18" charset="2"/>
              </a:rPr>
              <a:t>	K = </a:t>
            </a:r>
            <a:r>
              <a:rPr lang="en-US" altLang="ko-KR" sz="3600" smtClean="0">
                <a:solidFill>
                  <a:srgbClr val="FF0066"/>
                </a:solidFill>
                <a:latin typeface="Lucida Console" panose="020B0609040504020204" pitchFamily="49" charset="0"/>
                <a:sym typeface="MT Symbol" panose="05050102010706020507" pitchFamily="18" charset="2"/>
              </a:rPr>
              <a:t>01010100101</a:t>
            </a:r>
            <a:r>
              <a:rPr lang="en-US" altLang="ko-KR" sz="3600" smtClean="0">
                <a:solidFill>
                  <a:srgbClr val="FF0066"/>
                </a:solidFill>
                <a:latin typeface="OCR A Extended" panose="02010509020102010303" pitchFamily="50" charset="0"/>
                <a:sym typeface="MT Symbol" panose="05050102010706020507" pitchFamily="18" charset="2"/>
              </a:rPr>
              <a:t> </a:t>
            </a:r>
            <a:r>
              <a:rPr lang="en-US" altLang="ko-KR" sz="2800" smtClean="0">
                <a:solidFill>
                  <a:srgbClr val="FF0066"/>
                </a:solidFill>
                <a:sym typeface="MT Symbol" panose="05050102010706020507" pitchFamily="18" charset="2"/>
              </a:rPr>
              <a:t> (random)		</a:t>
            </a:r>
            <a:r>
              <a:rPr lang="en-US" altLang="ko-KR" sz="3600" smtClean="0">
                <a:solidFill>
                  <a:srgbClr val="33CC33"/>
                </a:solidFill>
                <a:latin typeface="Lucida Console" panose="020B0609040504020204" pitchFamily="49" charset="0"/>
                <a:sym typeface="MT Symbol" panose="05050102010706020507" pitchFamily="18" charset="2"/>
              </a:rPr>
              <a:t>E = 00110010100</a:t>
            </a:r>
            <a:r>
              <a:rPr lang="en-US" altLang="ko-KR" sz="2800" smtClean="0">
                <a:latin typeface="Lucida Console" panose="020B0609040504020204" pitchFamily="49" charset="0"/>
                <a:sym typeface="MT Symbol" panose="05050102010706020507" pitchFamily="18" charset="2"/>
              </a:rPr>
              <a:t>	</a:t>
            </a:r>
          </a:p>
          <a:p>
            <a:pPr eaLnBrk="1" hangingPunct="1">
              <a:lnSpc>
                <a:spcPct val="90000"/>
              </a:lnSpc>
            </a:pPr>
            <a:endParaRPr lang="en-US" altLang="ko-KR" sz="2800" smtClean="0">
              <a:sym typeface="MT 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ko-KR" sz="2800" smtClean="0">
                <a:sym typeface="MT Symbol" panose="05050102010706020507" pitchFamily="18" charset="2"/>
              </a:rPr>
              <a:t>Bob 	</a:t>
            </a:r>
            <a:r>
              <a:rPr lang="en-US" altLang="ko-KR" sz="3600" smtClean="0">
                <a:solidFill>
                  <a:srgbClr val="33CC33"/>
                </a:solidFill>
                <a:latin typeface="Lucida Console" panose="020B0609040504020204" pitchFamily="49" charset="0"/>
                <a:sym typeface="MT Symbol" panose="05050102010706020507" pitchFamily="18" charset="2"/>
              </a:rPr>
              <a:t>E = 00110010100</a:t>
            </a:r>
            <a:r>
              <a:rPr lang="en-US" altLang="ko-KR" sz="3600" smtClean="0">
                <a:latin typeface="Lucida Console" panose="020B0609040504020204" pitchFamily="49" charset="0"/>
                <a:sym typeface="MT Symbol" panose="05050102010706020507" pitchFamily="18" charset="2"/>
              </a:rPr>
              <a:t> </a:t>
            </a:r>
            <a:r>
              <a:rPr lang="en-US" altLang="ko-KR" sz="3600" smtClean="0">
                <a:sym typeface="MT Symbol" panose="05050102010706020507" pitchFamily="18" charset="2"/>
              </a:rPr>
              <a:t>	</a:t>
            </a:r>
            <a:r>
              <a:rPr lang="en-US" altLang="ko-KR" sz="2800" smtClean="0">
                <a:sym typeface="MT Symbol" panose="05050102010706020507" pitchFamily="18" charset="2"/>
              </a:rPr>
              <a:t>		    </a:t>
            </a:r>
            <a:r>
              <a:rPr lang="en-US" altLang="ko-KR" sz="3600" smtClean="0">
                <a:solidFill>
                  <a:srgbClr val="FF0066"/>
                </a:solidFill>
                <a:latin typeface="Lucida Console" panose="020B0609040504020204" pitchFamily="49" charset="0"/>
                <a:sym typeface="Symbol" panose="05050102010706020507" pitchFamily="18" charset="2"/>
              </a:rPr>
              <a:t>	K = </a:t>
            </a:r>
            <a:r>
              <a:rPr lang="en-US" altLang="ko-KR" sz="3600" smtClean="0">
                <a:solidFill>
                  <a:srgbClr val="FF0066"/>
                </a:solidFill>
                <a:latin typeface="Lucida Console" panose="020B0609040504020204" pitchFamily="49" charset="0"/>
                <a:sym typeface="MT Symbol" panose="05050102010706020507" pitchFamily="18" charset="2"/>
              </a:rPr>
              <a:t>01010100101</a:t>
            </a:r>
            <a:r>
              <a:rPr lang="en-US" altLang="ko-KR" sz="3600" smtClean="0">
                <a:solidFill>
                  <a:srgbClr val="FF0066"/>
                </a:solidFill>
                <a:latin typeface="OCR A Extended" panose="02010509020102010303" pitchFamily="50" charset="0"/>
                <a:sym typeface="MT Symbol" panose="05050102010706020507" pitchFamily="18" charset="2"/>
              </a:rPr>
              <a:t> </a:t>
            </a:r>
            <a:r>
              <a:rPr lang="en-US" altLang="ko-KR" sz="2800" smtClean="0">
                <a:solidFill>
                  <a:srgbClr val="FF0066"/>
                </a:solidFill>
                <a:sym typeface="MT Symbol" panose="05050102010706020507" pitchFamily="18" charset="2"/>
              </a:rPr>
              <a:t> (random)		</a:t>
            </a:r>
            <a:r>
              <a:rPr lang="en-US" altLang="ko-KR" sz="3600" smtClean="0">
                <a:solidFill>
                  <a:schemeClr val="accent2"/>
                </a:solidFill>
                <a:latin typeface="Lucida Console" panose="020B0609040504020204" pitchFamily="49" charset="0"/>
                <a:sym typeface="MT Symbol" panose="05050102010706020507" pitchFamily="18" charset="2"/>
              </a:rPr>
              <a:t>M = 01100110001</a:t>
            </a:r>
            <a:r>
              <a:rPr lang="en-US" altLang="ko-KR" sz="2800" smtClean="0">
                <a:sym typeface="MT Symbol" panose="05050102010706020507" pitchFamily="18" charset="2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800" smtClean="0">
                <a:solidFill>
                  <a:srgbClr val="33CC33"/>
                </a:solidFill>
                <a:sym typeface="MT Symbol" panose="05050102010706020507" pitchFamily="18" charset="2"/>
              </a:rPr>
              <a:t>Unconditionally Secure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800" smtClean="0">
                <a:solidFill>
                  <a:srgbClr val="FF0066"/>
                </a:solidFill>
                <a:sym typeface="MT Symbol" panose="05050102010706020507" pitchFamily="18" charset="2"/>
              </a:rPr>
              <a:t>Impractical</a:t>
            </a:r>
            <a:r>
              <a:rPr lang="en-US" altLang="ko-KR" sz="2800" smtClean="0">
                <a:sym typeface="MT Symbol" panose="05050102010706020507" pitchFamily="18" charset="2"/>
              </a:rPr>
              <a:t>: Generation and Distribution	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334963" y="152400"/>
            <a:ext cx="2446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50000"/>
              </a:spcBef>
            </a:pPr>
            <a:r>
              <a:rPr kumimoji="0" lang="en-US" altLang="ko-KR">
                <a:latin typeface="Arial" panose="020B0604020202020204" pitchFamily="34" charset="0"/>
              </a:rPr>
              <a:t>[Symmetric]</a:t>
            </a:r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>
            <a:off x="1905000" y="2348880"/>
            <a:ext cx="5165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auto">
          <a:xfrm>
            <a:off x="1905000" y="4221088"/>
            <a:ext cx="5165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6369050" y="1146175"/>
            <a:ext cx="949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50000"/>
              </a:spcBef>
            </a:pPr>
            <a:r>
              <a:rPr kumimoji="0" lang="en-US" altLang="ko-KR" sz="1600">
                <a:solidFill>
                  <a:schemeClr val="accent2"/>
                </a:solidFill>
                <a:latin typeface="Arial" panose="020B0604020202020204" pitchFamily="34" charset="0"/>
              </a:rPr>
              <a:t>Vernam</a:t>
            </a:r>
          </a:p>
        </p:txBody>
      </p:sp>
    </p:spTree>
    <p:extLst>
      <p:ext uri="{BB962C8B-B14F-4D97-AF65-F5344CB8AC3E}">
        <p14:creationId xmlns:p14="http://schemas.microsoft.com/office/powerpoint/2010/main" xmlns="" val="290009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1066800" y="5026025"/>
            <a:ext cx="76787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b="1" dirty="0">
                <a:latin typeface="Letter Gothic" pitchFamily="49" charset="0"/>
              </a:rPr>
              <a:t>1101100101101100101010101010101001010101001010101001010100111001000101001010101010100101010010101010100101011010101001010100101010010100101010100101101001010001001010010101001010101001010110101010011001111</a:t>
            </a:r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1066800" y="5030788"/>
            <a:ext cx="76787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b="1" dirty="0">
                <a:solidFill>
                  <a:srgbClr val="FF0000"/>
                </a:solidFill>
                <a:latin typeface="Letter Gothic" pitchFamily="49" charset="0"/>
              </a:rPr>
              <a:t>1101110101100011100010000101001001010101001010001001110101101000010101001010101010100100010011101000000111100100101001010100101000010110101110001100101001010001001010010010111001011001110101010010011001111</a:t>
            </a:r>
          </a:p>
        </p:txBody>
      </p:sp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066800" y="1482725"/>
            <a:ext cx="76787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b="1">
                <a:latin typeface="Letter Gothic" pitchFamily="49" charset="0"/>
              </a:rPr>
              <a:t>1101100101101100101010101010101001010101001010101001010100111001000101001010101010100101010010101010100101011010101001010100101010010100101010100101101001010001001010010101001010101001010110101010011001111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838200" y="512763"/>
            <a:ext cx="7696200" cy="86836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b="1">
                <a:latin typeface="Letter Gothic" pitchFamily="49" charset="0"/>
              </a:rPr>
              <a:t>Encoding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b="1">
                <a:latin typeface="Letter Gothic" pitchFamily="49" charset="0"/>
              </a:rPr>
              <a:t>M</a:t>
            </a:r>
            <a:r>
              <a:rPr lang="en-US" altLang="ko-KR" sz="2000" b="1">
                <a:latin typeface="Lucida Console" panose="020B0609040504020204" pitchFamily="49" charset="0"/>
                <a:sym typeface="Symbol" panose="05050102010706020507" pitchFamily="18" charset="2"/>
              </a:rPr>
              <a:t></a:t>
            </a:r>
            <a:r>
              <a:rPr lang="en-US" altLang="ko-KR" b="1">
                <a:latin typeface="Letter Gothic" pitchFamily="49" charset="0"/>
                <a:sym typeface="MT Symbol" panose="05050102010706020507" pitchFamily="18" charset="2"/>
              </a:rPr>
              <a:t>K: 0</a:t>
            </a:r>
            <a:r>
              <a:rPr lang="en-US" altLang="ko-KR" sz="2000" b="1">
                <a:latin typeface="Lucida Console" panose="020B0609040504020204" pitchFamily="49" charset="0"/>
                <a:sym typeface="Symbol" panose="05050102010706020507" pitchFamily="18" charset="2"/>
              </a:rPr>
              <a:t></a:t>
            </a:r>
            <a:r>
              <a:rPr lang="en-US" altLang="ko-KR" b="1">
                <a:latin typeface="Letter Gothic" pitchFamily="49" charset="0"/>
                <a:sym typeface="MT Symbol" panose="05050102010706020507" pitchFamily="18" charset="2"/>
              </a:rPr>
              <a:t>0=0, 0</a:t>
            </a:r>
            <a:r>
              <a:rPr lang="en-US" altLang="ko-KR" b="1">
                <a:latin typeface="Lucida Console" panose="020B0609040504020204" pitchFamily="49" charset="0"/>
                <a:sym typeface="Symbol" panose="05050102010706020507" pitchFamily="18" charset="2"/>
              </a:rPr>
              <a:t></a:t>
            </a:r>
            <a:r>
              <a:rPr lang="en-US" altLang="ko-KR" b="1">
                <a:latin typeface="Letter Gothic" pitchFamily="49" charset="0"/>
              </a:rPr>
              <a:t>1=1, 1</a:t>
            </a:r>
            <a:r>
              <a:rPr lang="en-US" altLang="ko-KR" b="1">
                <a:latin typeface="Lucida Console" panose="020B0609040504020204" pitchFamily="49" charset="0"/>
                <a:sym typeface="Symbol" panose="05050102010706020507" pitchFamily="18" charset="2"/>
              </a:rPr>
              <a:t></a:t>
            </a:r>
            <a:r>
              <a:rPr lang="en-US" altLang="ko-KR" b="1">
                <a:latin typeface="Letter Gothic" pitchFamily="49" charset="0"/>
                <a:sym typeface="Wingdings" panose="05000000000000000000" pitchFamily="2" charset="2"/>
              </a:rPr>
              <a:t>0=1, 1</a:t>
            </a:r>
            <a:r>
              <a:rPr lang="en-US" altLang="ko-KR" b="1">
                <a:latin typeface="Lucida Console" panose="020B0609040504020204" pitchFamily="49" charset="0"/>
                <a:sym typeface="Symbol" panose="05050102010706020507" pitchFamily="18" charset="2"/>
              </a:rPr>
              <a:t></a:t>
            </a:r>
            <a:r>
              <a:rPr lang="en-US" altLang="ko-KR" b="1">
                <a:latin typeface="Letter Gothic" pitchFamily="49" charset="0"/>
                <a:sym typeface="MT Symbol" panose="05050102010706020507" pitchFamily="18" charset="2"/>
              </a:rPr>
              <a:t>1=0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52400" y="19050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KEY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52400" y="54102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KEY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0" y="3505200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Cypher Text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1066800" y="3205163"/>
            <a:ext cx="76787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b="1">
                <a:solidFill>
                  <a:srgbClr val="FF0000"/>
                </a:solidFill>
                <a:latin typeface="Letter Gothic" pitchFamily="49" charset="0"/>
              </a:rPr>
              <a:t>1101110101100011100010000101001001010101001010001001110101101000010101001010101010100100010011101000000111100100101001010100101000010110101110001100101001010001001010010010111001011001110101010010011001111</a:t>
            </a:r>
          </a:p>
        </p:txBody>
      </p:sp>
    </p:spTree>
    <p:extLst>
      <p:ext uri="{BB962C8B-B14F-4D97-AF65-F5344CB8AC3E}">
        <p14:creationId xmlns:p14="http://schemas.microsoft.com/office/powerpoint/2010/main" xmlns="" val="276702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solidFill>
                  <a:srgbClr val="0000FF"/>
                </a:solidFill>
                <a:latin typeface="Arial" pitchFamily="34" charset="0"/>
              </a:rPr>
              <a:t>Twenty Questions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latin typeface="Arial" pitchFamily="34" charset="0"/>
              </a:rPr>
              <a:t>It is an animal.</a:t>
            </a:r>
          </a:p>
          <a:p>
            <a:pPr eaLnBrk="1" hangingPunct="1"/>
            <a:r>
              <a:rPr lang="en-US" altLang="ko-KR" dirty="0" smtClean="0">
                <a:latin typeface="Arial" pitchFamily="34" charset="0"/>
              </a:rPr>
              <a:t>With four legs?</a:t>
            </a:r>
          </a:p>
          <a:p>
            <a:pPr eaLnBrk="1" hangingPunct="1"/>
            <a:r>
              <a:rPr lang="en-US" altLang="ko-KR" dirty="0" smtClean="0">
                <a:latin typeface="Arial" pitchFamily="34" charset="0"/>
              </a:rPr>
              <a:t>Herbivorous?</a:t>
            </a:r>
          </a:p>
          <a:p>
            <a:pPr eaLnBrk="1" hangingPunct="1">
              <a:buFontTx/>
              <a:buNone/>
            </a:pPr>
            <a:r>
              <a:rPr lang="en-US" altLang="ko-KR" dirty="0" smtClean="0">
                <a:latin typeface="Arial" pitchFamily="34" charset="0"/>
              </a:rPr>
              <a:t>   .</a:t>
            </a:r>
          </a:p>
          <a:p>
            <a:pPr eaLnBrk="1" hangingPunct="1">
              <a:buFontTx/>
              <a:buNone/>
            </a:pPr>
            <a:r>
              <a:rPr lang="en-US" altLang="ko-KR" dirty="0" smtClean="0">
                <a:latin typeface="Arial" pitchFamily="34" charset="0"/>
              </a:rPr>
              <a:t>   .</a:t>
            </a:r>
          </a:p>
          <a:p>
            <a:pPr eaLnBrk="1" hangingPunct="1">
              <a:buFontTx/>
              <a:buNone/>
            </a:pPr>
            <a:r>
              <a:rPr lang="en-US" altLang="ko-KR" dirty="0" smtClean="0">
                <a:latin typeface="Arial" pitchFamily="34" charset="0"/>
              </a:rPr>
              <a:t>   .</a:t>
            </a:r>
          </a:p>
          <a:p>
            <a:pPr eaLnBrk="1" hangingPunct="1"/>
            <a:r>
              <a:rPr lang="en-US" altLang="ko-KR" dirty="0" smtClean="0">
                <a:latin typeface="Arial" pitchFamily="34" charset="0"/>
              </a:rPr>
              <a:t>Tiger? 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667250" y="2564904"/>
            <a:ext cx="4427538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ko-KR" altLang="en-US" sz="3200" dirty="0" smtClean="0"/>
              <a:t>  </a:t>
            </a:r>
            <a:r>
              <a:rPr lang="en-US" altLang="ko-KR" sz="3200" dirty="0" smtClean="0"/>
              <a:t>Yes(</a:t>
            </a:r>
            <a:r>
              <a:rPr lang="en-US" altLang="ko-KR" sz="3200" dirty="0" smtClean="0">
                <a:solidFill>
                  <a:srgbClr val="FF0000"/>
                </a:solidFill>
              </a:rPr>
              <a:t>1</a:t>
            </a:r>
            <a:r>
              <a:rPr lang="en-US" altLang="ko-KR" sz="3200" dirty="0" smtClean="0"/>
              <a:t>); No(</a:t>
            </a:r>
            <a:r>
              <a:rPr lang="en-US" altLang="ko-KR" sz="3200" dirty="0" smtClean="0">
                <a:solidFill>
                  <a:srgbClr val="FF0000"/>
                </a:solidFill>
              </a:rPr>
              <a:t>0</a:t>
            </a:r>
            <a:r>
              <a:rPr lang="en-US" altLang="ko-KR" sz="3200" dirty="0" smtClean="0"/>
              <a:t>)</a:t>
            </a:r>
            <a:r>
              <a:rPr lang="en-US" altLang="ko-KR" sz="3200" dirty="0"/>
              <a:t/>
            </a:r>
            <a:br>
              <a:rPr lang="en-US" altLang="ko-KR" sz="3200" dirty="0"/>
            </a:br>
            <a:r>
              <a:rPr lang="en-US" altLang="ko-KR" sz="3200" dirty="0"/>
              <a:t>Yes(</a:t>
            </a:r>
            <a:r>
              <a:rPr lang="en-US" altLang="ko-KR" sz="3200" dirty="0">
                <a:solidFill>
                  <a:srgbClr val="FF0000"/>
                </a:solidFill>
              </a:rPr>
              <a:t>1</a:t>
            </a:r>
            <a:r>
              <a:rPr lang="en-US" altLang="ko-KR" sz="3200" dirty="0"/>
              <a:t>); No(</a:t>
            </a:r>
            <a:r>
              <a:rPr lang="en-US" altLang="ko-KR" sz="3200" dirty="0">
                <a:solidFill>
                  <a:srgbClr val="FF0000"/>
                </a:solidFill>
              </a:rPr>
              <a:t>0</a:t>
            </a:r>
            <a:r>
              <a:rPr lang="en-US" altLang="ko-KR" sz="3200" dirty="0"/>
              <a:t>)</a:t>
            </a:r>
            <a:br>
              <a:rPr lang="en-US" altLang="ko-KR" sz="3200" dirty="0"/>
            </a:br>
            <a:r>
              <a:rPr lang="en-US" altLang="ko-KR" sz="3200" dirty="0"/>
              <a:t>Yes(</a:t>
            </a:r>
            <a:r>
              <a:rPr lang="en-US" altLang="ko-KR" sz="3200" dirty="0">
                <a:solidFill>
                  <a:srgbClr val="FF0000"/>
                </a:solidFill>
              </a:rPr>
              <a:t>1</a:t>
            </a:r>
            <a:r>
              <a:rPr lang="en-US" altLang="ko-KR" sz="3200" dirty="0"/>
              <a:t>); No(</a:t>
            </a:r>
            <a:r>
              <a:rPr lang="en-US" altLang="ko-KR" sz="3200" dirty="0">
                <a:solidFill>
                  <a:srgbClr val="FF0000"/>
                </a:solidFill>
              </a:rPr>
              <a:t>0</a:t>
            </a:r>
            <a:r>
              <a:rPr lang="en-US" altLang="ko-KR" sz="3200" dirty="0"/>
              <a:t>)</a:t>
            </a:r>
            <a:br>
              <a:rPr lang="en-US" altLang="ko-KR" sz="3200" dirty="0"/>
            </a:br>
            <a:r>
              <a:rPr lang="en-US" altLang="ko-KR" sz="3200" dirty="0"/>
              <a:t>. </a:t>
            </a:r>
            <a:r>
              <a:rPr lang="en-US" altLang="ko-KR" sz="3200" dirty="0" smtClean="0"/>
              <a:t>. .</a:t>
            </a:r>
            <a:endParaRPr lang="en-US" altLang="ko-KR" sz="3200" dirty="0"/>
          </a:p>
          <a:p>
            <a:pPr marL="342900" indent="-342900">
              <a:spcBef>
                <a:spcPct val="20000"/>
              </a:spcBef>
            </a:pPr>
            <a:r>
              <a:rPr lang="en-US" altLang="ko-KR" sz="3200" dirty="0"/>
              <a:t>  </a:t>
            </a:r>
            <a:r>
              <a:rPr lang="en-US" altLang="ko-KR" sz="3200" dirty="0" smtClean="0"/>
              <a:t> . . .</a:t>
            </a:r>
            <a:endParaRPr lang="en-US" altLang="ko-KR" sz="3200" dirty="0"/>
          </a:p>
          <a:p>
            <a:pPr marL="342900" indent="-342900"/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xmlns="" val="38620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48625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panose="020B0604020202020204" pitchFamily="34" charset="0"/>
              </a:rPr>
              <a:t>Why is it called One-Time?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0425"/>
            <a:ext cx="8048625" cy="4495800"/>
          </a:xfrm>
          <a:noFill/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33CC33"/>
                </a:solidFill>
                <a:latin typeface="Lucida Console" panose="020B0609040504020204" pitchFamily="49" charset="0"/>
                <a:sym typeface="MT Symbol" panose="05050102010706020507" pitchFamily="18" charset="2"/>
              </a:rPr>
              <a:t>E1 = M1 </a:t>
            </a:r>
            <a:r>
              <a:rPr lang="en-US" altLang="ko-KR" smtClean="0">
                <a:solidFill>
                  <a:srgbClr val="33CC33"/>
                </a:solidFill>
                <a:latin typeface="Lucida Console" panose="020B0609040504020204" pitchFamily="49" charset="0"/>
                <a:sym typeface="Symbol" panose="05050102010706020507" pitchFamily="18" charset="2"/>
              </a:rPr>
              <a:t> K</a:t>
            </a:r>
          </a:p>
          <a:p>
            <a:pPr eaLnBrk="1" hangingPunct="1"/>
            <a:r>
              <a:rPr lang="en-US" altLang="ko-KR" smtClean="0">
                <a:solidFill>
                  <a:srgbClr val="33CC33"/>
                </a:solidFill>
                <a:latin typeface="Lucida Console" panose="020B0609040504020204" pitchFamily="49" charset="0"/>
                <a:sym typeface="Symbol" panose="05050102010706020507" pitchFamily="18" charset="2"/>
              </a:rPr>
              <a:t>E2 = M2  K</a:t>
            </a:r>
          </a:p>
          <a:p>
            <a:pPr eaLnBrk="1" hangingPunct="1"/>
            <a:r>
              <a:rPr lang="en-US" altLang="ko-KR" smtClean="0">
                <a:solidFill>
                  <a:srgbClr val="FF0066"/>
                </a:solidFill>
                <a:latin typeface="Lucida Console" panose="020B0609040504020204" pitchFamily="49" charset="0"/>
                <a:sym typeface="Symbol" panose="05050102010706020507" pitchFamily="18" charset="2"/>
              </a:rPr>
              <a:t>E1  E2</a:t>
            </a:r>
            <a:r>
              <a:rPr lang="en-US" altLang="ko-KR" smtClean="0">
                <a:latin typeface="Lucida Console" panose="020B0609040504020204" pitchFamily="49" charset="0"/>
                <a:sym typeface="Symbol" panose="05050102010706020507" pitchFamily="18" charset="2"/>
              </a:rPr>
              <a:t> 							= ( M1  K )  ( M2  K )		=   M1  M2   ( K  K )		=   M1  M2   (   0   )		=   </a:t>
            </a:r>
            <a:r>
              <a:rPr lang="en-US" altLang="ko-KR" smtClean="0">
                <a:solidFill>
                  <a:srgbClr val="FF0066"/>
                </a:solidFill>
                <a:latin typeface="Lucida Console" panose="020B0609040504020204" pitchFamily="49" charset="0"/>
                <a:sym typeface="Symbol" panose="05050102010706020507" pitchFamily="18" charset="2"/>
              </a:rPr>
              <a:t>M1  M2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34963" y="152400"/>
            <a:ext cx="2498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50000"/>
              </a:spcBef>
            </a:pPr>
            <a:r>
              <a:rPr kumimoji="0" lang="en-US" altLang="ko-KR">
                <a:latin typeface="Arial" panose="020B0604020202020204" pitchFamily="34" charset="0"/>
              </a:rPr>
              <a:t>[Symmetric]</a:t>
            </a:r>
          </a:p>
        </p:txBody>
      </p:sp>
    </p:spTree>
    <p:extLst>
      <p:ext uri="{BB962C8B-B14F-4D97-AF65-F5344CB8AC3E}">
        <p14:creationId xmlns:p14="http://schemas.microsoft.com/office/powerpoint/2010/main" xmlns="" val="37292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Line 2"/>
          <p:cNvSpPr>
            <a:spLocks noChangeShapeType="1"/>
          </p:cNvSpPr>
          <p:nvPr/>
        </p:nvSpPr>
        <p:spPr bwMode="auto">
          <a:xfrm>
            <a:off x="5181600" y="3886200"/>
            <a:ext cx="2024063" cy="0"/>
          </a:xfrm>
          <a:prstGeom prst="line">
            <a:avLst/>
          </a:prstGeom>
          <a:noFill/>
          <a:ln w="76200">
            <a:solidFill>
              <a:srgbClr val="CC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panose="020B0604020202020204" pitchFamily="34" charset="0"/>
              </a:rPr>
              <a:t>Public Key Cryptosystem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34963" y="152400"/>
            <a:ext cx="2595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50000"/>
              </a:spcBef>
            </a:pPr>
            <a:r>
              <a:rPr kumimoji="0" lang="en-US" altLang="ko-KR">
                <a:latin typeface="Arial" panose="020B0604020202020204" pitchFamily="34" charset="0"/>
              </a:rPr>
              <a:t>[Asymmetric]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823913" y="5103813"/>
            <a:ext cx="77549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50000"/>
              </a:spcBef>
              <a:buFontTx/>
              <a:buChar char="•"/>
            </a:pPr>
            <a:r>
              <a:rPr kumimoji="0" lang="en-US" altLang="ko-KR" sz="2800">
                <a:solidFill>
                  <a:srgbClr val="33CC33"/>
                </a:solidFill>
                <a:latin typeface="Arial" panose="020B0604020202020204" pitchFamily="34" charset="0"/>
              </a:rPr>
              <a:t> Computationally Secure</a:t>
            </a:r>
            <a:endParaRPr kumimoji="0" lang="en-US" altLang="ko-KR" sz="2800">
              <a:latin typeface="Arial" panose="020B0604020202020204" pitchFamily="34" charset="0"/>
            </a:endParaRPr>
          </a:p>
          <a:p>
            <a:pPr latinLnBrk="0">
              <a:spcBef>
                <a:spcPct val="50000"/>
              </a:spcBef>
              <a:buFontTx/>
              <a:buChar char="•"/>
            </a:pPr>
            <a:r>
              <a:rPr kumimoji="0" lang="en-US" altLang="ko-KR" sz="2800">
                <a:latin typeface="Arial" panose="020B0604020202020204" pitchFamily="34" charset="0"/>
              </a:rPr>
              <a:t> </a:t>
            </a:r>
            <a:r>
              <a:rPr kumimoji="0" lang="en-US" altLang="ko-KR" sz="2800">
                <a:solidFill>
                  <a:srgbClr val="FF0000"/>
                </a:solidFill>
                <a:latin typeface="Arial" panose="020B0604020202020204" pitchFamily="34" charset="0"/>
              </a:rPr>
              <a:t>Could be broken, 				especially by Quantum Computers</a:t>
            </a:r>
          </a:p>
        </p:txBody>
      </p:sp>
      <p:grpSp>
        <p:nvGrpSpPr>
          <p:cNvPr id="79878" name="Group 6"/>
          <p:cNvGrpSpPr>
            <a:grpSpLocks/>
          </p:cNvGrpSpPr>
          <p:nvPr/>
        </p:nvGrpSpPr>
        <p:grpSpPr bwMode="auto">
          <a:xfrm>
            <a:off x="625475" y="1806575"/>
            <a:ext cx="2662238" cy="2220913"/>
            <a:chOff x="1057" y="941"/>
            <a:chExt cx="2692" cy="2267"/>
          </a:xfrm>
        </p:grpSpPr>
        <p:sp>
          <p:nvSpPr>
            <p:cNvPr id="79893" name="AutoShape 7"/>
            <p:cNvSpPr>
              <a:spLocks noChangeArrowheads="1"/>
            </p:cNvSpPr>
            <p:nvPr/>
          </p:nvSpPr>
          <p:spPr bwMode="auto">
            <a:xfrm>
              <a:off x="1615" y="1326"/>
              <a:ext cx="2020" cy="188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/>
              <a:endParaRPr kumimoji="0" lang="ko-KR" altLang="ko-KR">
                <a:latin typeface="Arial" panose="020B0604020202020204" pitchFamily="34" charset="0"/>
              </a:endParaRPr>
            </a:p>
          </p:txBody>
        </p:sp>
        <p:sp>
          <p:nvSpPr>
            <p:cNvPr id="79894" name="AutoShape 8"/>
            <p:cNvSpPr>
              <a:spLocks noChangeArrowheads="1"/>
            </p:cNvSpPr>
            <p:nvPr/>
          </p:nvSpPr>
          <p:spPr bwMode="auto">
            <a:xfrm>
              <a:off x="2191" y="1529"/>
              <a:ext cx="771" cy="138"/>
            </a:xfrm>
            <a:prstGeom prst="parallelogram">
              <a:avLst>
                <a:gd name="adj" fmla="val 13967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79895" name="Oval 9"/>
            <p:cNvSpPr>
              <a:spLocks noChangeArrowheads="1"/>
            </p:cNvSpPr>
            <p:nvPr/>
          </p:nvSpPr>
          <p:spPr bwMode="auto">
            <a:xfrm>
              <a:off x="2253" y="2316"/>
              <a:ext cx="309" cy="32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79896" name="Text Box 10"/>
            <p:cNvSpPr txBox="1">
              <a:spLocks noChangeArrowheads="1"/>
            </p:cNvSpPr>
            <p:nvPr/>
          </p:nvSpPr>
          <p:spPr bwMode="auto">
            <a:xfrm rot="1853997">
              <a:off x="1962" y="1150"/>
              <a:ext cx="753" cy="321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</a:pPr>
              <a:r>
                <a:rPr kumimoji="0" lang="en-US" altLang="ko-KR" sz="1400">
                  <a:latin typeface="Arial" panose="020B0604020202020204" pitchFamily="34" charset="0"/>
                </a:rPr>
                <a:t>Alice1</a:t>
              </a:r>
            </a:p>
          </p:txBody>
        </p:sp>
        <p:sp>
          <p:nvSpPr>
            <p:cNvPr id="79897" name="Rectangle 11"/>
            <p:cNvSpPr>
              <a:spLocks noChangeArrowheads="1"/>
            </p:cNvSpPr>
            <p:nvPr/>
          </p:nvSpPr>
          <p:spPr bwMode="auto">
            <a:xfrm>
              <a:off x="2368" y="2534"/>
              <a:ext cx="56" cy="33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79898" name="Text Box 12"/>
            <p:cNvSpPr txBox="1">
              <a:spLocks noChangeArrowheads="1"/>
            </p:cNvSpPr>
            <p:nvPr/>
          </p:nvSpPr>
          <p:spPr bwMode="auto">
            <a:xfrm rot="-1375677">
              <a:off x="2441" y="941"/>
              <a:ext cx="773" cy="32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</a:pPr>
              <a:r>
                <a:rPr kumimoji="0" lang="en-US" altLang="ko-KR" sz="1400">
                  <a:latin typeface="Arial" panose="020B0604020202020204" pitchFamily="34" charset="0"/>
                </a:rPr>
                <a:t>Alice2</a:t>
              </a:r>
            </a:p>
          </p:txBody>
        </p:sp>
        <p:sp>
          <p:nvSpPr>
            <p:cNvPr id="79899" name="Text Box 13"/>
            <p:cNvSpPr txBox="1">
              <a:spLocks noChangeArrowheads="1"/>
            </p:cNvSpPr>
            <p:nvPr/>
          </p:nvSpPr>
          <p:spPr bwMode="auto">
            <a:xfrm rot="-879489">
              <a:off x="2975" y="1004"/>
              <a:ext cx="774" cy="3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</a:pPr>
              <a:r>
                <a:rPr kumimoji="0" lang="en-US" altLang="ko-KR" sz="1400">
                  <a:latin typeface="Arial" panose="020B0604020202020204" pitchFamily="34" charset="0"/>
                </a:rPr>
                <a:t>Alice3</a:t>
              </a:r>
            </a:p>
          </p:txBody>
        </p:sp>
        <p:sp>
          <p:nvSpPr>
            <p:cNvPr id="79900" name="AutoShape 14"/>
            <p:cNvSpPr>
              <a:spLocks noChangeArrowheads="1"/>
            </p:cNvSpPr>
            <p:nvPr/>
          </p:nvSpPr>
          <p:spPr bwMode="auto">
            <a:xfrm rot="-1534325">
              <a:off x="1266" y="2738"/>
              <a:ext cx="544" cy="4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41 h 21600"/>
                <a:gd name="T26" fmla="*/ 18424 w 21600"/>
                <a:gd name="T27" fmla="*/ 1845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9901" name="Rectangle 15"/>
            <p:cNvSpPr>
              <a:spLocks noChangeArrowheads="1"/>
            </p:cNvSpPr>
            <p:nvPr/>
          </p:nvSpPr>
          <p:spPr bwMode="auto">
            <a:xfrm rot="-1534325">
              <a:off x="1612" y="2635"/>
              <a:ext cx="807" cy="1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79902" name="Rectangle 16"/>
            <p:cNvSpPr>
              <a:spLocks noChangeArrowheads="1"/>
            </p:cNvSpPr>
            <p:nvPr/>
          </p:nvSpPr>
          <p:spPr bwMode="auto">
            <a:xfrm rot="-1534325">
              <a:off x="2205" y="2624"/>
              <a:ext cx="56" cy="24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79903" name="Rectangle 17"/>
            <p:cNvSpPr>
              <a:spLocks noChangeArrowheads="1"/>
            </p:cNvSpPr>
            <p:nvPr/>
          </p:nvSpPr>
          <p:spPr bwMode="auto">
            <a:xfrm rot="-1534325">
              <a:off x="2322" y="2538"/>
              <a:ext cx="56" cy="3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79904" name="Text Box 18"/>
            <p:cNvSpPr txBox="1">
              <a:spLocks noChangeArrowheads="1"/>
            </p:cNvSpPr>
            <p:nvPr/>
          </p:nvSpPr>
          <p:spPr bwMode="auto">
            <a:xfrm rot="-1823780">
              <a:off x="1057" y="2895"/>
              <a:ext cx="584" cy="312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</a:pPr>
              <a:r>
                <a:rPr kumimoji="0" lang="en-US" altLang="ko-KR" sz="1400">
                  <a:latin typeface="Arial" panose="020B0604020202020204" pitchFamily="34" charset="0"/>
                </a:rPr>
                <a:t>Bob</a:t>
              </a:r>
            </a:p>
          </p:txBody>
        </p:sp>
      </p:grpSp>
      <p:sp>
        <p:nvSpPr>
          <p:cNvPr id="79879" name="Text Box 19"/>
          <p:cNvSpPr txBox="1">
            <a:spLocks noChangeArrowheads="1"/>
          </p:cNvSpPr>
          <p:nvPr/>
        </p:nvSpPr>
        <p:spPr bwMode="auto">
          <a:xfrm>
            <a:off x="5329238" y="1622426"/>
            <a:ext cx="2055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50000"/>
              </a:spcBef>
            </a:pPr>
            <a:r>
              <a:rPr kumimoji="0" lang="en-US" altLang="ko-KR" sz="1600" dirty="0" err="1">
                <a:solidFill>
                  <a:schemeClr val="accent2"/>
                </a:solidFill>
                <a:latin typeface="Arial" panose="020B0604020202020204" pitchFamily="34" charset="0"/>
              </a:rPr>
              <a:t>Diffie</a:t>
            </a:r>
            <a:r>
              <a:rPr kumimoji="0" lang="en-US" altLang="ko-KR" sz="1600" dirty="0">
                <a:solidFill>
                  <a:schemeClr val="accent2"/>
                </a:solidFill>
                <a:latin typeface="Arial" panose="020B0604020202020204" pitchFamily="34" charset="0"/>
              </a:rPr>
              <a:t>, Hellman</a:t>
            </a:r>
          </a:p>
        </p:txBody>
      </p:sp>
      <p:sp>
        <p:nvSpPr>
          <p:cNvPr id="79880" name="Text Box 20"/>
          <p:cNvSpPr txBox="1">
            <a:spLocks noChangeArrowheads="1"/>
          </p:cNvSpPr>
          <p:nvPr/>
        </p:nvSpPr>
        <p:spPr bwMode="auto">
          <a:xfrm>
            <a:off x="5342412" y="2010570"/>
            <a:ext cx="34780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50000"/>
              </a:spcBef>
            </a:pPr>
            <a:r>
              <a:rPr kumimoji="0" lang="en-US" altLang="ko-KR" sz="1600" dirty="0">
                <a:solidFill>
                  <a:schemeClr val="accent2"/>
                </a:solidFill>
                <a:latin typeface="Arial" panose="020B0604020202020204" pitchFamily="34" charset="0"/>
              </a:rPr>
              <a:t>RSA : </a:t>
            </a:r>
            <a:r>
              <a:rPr kumimoji="0" lang="en-US" altLang="ko-KR" sz="1600" dirty="0" err="1">
                <a:solidFill>
                  <a:schemeClr val="accent2"/>
                </a:solidFill>
                <a:latin typeface="Arial" panose="020B0604020202020204" pitchFamily="34" charset="0"/>
              </a:rPr>
              <a:t>Rivest</a:t>
            </a:r>
            <a:r>
              <a:rPr kumimoji="0" lang="en-US" altLang="ko-KR" sz="1600" dirty="0">
                <a:solidFill>
                  <a:schemeClr val="accent2"/>
                </a:solidFill>
                <a:latin typeface="Arial" panose="020B0604020202020204" pitchFamily="34" charset="0"/>
              </a:rPr>
              <a:t>, Shamir, </a:t>
            </a:r>
            <a:r>
              <a:rPr kumimoji="0" lang="en-US" altLang="ko-KR" sz="1600" dirty="0" err="1">
                <a:solidFill>
                  <a:schemeClr val="accent2"/>
                </a:solidFill>
                <a:latin typeface="Arial" panose="020B0604020202020204" pitchFamily="34" charset="0"/>
              </a:rPr>
              <a:t>Adleman</a:t>
            </a:r>
            <a:endParaRPr kumimoji="0" lang="en-US" altLang="ko-KR" sz="16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9881" name="Text Box 21"/>
          <p:cNvSpPr txBox="1">
            <a:spLocks noChangeArrowheads="1"/>
          </p:cNvSpPr>
          <p:nvPr/>
        </p:nvSpPr>
        <p:spPr bwMode="auto">
          <a:xfrm>
            <a:off x="3692525" y="3694113"/>
            <a:ext cx="1508125" cy="36933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1800">
                <a:latin typeface="Arial" panose="020B0604020202020204" pitchFamily="34" charset="0"/>
              </a:rPr>
              <a:t>Encryption</a:t>
            </a:r>
          </a:p>
        </p:txBody>
      </p:sp>
      <p:sp>
        <p:nvSpPr>
          <p:cNvPr id="79882" name="Text Box 22"/>
          <p:cNvSpPr txBox="1">
            <a:spLocks noChangeArrowheads="1"/>
          </p:cNvSpPr>
          <p:nvPr/>
        </p:nvSpPr>
        <p:spPr bwMode="auto">
          <a:xfrm>
            <a:off x="7224713" y="3694113"/>
            <a:ext cx="1539875" cy="36933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1800">
                <a:latin typeface="Arial" panose="020B0604020202020204" pitchFamily="34" charset="0"/>
              </a:rPr>
              <a:t>Decryption</a:t>
            </a:r>
          </a:p>
        </p:txBody>
      </p:sp>
      <p:grpSp>
        <p:nvGrpSpPr>
          <p:cNvPr id="79883" name="Group 23"/>
          <p:cNvGrpSpPr>
            <a:grpSpLocks/>
          </p:cNvGrpSpPr>
          <p:nvPr/>
        </p:nvGrpSpPr>
        <p:grpSpPr bwMode="auto">
          <a:xfrm>
            <a:off x="3175000" y="4119563"/>
            <a:ext cx="2530475" cy="901700"/>
            <a:chOff x="2016" y="2940"/>
            <a:chExt cx="1594" cy="568"/>
          </a:xfrm>
        </p:grpSpPr>
        <p:sp>
          <p:nvSpPr>
            <p:cNvPr id="79891" name="Oval 24"/>
            <p:cNvSpPr>
              <a:spLocks noChangeArrowheads="1"/>
            </p:cNvSpPr>
            <p:nvPr/>
          </p:nvSpPr>
          <p:spPr bwMode="auto">
            <a:xfrm>
              <a:off x="2228" y="2940"/>
              <a:ext cx="1145" cy="56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79892" name="Text Box 25"/>
            <p:cNvSpPr txBox="1">
              <a:spLocks noChangeArrowheads="1"/>
            </p:cNvSpPr>
            <p:nvPr/>
          </p:nvSpPr>
          <p:spPr bwMode="auto">
            <a:xfrm>
              <a:off x="2016" y="3024"/>
              <a:ext cx="1594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>
                <a:lnSpc>
                  <a:spcPct val="60000"/>
                </a:lnSpc>
                <a:spcBef>
                  <a:spcPct val="50000"/>
                </a:spcBef>
              </a:pPr>
              <a:r>
                <a:rPr kumimoji="0" lang="en-US" altLang="ko-KR" sz="1400">
                  <a:latin typeface="Arial" panose="020B0604020202020204" pitchFamily="34" charset="0"/>
                </a:rPr>
                <a:t>Encryption Key</a:t>
              </a:r>
              <a:r>
                <a:rPr kumimoji="0" lang="en-US" altLang="ko-KR">
                  <a:latin typeface="Arial" panose="020B0604020202020204" pitchFamily="34" charset="0"/>
                </a:rPr>
                <a:t> </a:t>
              </a:r>
            </a:p>
            <a:p>
              <a:pPr algn="ctr" latinLnBrk="0">
                <a:lnSpc>
                  <a:spcPct val="60000"/>
                </a:lnSpc>
                <a:spcBef>
                  <a:spcPct val="50000"/>
                </a:spcBef>
              </a:pPr>
              <a:r>
                <a:rPr kumimoji="0" lang="en-US" altLang="ko-KR">
                  <a:latin typeface="Arial" panose="020B0604020202020204" pitchFamily="34" charset="0"/>
                </a:rPr>
                <a:t>[k]</a:t>
              </a:r>
            </a:p>
          </p:txBody>
        </p:sp>
      </p:grpSp>
      <p:grpSp>
        <p:nvGrpSpPr>
          <p:cNvPr id="79884" name="Group 26"/>
          <p:cNvGrpSpPr>
            <a:grpSpLocks/>
          </p:cNvGrpSpPr>
          <p:nvPr/>
        </p:nvGrpSpPr>
        <p:grpSpPr bwMode="auto">
          <a:xfrm>
            <a:off x="6781800" y="4119563"/>
            <a:ext cx="2530475" cy="984250"/>
            <a:chOff x="4272" y="2941"/>
            <a:chExt cx="1594" cy="620"/>
          </a:xfrm>
        </p:grpSpPr>
        <p:sp>
          <p:nvSpPr>
            <p:cNvPr id="79889" name="Oval 27"/>
            <p:cNvSpPr>
              <a:spLocks noChangeArrowheads="1"/>
            </p:cNvSpPr>
            <p:nvPr/>
          </p:nvSpPr>
          <p:spPr bwMode="auto">
            <a:xfrm>
              <a:off x="4391" y="2941"/>
              <a:ext cx="1272" cy="62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79890" name="Text Box 28"/>
            <p:cNvSpPr txBox="1">
              <a:spLocks noChangeArrowheads="1"/>
            </p:cNvSpPr>
            <p:nvPr/>
          </p:nvSpPr>
          <p:spPr bwMode="auto">
            <a:xfrm>
              <a:off x="4272" y="3024"/>
              <a:ext cx="1594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>
                <a:lnSpc>
                  <a:spcPct val="60000"/>
                </a:lnSpc>
                <a:spcBef>
                  <a:spcPct val="50000"/>
                </a:spcBef>
              </a:pPr>
              <a:r>
                <a:rPr kumimoji="0" lang="en-US" altLang="ko-KR" sz="1400">
                  <a:latin typeface="Arial" panose="020B0604020202020204" pitchFamily="34" charset="0"/>
                </a:rPr>
                <a:t>Decryption Key</a:t>
              </a:r>
              <a:r>
                <a:rPr kumimoji="0" lang="en-US" altLang="ko-KR">
                  <a:latin typeface="Arial" panose="020B0604020202020204" pitchFamily="34" charset="0"/>
                </a:rPr>
                <a:t> </a:t>
              </a:r>
            </a:p>
            <a:p>
              <a:pPr algn="ctr" latinLnBrk="0">
                <a:lnSpc>
                  <a:spcPct val="60000"/>
                </a:lnSpc>
                <a:spcBef>
                  <a:spcPct val="50000"/>
                </a:spcBef>
              </a:pPr>
              <a:r>
                <a:rPr kumimoji="0" lang="en-US" altLang="ko-KR">
                  <a:latin typeface="Arial" panose="020B0604020202020204" pitchFamily="34" charset="0"/>
                </a:rPr>
                <a:t>[d=f(k)]</a:t>
              </a:r>
            </a:p>
          </p:txBody>
        </p:sp>
      </p:grpSp>
      <p:sp>
        <p:nvSpPr>
          <p:cNvPr id="79885" name="Text Box 29"/>
          <p:cNvSpPr txBox="1">
            <a:spLocks noChangeArrowheads="1"/>
          </p:cNvSpPr>
          <p:nvPr/>
        </p:nvSpPr>
        <p:spPr bwMode="auto">
          <a:xfrm>
            <a:off x="3246438" y="2713038"/>
            <a:ext cx="24590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2000">
                <a:solidFill>
                  <a:srgbClr val="FF0000"/>
                </a:solidFill>
                <a:latin typeface="Arial" panose="020B0604020202020204" pitchFamily="34" charset="0"/>
              </a:rPr>
              <a:t>Alice1, Alice2, …</a:t>
            </a:r>
          </a:p>
          <a:p>
            <a:pPr algn="ctr" latinLnBrk="0">
              <a:spcBef>
                <a:spcPct val="50000"/>
              </a:spcBef>
            </a:pPr>
            <a:r>
              <a:rPr kumimoji="0" lang="en-US" altLang="ko-KR" sz="2000">
                <a:latin typeface="Arial" panose="020B0604020202020204" pitchFamily="34" charset="0"/>
              </a:rPr>
              <a:t>Message [m]</a:t>
            </a:r>
          </a:p>
        </p:txBody>
      </p:sp>
      <p:sp>
        <p:nvSpPr>
          <p:cNvPr id="79886" name="Text Box 30"/>
          <p:cNvSpPr txBox="1">
            <a:spLocks noChangeArrowheads="1"/>
          </p:cNvSpPr>
          <p:nvPr/>
        </p:nvSpPr>
        <p:spPr bwMode="auto">
          <a:xfrm>
            <a:off x="6892925" y="2713038"/>
            <a:ext cx="22082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2000">
                <a:solidFill>
                  <a:srgbClr val="FF0000"/>
                </a:solidFill>
                <a:latin typeface="Arial" panose="020B0604020202020204" pitchFamily="34" charset="0"/>
              </a:rPr>
              <a:t>Bob</a:t>
            </a:r>
          </a:p>
          <a:p>
            <a:pPr algn="ctr" latinLnBrk="0">
              <a:spcBef>
                <a:spcPct val="50000"/>
              </a:spcBef>
            </a:pPr>
            <a:r>
              <a:rPr kumimoji="0" lang="en-US" altLang="ko-KR" sz="2000">
                <a:latin typeface="Arial" panose="020B0604020202020204" pitchFamily="34" charset="0"/>
              </a:rPr>
              <a:t>Message [m]</a:t>
            </a:r>
          </a:p>
        </p:txBody>
      </p:sp>
      <p:sp>
        <p:nvSpPr>
          <p:cNvPr id="79887" name="Text Box 31"/>
          <p:cNvSpPr txBox="1">
            <a:spLocks noChangeArrowheads="1"/>
          </p:cNvSpPr>
          <p:nvPr/>
        </p:nvSpPr>
        <p:spPr bwMode="auto">
          <a:xfrm>
            <a:off x="5594350" y="3154363"/>
            <a:ext cx="1187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>
                <a:solidFill>
                  <a:srgbClr val="FF0000"/>
                </a:solidFill>
                <a:latin typeface="Arial" panose="020B0604020202020204" pitchFamily="34" charset="0"/>
              </a:rPr>
              <a:t>Eve</a:t>
            </a:r>
          </a:p>
        </p:txBody>
      </p:sp>
      <p:sp>
        <p:nvSpPr>
          <p:cNvPr id="79888" name="Text Box 32"/>
          <p:cNvSpPr txBox="1">
            <a:spLocks noChangeArrowheads="1"/>
          </p:cNvSpPr>
          <p:nvPr/>
        </p:nvSpPr>
        <p:spPr bwMode="auto">
          <a:xfrm>
            <a:off x="5329238" y="3535363"/>
            <a:ext cx="18240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2000">
                <a:latin typeface="Arial" panose="020B0604020202020204" pitchFamily="34" charset="0"/>
              </a:rPr>
              <a:t>Cryptogram [c]</a:t>
            </a:r>
          </a:p>
        </p:txBody>
      </p:sp>
    </p:spTree>
    <p:extLst>
      <p:ext uri="{BB962C8B-B14F-4D97-AF65-F5344CB8AC3E}">
        <p14:creationId xmlns:p14="http://schemas.microsoft.com/office/powerpoint/2010/main" xmlns="" val="15362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panose="020B0604020202020204" pitchFamily="34" charset="0"/>
              </a:rPr>
              <a:t>RSA Cryptosystem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ym typeface="MT Symbol" panose="05050102010706020507" pitchFamily="18" charset="2"/>
              </a:rPr>
              <a:t>Message </a:t>
            </a:r>
            <a:r>
              <a:rPr lang="en-US" altLang="ko-KR" dirty="0" smtClean="0">
                <a:sym typeface="Wingdings" panose="05000000000000000000" pitchFamily="2" charset="2"/>
              </a:rPr>
              <a:t></a:t>
            </a:r>
            <a:r>
              <a:rPr lang="en-US" altLang="ko-KR" dirty="0" smtClean="0">
                <a:sym typeface="MT Symbol" panose="05050102010706020507" pitchFamily="18" charset="2"/>
              </a:rPr>
              <a:t> M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ym typeface="MT Symbol" panose="05050102010706020507" pitchFamily="18" charset="2"/>
              </a:rPr>
              <a:t>n = p q , e d = 1 mod (p-1)(q-1) </a:t>
            </a:r>
            <a:endParaRPr lang="en-US" altLang="ko-KR" dirty="0" smtClean="0">
              <a:latin typeface="Lucida Console" panose="020B0609040504020204" pitchFamily="49" charset="0"/>
              <a:sym typeface="MT Symbol" panose="05050102010706020507" pitchFamily="18" charset="2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 smtClean="0">
                <a:sym typeface="MT Symbol" panose="05050102010706020507" pitchFamily="18" charset="2"/>
              </a:rPr>
              <a:t>n, e : Public Key (Encryption)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 smtClean="0">
                <a:sym typeface="MT Symbol" panose="05050102010706020507" pitchFamily="18" charset="2"/>
              </a:rPr>
              <a:t>n, d : Secret Key (Decryption)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ym typeface="MT Symbol" panose="05050102010706020507" pitchFamily="18" charset="2"/>
              </a:rPr>
              <a:t>Alice :   E = M</a:t>
            </a:r>
            <a:r>
              <a:rPr lang="en-US" altLang="ko-KR" baseline="30000" dirty="0" smtClean="0">
                <a:sym typeface="MT Symbol" panose="05050102010706020507" pitchFamily="18" charset="2"/>
              </a:rPr>
              <a:t>e</a:t>
            </a:r>
            <a:r>
              <a:rPr lang="en-US" altLang="ko-KR" dirty="0" smtClean="0">
                <a:sym typeface="MT Symbol" panose="05050102010706020507" pitchFamily="18" charset="2"/>
              </a:rPr>
              <a:t> mod 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ym typeface="MT Symbol" panose="05050102010706020507" pitchFamily="18" charset="2"/>
              </a:rPr>
              <a:t>Bob :    M = E</a:t>
            </a:r>
            <a:r>
              <a:rPr lang="en-US" altLang="ko-KR" baseline="30000" dirty="0" smtClean="0">
                <a:sym typeface="MT Symbol" panose="05050102010706020507" pitchFamily="18" charset="2"/>
              </a:rPr>
              <a:t>d</a:t>
            </a:r>
            <a:r>
              <a:rPr lang="en-US" altLang="ko-KR" dirty="0" smtClean="0">
                <a:sym typeface="MT Symbol" panose="05050102010706020507" pitchFamily="18" charset="2"/>
              </a:rPr>
              <a:t> mod 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ym typeface="MT Symbol" panose="05050102010706020507" pitchFamily="18" charset="2"/>
              </a:rPr>
              <a:t>M </a:t>
            </a:r>
            <a:r>
              <a:rPr lang="en-US" altLang="ko-KR" dirty="0" smtClean="0">
                <a:sym typeface="Wingdings" panose="05000000000000000000" pitchFamily="2" charset="2"/>
              </a:rPr>
              <a:t></a:t>
            </a:r>
            <a:r>
              <a:rPr lang="en-US" altLang="ko-KR" dirty="0" smtClean="0">
                <a:sym typeface="MT Symbol" panose="05050102010706020507" pitchFamily="18" charset="2"/>
              </a:rPr>
              <a:t> Message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34963" y="152400"/>
            <a:ext cx="2586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50000"/>
              </a:spcBef>
            </a:pPr>
            <a:r>
              <a:rPr kumimoji="0" lang="en-US" altLang="ko-KR">
                <a:latin typeface="Arial" panose="020B0604020202020204" pitchFamily="34" charset="0"/>
              </a:rPr>
              <a:t>[Asymmetric]</a:t>
            </a:r>
          </a:p>
        </p:txBody>
      </p:sp>
    </p:spTree>
    <p:extLst>
      <p:ext uri="{BB962C8B-B14F-4D97-AF65-F5344CB8AC3E}">
        <p14:creationId xmlns:p14="http://schemas.microsoft.com/office/powerpoint/2010/main" xmlns="" val="331387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panose="020B0604020202020204" pitchFamily="34" charset="0"/>
              </a:rPr>
              <a:t>RSA Example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70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mtClean="0">
                <a:latin typeface="Arial" panose="020B0604020202020204" pitchFamily="34" charset="0"/>
                <a:sym typeface="MT Symbol" panose="05050102010706020507" pitchFamily="18" charset="2"/>
              </a:rPr>
              <a:t>Bob’s Keys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mtClean="0">
                <a:latin typeface="Arial" panose="020B0604020202020204" pitchFamily="34" charset="0"/>
                <a:sym typeface="MT Symbol" panose="05050102010706020507" pitchFamily="18" charset="2"/>
              </a:rPr>
              <a:t>p = 11, q = 13, n = p q = 143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mtClean="0">
                <a:latin typeface="Arial" panose="020B0604020202020204" pitchFamily="34" charset="0"/>
                <a:sym typeface="MT Symbol" panose="05050102010706020507" pitchFamily="18" charset="2"/>
              </a:rPr>
              <a:t>d = 103, e = 7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mtClean="0">
                <a:latin typeface="Arial" panose="020B0604020202020204" pitchFamily="34" charset="0"/>
                <a:sym typeface="MT Symbol" panose="05050102010706020507" pitchFamily="18" charset="2"/>
              </a:rPr>
              <a:t>d e mod (p-1)(q-1) = 103 x 7 mod 120 = 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mtClean="0">
                <a:latin typeface="Arial" panose="020B0604020202020204" pitchFamily="34" charset="0"/>
                <a:sym typeface="MT Symbol" panose="05050102010706020507" pitchFamily="18" charset="2"/>
              </a:rPr>
              <a:t>Alice’s Message: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mtClean="0">
                <a:latin typeface="Arial" panose="020B0604020202020204" pitchFamily="34" charset="0"/>
                <a:sym typeface="MT Symbol" panose="05050102010706020507" pitchFamily="18" charset="2"/>
              </a:rPr>
              <a:t>M = 9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mtClean="0">
                <a:latin typeface="Arial" panose="020B0604020202020204" pitchFamily="34" charset="0"/>
                <a:sym typeface="MT Symbol" panose="05050102010706020507" pitchFamily="18" charset="2"/>
              </a:rPr>
              <a:t>E = M</a:t>
            </a:r>
            <a:r>
              <a:rPr lang="en-US" altLang="ko-KR" baseline="30000" smtClean="0">
                <a:latin typeface="Arial" panose="020B0604020202020204" pitchFamily="34" charset="0"/>
                <a:sym typeface="MT Symbol" panose="05050102010706020507" pitchFamily="18" charset="2"/>
              </a:rPr>
              <a:t>e</a:t>
            </a:r>
            <a:r>
              <a:rPr lang="en-US" altLang="ko-KR" smtClean="0">
                <a:latin typeface="Arial" panose="020B0604020202020204" pitchFamily="34" charset="0"/>
                <a:sym typeface="MT Symbol" panose="05050102010706020507" pitchFamily="18" charset="2"/>
              </a:rPr>
              <a:t> mod n = 9</a:t>
            </a:r>
            <a:r>
              <a:rPr lang="en-US" altLang="ko-KR" baseline="30000" smtClean="0">
                <a:latin typeface="Arial" panose="020B0604020202020204" pitchFamily="34" charset="0"/>
                <a:sym typeface="MT Symbol" panose="05050102010706020507" pitchFamily="18" charset="2"/>
              </a:rPr>
              <a:t>7</a:t>
            </a:r>
            <a:r>
              <a:rPr lang="en-US" altLang="ko-KR" smtClean="0">
                <a:latin typeface="Arial" panose="020B0604020202020204" pitchFamily="34" charset="0"/>
                <a:sym typeface="MT Symbol" panose="05050102010706020507" pitchFamily="18" charset="2"/>
              </a:rPr>
              <a:t> mod 143 = 48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mtClean="0">
                <a:latin typeface="Arial" panose="020B0604020202020204" pitchFamily="34" charset="0"/>
                <a:sym typeface="MT Symbol" panose="05050102010706020507" pitchFamily="18" charset="2"/>
              </a:rPr>
              <a:t>Bob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mtClean="0">
                <a:latin typeface="Arial" panose="020B0604020202020204" pitchFamily="34" charset="0"/>
                <a:sym typeface="MT Symbol" panose="05050102010706020507" pitchFamily="18" charset="2"/>
              </a:rPr>
              <a:t>M=E</a:t>
            </a:r>
            <a:r>
              <a:rPr lang="en-US" altLang="ko-KR" baseline="30000" smtClean="0">
                <a:latin typeface="Arial" panose="020B0604020202020204" pitchFamily="34" charset="0"/>
                <a:sym typeface="MT Symbol" panose="05050102010706020507" pitchFamily="18" charset="2"/>
              </a:rPr>
              <a:t>d</a:t>
            </a:r>
            <a:r>
              <a:rPr lang="en-US" altLang="ko-KR" smtClean="0">
                <a:latin typeface="Arial" panose="020B0604020202020204" pitchFamily="34" charset="0"/>
                <a:sym typeface="MT Symbol" panose="05050102010706020507" pitchFamily="18" charset="2"/>
              </a:rPr>
              <a:t> mod n = 48</a:t>
            </a:r>
            <a:r>
              <a:rPr lang="en-US" altLang="ko-KR" baseline="30000" smtClean="0">
                <a:latin typeface="Arial" panose="020B0604020202020204" pitchFamily="34" charset="0"/>
                <a:sym typeface="MT Symbol" panose="05050102010706020507" pitchFamily="18" charset="2"/>
              </a:rPr>
              <a:t>103</a:t>
            </a:r>
            <a:r>
              <a:rPr lang="en-US" altLang="ko-KR" smtClean="0">
                <a:latin typeface="Arial" panose="020B0604020202020204" pitchFamily="34" charset="0"/>
                <a:sym typeface="MT Symbol" panose="05050102010706020507" pitchFamily="18" charset="2"/>
              </a:rPr>
              <a:t> mod 143 = 9</a:t>
            </a:r>
          </a:p>
          <a:p>
            <a:pPr lvl="1" eaLnBrk="1" hangingPunct="1">
              <a:lnSpc>
                <a:spcPct val="90000"/>
              </a:lnSpc>
            </a:pPr>
            <a:endParaRPr lang="ko-KR" altLang="ko-KR" smtClean="0">
              <a:latin typeface="Arial" panose="020B0604020202020204" pitchFamily="34" charset="0"/>
              <a:sym typeface="MT 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988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panose="020B0604020202020204" pitchFamily="34" charset="0"/>
              </a:rPr>
              <a:t>How Hard is Factoring?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925638"/>
            <a:ext cx="8431212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dirty="0" smtClean="0">
                <a:latin typeface="Arial" panose="020B0604020202020204" pitchFamily="34" charset="0"/>
                <a:sym typeface="MT Symbol" panose="05050102010706020507" pitchFamily="18" charset="2"/>
              </a:rPr>
              <a:t>Almost exponentially complex with the number of digits, 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dirty="0" smtClean="0">
                <a:solidFill>
                  <a:srgbClr val="0000FF"/>
                </a:solidFill>
                <a:latin typeface="Arial" panose="020B0604020202020204" pitchFamily="34" charset="0"/>
                <a:sym typeface="MT Symbol" panose="05050102010706020507" pitchFamily="18" charset="2"/>
              </a:rPr>
              <a:t>RSA129 (1977)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400" dirty="0" smtClean="0">
                <a:latin typeface="Arial" panose="020B0604020202020204" pitchFamily="34" charset="0"/>
                <a:sym typeface="MT Symbol" panose="05050102010706020507" pitchFamily="18" charset="2"/>
              </a:rPr>
              <a:t> Factored 17 years later using 1,600 computers</a:t>
            </a:r>
          </a:p>
          <a:p>
            <a:pPr lvl="1" eaLnBrk="1" hangingPunct="1">
              <a:lnSpc>
                <a:spcPct val="90000"/>
              </a:lnSpc>
            </a:pPr>
            <a:endParaRPr lang="en-US" altLang="ko-KR" sz="2400" dirty="0" smtClean="0">
              <a:latin typeface="Arial" panose="020B0604020202020204" pitchFamily="34" charset="0"/>
              <a:sym typeface="MT 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ko-KR" sz="2800" dirty="0" smtClean="0">
                <a:latin typeface="Arial" panose="020B0604020202020204" pitchFamily="34" charset="0"/>
                <a:sym typeface="MT Symbol" panose="05050102010706020507" pitchFamily="18" charset="2"/>
              </a:rPr>
              <a:t>2,000 Digit Number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ko-KR" sz="2800" dirty="0" smtClean="0">
                <a:latin typeface="Arial" panose="020B0604020202020204" pitchFamily="34" charset="0"/>
                <a:sym typeface="MT Symbol" panose="05050102010706020507" pitchFamily="18" charset="2"/>
              </a:rPr>
              <a:t>	Impossible to factor even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400" dirty="0" smtClean="0">
                <a:latin typeface="Arial" panose="020B0604020202020204" pitchFamily="34" charset="0"/>
                <a:sym typeface="MT Symbol" panose="05050102010706020507" pitchFamily="18" charset="2"/>
              </a:rPr>
              <a:t>With as many digital computers as the number of particles in the Universe (10</a:t>
            </a:r>
            <a:r>
              <a:rPr lang="en-US" altLang="ko-KR" sz="2400" baseline="30000" dirty="0" smtClean="0">
                <a:latin typeface="Arial" panose="020B0604020202020204" pitchFamily="34" charset="0"/>
                <a:sym typeface="MT Symbol" panose="05050102010706020507" pitchFamily="18" charset="2"/>
              </a:rPr>
              <a:t>80</a:t>
            </a:r>
            <a:r>
              <a:rPr lang="en-US" altLang="ko-KR" sz="2400" dirty="0" smtClean="0">
                <a:latin typeface="Arial" panose="020B0604020202020204" pitchFamily="34" charset="0"/>
                <a:sym typeface="MT Symbol" panose="05050102010706020507" pitchFamily="18" charset="2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400" dirty="0" smtClean="0">
                <a:latin typeface="Arial" panose="020B0604020202020204" pitchFamily="34" charset="0"/>
                <a:sym typeface="MT Symbol" panose="05050102010706020507" pitchFamily="18" charset="2"/>
              </a:rPr>
              <a:t>In as long time as the age of the universe (10</a:t>
            </a:r>
            <a:r>
              <a:rPr lang="en-US" altLang="ko-KR" sz="2400" baseline="30000" dirty="0" smtClean="0">
                <a:latin typeface="Arial" panose="020B0604020202020204" pitchFamily="34" charset="0"/>
                <a:sym typeface="MT Symbol" panose="05050102010706020507" pitchFamily="18" charset="2"/>
              </a:rPr>
              <a:t>18 </a:t>
            </a:r>
            <a:r>
              <a:rPr lang="en-US" altLang="ko-KR" sz="2400" dirty="0" smtClean="0">
                <a:latin typeface="Arial" panose="020B0604020202020204" pitchFamily="34" charset="0"/>
                <a:sym typeface="MT Symbol" panose="05050102010706020507" pitchFamily="18" charset="2"/>
              </a:rPr>
              <a:t>sec)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6402388" y="4418013"/>
            <a:ext cx="2055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50000"/>
              </a:spcBef>
            </a:pPr>
            <a:r>
              <a:rPr kumimoji="0" lang="en-US" altLang="ko-KR" sz="1600" dirty="0" err="1">
                <a:latin typeface="Arial" panose="020B0604020202020204" pitchFamily="34" charset="0"/>
              </a:rPr>
              <a:t>Vazirani</a:t>
            </a:r>
            <a:endParaRPr kumimoji="0" lang="en-US" altLang="ko-KR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73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562975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8610600" cy="10874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80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391162" y="320675"/>
            <a:ext cx="65585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/>
            <a:r>
              <a:rPr kumimoji="0" lang="en-US" altLang="ko-KR" sz="5400">
                <a:solidFill>
                  <a:srgbClr val="FF0000"/>
                </a:solidFill>
                <a:latin typeface="Arial" panose="020B0604020202020204" pitchFamily="34" charset="0"/>
              </a:rPr>
              <a:t>No </a:t>
            </a:r>
            <a:r>
              <a:rPr kumimoji="0" lang="en-US" altLang="ko-KR" sz="5400">
                <a:solidFill>
                  <a:srgbClr val="0000FF"/>
                </a:solidFill>
                <a:latin typeface="Arial" panose="020B0604020202020204" pitchFamily="34" charset="0"/>
              </a:rPr>
              <a:t>Cloning</a:t>
            </a:r>
            <a:r>
              <a:rPr kumimoji="0" lang="en-US" altLang="ko-KR" sz="5400">
                <a:solidFill>
                  <a:srgbClr val="FF0000"/>
                </a:solidFill>
                <a:latin typeface="Arial" panose="020B0604020202020204" pitchFamily="34" charset="0"/>
              </a:rPr>
              <a:t> Theorem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954088" y="1144588"/>
            <a:ext cx="7523213" cy="69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20000"/>
              </a:lnSpc>
            </a:pPr>
            <a:r>
              <a:rPr kumimoji="0" lang="en-US" altLang="ko-KR" sz="3200">
                <a:solidFill>
                  <a:srgbClr val="33CC33"/>
                </a:solidFill>
                <a:latin typeface="Arial Narrow" panose="020B0606020202030204" pitchFamily="34" charset="0"/>
              </a:rPr>
              <a:t>An </a:t>
            </a:r>
            <a:r>
              <a:rPr kumimoji="0" lang="en-US" altLang="ko-KR" sz="3200">
                <a:solidFill>
                  <a:srgbClr val="CC00CC"/>
                </a:solidFill>
                <a:latin typeface="Arial Narrow" panose="020B0606020202030204" pitchFamily="34" charset="0"/>
              </a:rPr>
              <a:t>Unknown</a:t>
            </a:r>
            <a:r>
              <a:rPr kumimoji="0" lang="en-US" altLang="ko-KR" sz="3200">
                <a:solidFill>
                  <a:srgbClr val="33CC33"/>
                </a:solidFill>
                <a:latin typeface="Arial Narrow" panose="020B0606020202030204" pitchFamily="34" charset="0"/>
              </a:rPr>
              <a:t> Quantum State </a:t>
            </a:r>
            <a:r>
              <a:rPr kumimoji="0" lang="en-US" altLang="ko-KR" sz="3600">
                <a:solidFill>
                  <a:srgbClr val="FF0000"/>
                </a:solidFill>
                <a:latin typeface="Arial Narrow" panose="020B0606020202030204" pitchFamily="34" charset="0"/>
              </a:rPr>
              <a:t>Cannot</a:t>
            </a:r>
            <a:r>
              <a:rPr kumimoji="0" lang="en-US" altLang="ko-KR" sz="3200">
                <a:solidFill>
                  <a:srgbClr val="33CC33"/>
                </a:solidFill>
                <a:latin typeface="Arial Narrow" panose="020B0606020202030204" pitchFamily="34" charset="0"/>
              </a:rPr>
              <a:t> Be Cloned.</a:t>
            </a:r>
            <a:endParaRPr kumimoji="0" lang="en-US" altLang="ko-KR">
              <a:solidFill>
                <a:srgbClr val="33CC33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56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21585047"/>
              </p:ext>
            </p:extLst>
          </p:nvPr>
        </p:nvGraphicFramePr>
        <p:xfrm>
          <a:off x="1235075" y="2652713"/>
          <a:ext cx="7269163" cy="3363912"/>
        </p:xfrm>
        <a:graphic>
          <a:graphicData uri="http://schemas.openxmlformats.org/presentationml/2006/ole">
            <p:oleObj spid="_x0000_s190576" name="Equation" r:id="rId3" imgW="3073400" imgH="1422400" progId="">
              <p:embed/>
            </p:oleObj>
          </a:graphicData>
        </a:graphic>
      </p:graphicFrame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94523" y="2193281"/>
            <a:ext cx="12795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>
                <a:latin typeface="Arial" panose="020B0604020202020204" pitchFamily="34" charset="0"/>
              </a:rPr>
              <a:t>&lt;Proof&gt;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280150" y="2087563"/>
            <a:ext cx="205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50000"/>
              </a:spcBef>
            </a:pPr>
            <a:r>
              <a:rPr kumimoji="0" lang="en-US" altLang="ko-KR" sz="1600" dirty="0" err="1">
                <a:latin typeface="Arial" panose="020B0604020202020204" pitchFamily="34" charset="0"/>
              </a:rPr>
              <a:t>Zurek</a:t>
            </a:r>
            <a:r>
              <a:rPr kumimoji="0" lang="en-US" altLang="ko-KR" sz="1600" dirty="0">
                <a:latin typeface="Arial" panose="020B0604020202020204" pitchFamily="34" charset="0"/>
              </a:rPr>
              <a:t>, </a:t>
            </a:r>
            <a:r>
              <a:rPr kumimoji="0" lang="en-US" altLang="ko-KR" sz="1600" dirty="0" err="1">
                <a:latin typeface="Arial" panose="020B0604020202020204" pitchFamily="34" charset="0"/>
              </a:rPr>
              <a:t>Wootters</a:t>
            </a:r>
            <a:r>
              <a:rPr kumimoji="0" lang="en-US" altLang="ko-KR" sz="1600" dirty="0">
                <a:latin typeface="Arial" panose="020B0604020202020204" pitchFamily="34" charset="0"/>
              </a:rPr>
              <a:t/>
            </a:r>
            <a:br>
              <a:rPr kumimoji="0" lang="en-US" altLang="ko-KR" sz="1600" dirty="0">
                <a:latin typeface="Arial" panose="020B0604020202020204" pitchFamily="34" charset="0"/>
              </a:rPr>
            </a:br>
            <a:r>
              <a:rPr kumimoji="0" lang="en-US" altLang="ko-KR" sz="1600" dirty="0" err="1">
                <a:latin typeface="Arial" panose="020B0604020202020204" pitchFamily="34" charset="0"/>
              </a:rPr>
              <a:t>Diks</a:t>
            </a:r>
            <a:endParaRPr kumimoji="0" lang="en-US" altLang="ko-KR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2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501650" y="2117725"/>
            <a:ext cx="25908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US" altLang="ko-KR" b="1">
                <a:solidFill>
                  <a:srgbClr val="FF0000"/>
                </a:solidFill>
                <a:latin typeface="Arial" panose="020B0604020202020204" pitchFamily="34" charset="0"/>
              </a:rPr>
              <a:t>Controlled-NOT</a:t>
            </a:r>
          </a:p>
        </p:txBody>
      </p:sp>
      <p:sp>
        <p:nvSpPr>
          <p:cNvPr id="26628" name="Line 3"/>
          <p:cNvSpPr>
            <a:spLocks noChangeShapeType="1"/>
          </p:cNvSpPr>
          <p:nvPr/>
        </p:nvSpPr>
        <p:spPr bwMode="auto">
          <a:xfrm>
            <a:off x="1416050" y="3160713"/>
            <a:ext cx="8445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6629" name="Line 4"/>
          <p:cNvSpPr>
            <a:spLocks noChangeShapeType="1"/>
          </p:cNvSpPr>
          <p:nvPr/>
        </p:nvSpPr>
        <p:spPr bwMode="auto">
          <a:xfrm>
            <a:off x="1416050" y="3694113"/>
            <a:ext cx="8445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6630" name="Oval 5"/>
          <p:cNvSpPr>
            <a:spLocks noChangeArrowheads="1"/>
          </p:cNvSpPr>
          <p:nvPr/>
        </p:nvSpPr>
        <p:spPr bwMode="auto">
          <a:xfrm>
            <a:off x="1797050" y="31083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6631" name="Line 6"/>
          <p:cNvSpPr>
            <a:spLocks noChangeShapeType="1"/>
          </p:cNvSpPr>
          <p:nvPr/>
        </p:nvSpPr>
        <p:spPr bwMode="auto">
          <a:xfrm>
            <a:off x="1873250" y="3184525"/>
            <a:ext cx="1588" cy="657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6632" name="Oval 7"/>
          <p:cNvSpPr>
            <a:spLocks noChangeArrowheads="1"/>
          </p:cNvSpPr>
          <p:nvPr/>
        </p:nvSpPr>
        <p:spPr bwMode="auto">
          <a:xfrm>
            <a:off x="1755775" y="3589338"/>
            <a:ext cx="211138" cy="2190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aphicFrame>
        <p:nvGraphicFramePr>
          <p:cNvPr id="26626" name="Object 8"/>
          <p:cNvGraphicFramePr>
            <a:graphicFrameLocks noChangeAspect="1"/>
          </p:cNvGraphicFramePr>
          <p:nvPr/>
        </p:nvGraphicFramePr>
        <p:xfrm>
          <a:off x="3290888" y="1666875"/>
          <a:ext cx="5791200" cy="5191125"/>
        </p:xfrm>
        <a:graphic>
          <a:graphicData uri="http://schemas.openxmlformats.org/presentationml/2006/ole">
            <p:oleObj spid="_x0000_s191600" name="Equation" r:id="rId3" imgW="2946400" imgH="2641600" progId="">
              <p:embed/>
            </p:oleObj>
          </a:graphicData>
        </a:graphic>
      </p:graphicFrame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1382713" y="4568825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V="1">
            <a:off x="1382713" y="5102225"/>
            <a:ext cx="990600" cy="2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1879600" y="4579938"/>
            <a:ext cx="0" cy="557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1644650" y="4860925"/>
            <a:ext cx="457200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i="1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1789113" y="44815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501650" y="4403725"/>
            <a:ext cx="76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4000">
                <a:latin typeface="Arial" panose="020B0604020202020204" pitchFamily="34" charset="0"/>
                <a:sym typeface="Symbol" panose="05050102010706020507" pitchFamily="18" charset="2"/>
              </a:rPr>
              <a:t></a:t>
            </a:r>
            <a:endParaRPr lang="en-US" altLang="ko-KR" sz="4000">
              <a:latin typeface="Arial" panose="020B0604020202020204" pitchFamily="34" charset="0"/>
            </a:endParaRPr>
          </a:p>
        </p:txBody>
      </p:sp>
      <p:grpSp>
        <p:nvGrpSpPr>
          <p:cNvPr id="26639" name="Group 15"/>
          <p:cNvGrpSpPr>
            <a:grpSpLocks/>
          </p:cNvGrpSpPr>
          <p:nvPr/>
        </p:nvGrpSpPr>
        <p:grpSpPr bwMode="auto">
          <a:xfrm>
            <a:off x="501650" y="454025"/>
            <a:ext cx="3241675" cy="1128713"/>
            <a:chOff x="116" y="3161"/>
            <a:chExt cx="2042" cy="711"/>
          </a:xfrm>
        </p:grpSpPr>
        <p:sp>
          <p:nvSpPr>
            <p:cNvPr id="26640" name="Oval 16"/>
            <p:cNvSpPr>
              <a:spLocks noChangeArrowheads="1"/>
            </p:cNvSpPr>
            <p:nvPr/>
          </p:nvSpPr>
          <p:spPr bwMode="auto">
            <a:xfrm>
              <a:off x="452" y="3303"/>
              <a:ext cx="816" cy="38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6641" name="Oval 17"/>
            <p:cNvSpPr>
              <a:spLocks noChangeArrowheads="1"/>
            </p:cNvSpPr>
            <p:nvPr/>
          </p:nvSpPr>
          <p:spPr bwMode="auto">
            <a:xfrm>
              <a:off x="612" y="3303"/>
              <a:ext cx="283" cy="38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6642" name="Line 18"/>
            <p:cNvSpPr>
              <a:spLocks noChangeShapeType="1"/>
            </p:cNvSpPr>
            <p:nvPr/>
          </p:nvSpPr>
          <p:spPr bwMode="auto">
            <a:xfrm flipH="1">
              <a:off x="1269" y="3496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190" y="3271"/>
              <a:ext cx="567" cy="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6644" name="Oval 20"/>
            <p:cNvSpPr>
              <a:spLocks noChangeArrowheads="1"/>
            </p:cNvSpPr>
            <p:nvPr/>
          </p:nvSpPr>
          <p:spPr bwMode="auto">
            <a:xfrm>
              <a:off x="529" y="3303"/>
              <a:ext cx="283" cy="38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116" y="3268"/>
              <a:ext cx="567" cy="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grpSp>
          <p:nvGrpSpPr>
            <p:cNvPr id="26646" name="Group 22"/>
            <p:cNvGrpSpPr>
              <a:grpSpLocks/>
            </p:cNvGrpSpPr>
            <p:nvPr/>
          </p:nvGrpSpPr>
          <p:grpSpPr bwMode="auto">
            <a:xfrm>
              <a:off x="498" y="3410"/>
              <a:ext cx="295" cy="192"/>
              <a:chOff x="679" y="1781"/>
              <a:chExt cx="240" cy="192"/>
            </a:xfrm>
          </p:grpSpPr>
          <p:sp>
            <p:nvSpPr>
              <p:cNvPr id="26653" name="Line 23"/>
              <p:cNvSpPr>
                <a:spLocks noChangeShapeType="1"/>
              </p:cNvSpPr>
              <p:nvPr/>
            </p:nvSpPr>
            <p:spPr bwMode="auto">
              <a:xfrm flipH="1">
                <a:off x="679" y="1781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6654" name="Line 24"/>
              <p:cNvSpPr>
                <a:spLocks noChangeShapeType="1"/>
              </p:cNvSpPr>
              <p:nvPr/>
            </p:nvSpPr>
            <p:spPr bwMode="auto">
              <a:xfrm flipH="1">
                <a:off x="679" y="1973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26647" name="Text Box 25"/>
            <p:cNvSpPr txBox="1">
              <a:spLocks noChangeArrowheads="1"/>
            </p:cNvSpPr>
            <p:nvPr/>
          </p:nvSpPr>
          <p:spPr bwMode="auto">
            <a:xfrm>
              <a:off x="838" y="3680"/>
              <a:ext cx="35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1">
                  <a:latin typeface="Arial" panose="020B0604020202020204" pitchFamily="34" charset="0"/>
                </a:rPr>
                <a:t>XOR</a:t>
              </a:r>
            </a:p>
          </p:txBody>
        </p:sp>
        <p:sp>
          <p:nvSpPr>
            <p:cNvPr id="26648" name="Text Box 26"/>
            <p:cNvSpPr txBox="1">
              <a:spLocks noChangeArrowheads="1"/>
            </p:cNvSpPr>
            <p:nvPr/>
          </p:nvSpPr>
          <p:spPr bwMode="auto">
            <a:xfrm>
              <a:off x="1489" y="3244"/>
              <a:ext cx="669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>
                <a:lnSpc>
                  <a:spcPct val="30000"/>
                </a:lnSpc>
                <a:spcBef>
                  <a:spcPct val="50000"/>
                </a:spcBef>
              </a:pPr>
              <a:r>
                <a:rPr kumimoji="0" lang="en-US" altLang="ko-KR" sz="2000" b="1">
                  <a:latin typeface="Arial" panose="020B0604020202020204" pitchFamily="34" charset="0"/>
                </a:rPr>
                <a:t>00</a:t>
              </a:r>
              <a:r>
                <a:rPr kumimoji="0" lang="en-US" altLang="ko-KR" sz="2000" b="1">
                  <a:latin typeface="Arial" panose="020B0604020202020204" pitchFamily="34" charset="0"/>
                  <a:sym typeface="Wingdings" panose="05000000000000000000" pitchFamily="2" charset="2"/>
                </a:rPr>
                <a:t></a:t>
              </a:r>
              <a:r>
                <a:rPr kumimoji="0" lang="en-US" altLang="ko-KR" sz="2000" b="1">
                  <a:solidFill>
                    <a:srgbClr val="FF0000"/>
                  </a:solidFill>
                  <a:latin typeface="Arial" panose="020B0604020202020204" pitchFamily="34" charset="0"/>
                  <a:sym typeface="MT Symbol" panose="05050102010706020507" pitchFamily="18" charset="2"/>
                </a:rPr>
                <a:t>0</a:t>
              </a:r>
              <a:r>
                <a:rPr kumimoji="0" lang="en-US" altLang="ko-KR" sz="2000" b="1">
                  <a:latin typeface="Arial" panose="020B0604020202020204" pitchFamily="34" charset="0"/>
                  <a:sym typeface="MT Symbol" panose="05050102010706020507" pitchFamily="18" charset="2"/>
                </a:rPr>
                <a:t>0</a:t>
              </a:r>
            </a:p>
            <a:p>
              <a:pPr algn="ctr" latinLnBrk="0">
                <a:lnSpc>
                  <a:spcPct val="30000"/>
                </a:lnSpc>
                <a:spcBef>
                  <a:spcPct val="50000"/>
                </a:spcBef>
              </a:pPr>
              <a:r>
                <a:rPr kumimoji="0" lang="en-US" altLang="ko-KR" sz="2000" b="1">
                  <a:latin typeface="Arial" panose="020B0604020202020204" pitchFamily="34" charset="0"/>
                </a:rPr>
                <a:t>01</a:t>
              </a:r>
              <a:r>
                <a:rPr kumimoji="0" lang="en-US" altLang="ko-KR" sz="2000" b="1">
                  <a:latin typeface="Arial" panose="020B0604020202020204" pitchFamily="34" charset="0"/>
                  <a:sym typeface="Wingdings" panose="05000000000000000000" pitchFamily="2" charset="2"/>
                </a:rPr>
                <a:t></a:t>
              </a:r>
              <a:r>
                <a:rPr kumimoji="0" lang="en-US" altLang="ko-KR" sz="2000" b="1">
                  <a:solidFill>
                    <a:srgbClr val="FF0000"/>
                  </a:solidFill>
                  <a:latin typeface="Arial" panose="020B0604020202020204" pitchFamily="34" charset="0"/>
                  <a:sym typeface="MT Symbol" panose="05050102010706020507" pitchFamily="18" charset="2"/>
                </a:rPr>
                <a:t>0</a:t>
              </a:r>
              <a:r>
                <a:rPr kumimoji="0" lang="en-US" altLang="ko-KR" sz="2000" b="1">
                  <a:latin typeface="Arial" panose="020B0604020202020204" pitchFamily="34" charset="0"/>
                  <a:sym typeface="MT Symbol" panose="05050102010706020507" pitchFamily="18" charset="2"/>
                </a:rPr>
                <a:t>1</a:t>
              </a:r>
            </a:p>
            <a:p>
              <a:pPr algn="ctr" latinLnBrk="0">
                <a:lnSpc>
                  <a:spcPct val="30000"/>
                </a:lnSpc>
                <a:spcBef>
                  <a:spcPct val="50000"/>
                </a:spcBef>
              </a:pPr>
              <a:r>
                <a:rPr kumimoji="0" lang="en-US" altLang="ko-KR" sz="2000" b="1">
                  <a:latin typeface="Arial" panose="020B0604020202020204" pitchFamily="34" charset="0"/>
                </a:rPr>
                <a:t>10</a:t>
              </a:r>
              <a:r>
                <a:rPr kumimoji="0" lang="en-US" altLang="ko-KR" sz="2000" b="1">
                  <a:latin typeface="Arial" panose="020B0604020202020204" pitchFamily="34" charset="0"/>
                  <a:sym typeface="Wingdings" panose="05000000000000000000" pitchFamily="2" charset="2"/>
                </a:rPr>
                <a:t></a:t>
              </a:r>
              <a:r>
                <a:rPr kumimoji="0" lang="en-US" altLang="ko-KR" sz="2000" b="1">
                  <a:solidFill>
                    <a:srgbClr val="FF0000"/>
                  </a:solidFill>
                  <a:latin typeface="Arial" panose="020B0604020202020204" pitchFamily="34" charset="0"/>
                  <a:sym typeface="MT Symbol" panose="05050102010706020507" pitchFamily="18" charset="2"/>
                </a:rPr>
                <a:t>1</a:t>
              </a:r>
              <a:r>
                <a:rPr kumimoji="0" lang="en-US" altLang="ko-KR" sz="2000" b="1">
                  <a:latin typeface="Arial" panose="020B0604020202020204" pitchFamily="34" charset="0"/>
                  <a:sym typeface="MT Symbol" panose="05050102010706020507" pitchFamily="18" charset="2"/>
                </a:rPr>
                <a:t>1</a:t>
              </a:r>
            </a:p>
            <a:p>
              <a:pPr algn="ctr" latinLnBrk="0">
                <a:lnSpc>
                  <a:spcPct val="30000"/>
                </a:lnSpc>
                <a:spcBef>
                  <a:spcPct val="50000"/>
                </a:spcBef>
              </a:pPr>
              <a:r>
                <a:rPr kumimoji="0" lang="en-US" altLang="ko-KR" sz="2000" b="1">
                  <a:latin typeface="Arial" panose="020B0604020202020204" pitchFamily="34" charset="0"/>
                </a:rPr>
                <a:t>11</a:t>
              </a:r>
              <a:r>
                <a:rPr kumimoji="0" lang="en-US" altLang="ko-KR" sz="2000" b="1">
                  <a:latin typeface="Arial" panose="020B0604020202020204" pitchFamily="34" charset="0"/>
                  <a:sym typeface="Wingdings" panose="05000000000000000000" pitchFamily="2" charset="2"/>
                </a:rPr>
                <a:t></a:t>
              </a:r>
              <a:r>
                <a:rPr kumimoji="0" lang="en-US" altLang="ko-KR" sz="2000" b="1">
                  <a:solidFill>
                    <a:srgbClr val="FF0000"/>
                  </a:solidFill>
                  <a:latin typeface="Arial" panose="020B0604020202020204" pitchFamily="34" charset="0"/>
                  <a:sym typeface="MT Symbol" panose="05050102010706020507" pitchFamily="18" charset="2"/>
                </a:rPr>
                <a:t>1</a:t>
              </a:r>
              <a:r>
                <a:rPr kumimoji="0" lang="en-US" altLang="ko-KR" sz="2000" b="1">
                  <a:latin typeface="Arial" panose="020B0604020202020204" pitchFamily="34" charset="0"/>
                  <a:sym typeface="MT Symbol" panose="05050102010706020507" pitchFamily="18" charset="2"/>
                </a:rPr>
                <a:t>0</a:t>
              </a:r>
            </a:p>
          </p:txBody>
        </p:sp>
        <p:sp>
          <p:nvSpPr>
            <p:cNvPr id="26649" name="Rectangle 27"/>
            <p:cNvSpPr>
              <a:spLocks noChangeArrowheads="1"/>
            </p:cNvSpPr>
            <p:nvPr/>
          </p:nvSpPr>
          <p:spPr bwMode="auto">
            <a:xfrm>
              <a:off x="1552" y="3161"/>
              <a:ext cx="560" cy="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6650" name="Line 28"/>
            <p:cNvSpPr>
              <a:spLocks noChangeShapeType="1"/>
            </p:cNvSpPr>
            <p:nvPr/>
          </p:nvSpPr>
          <p:spPr bwMode="auto">
            <a:xfrm flipH="1">
              <a:off x="1249" y="3410"/>
              <a:ext cx="2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6651" name="Rectangle 29"/>
            <p:cNvSpPr>
              <a:spLocks noChangeArrowheads="1"/>
            </p:cNvSpPr>
            <p:nvPr/>
          </p:nvSpPr>
          <p:spPr bwMode="auto">
            <a:xfrm>
              <a:off x="1552" y="3303"/>
              <a:ext cx="560" cy="193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6652" name="Rectangle 30"/>
            <p:cNvSpPr>
              <a:spLocks noChangeArrowheads="1"/>
            </p:cNvSpPr>
            <p:nvPr/>
          </p:nvSpPr>
          <p:spPr bwMode="auto">
            <a:xfrm>
              <a:off x="1552" y="3623"/>
              <a:ext cx="560" cy="193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69211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3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4542656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US" altLang="ko-KR" sz="3600" u="sng">
                <a:solidFill>
                  <a:srgbClr val="0000FF"/>
                </a:solidFill>
                <a:latin typeface="Arial" panose="020B0604020202020204" pitchFamily="34" charset="0"/>
              </a:rPr>
              <a:t>Qubit</a:t>
            </a:r>
            <a:r>
              <a:rPr lang="en-US" altLang="ko-KR" sz="3600" u="sng" dirty="0">
                <a:solidFill>
                  <a:srgbClr val="0000FF"/>
                </a:solidFill>
                <a:latin typeface="Arial" panose="020B0604020202020204" pitchFamily="34" charset="0"/>
              </a:rPr>
              <a:t> Copying Circuit?</a:t>
            </a:r>
          </a:p>
        </p:txBody>
      </p:sp>
      <p:sp>
        <p:nvSpPr>
          <p:cNvPr id="27664" name="Line 3"/>
          <p:cNvSpPr>
            <a:spLocks noChangeShapeType="1"/>
          </p:cNvSpPr>
          <p:nvPr/>
        </p:nvSpPr>
        <p:spPr bwMode="auto">
          <a:xfrm>
            <a:off x="2438400" y="3352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665" name="Line 4"/>
          <p:cNvSpPr>
            <a:spLocks noChangeShapeType="1"/>
          </p:cNvSpPr>
          <p:nvPr/>
        </p:nvSpPr>
        <p:spPr bwMode="auto">
          <a:xfrm>
            <a:off x="838200" y="23622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666" name="Line 5"/>
          <p:cNvSpPr>
            <a:spLocks noChangeShapeType="1"/>
          </p:cNvSpPr>
          <p:nvPr/>
        </p:nvSpPr>
        <p:spPr bwMode="auto">
          <a:xfrm>
            <a:off x="838200" y="3352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667" name="Line 6"/>
          <p:cNvSpPr>
            <a:spLocks noChangeShapeType="1"/>
          </p:cNvSpPr>
          <p:nvPr/>
        </p:nvSpPr>
        <p:spPr bwMode="auto">
          <a:xfrm>
            <a:off x="1295400" y="26670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668" name="Line 7"/>
          <p:cNvSpPr>
            <a:spLocks noChangeShapeType="1"/>
          </p:cNvSpPr>
          <p:nvPr/>
        </p:nvSpPr>
        <p:spPr bwMode="auto">
          <a:xfrm>
            <a:off x="2438400" y="23622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669" name="Rectangle 8"/>
          <p:cNvSpPr>
            <a:spLocks noChangeArrowheads="1"/>
          </p:cNvSpPr>
          <p:nvPr/>
        </p:nvSpPr>
        <p:spPr bwMode="auto">
          <a:xfrm>
            <a:off x="1219200" y="2057400"/>
            <a:ext cx="1295400" cy="1676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aphicFrame>
        <p:nvGraphicFramePr>
          <p:cNvPr id="27650" name="Object 9"/>
          <p:cNvGraphicFramePr>
            <a:graphicFrameLocks noChangeAspect="1"/>
          </p:cNvGraphicFramePr>
          <p:nvPr/>
        </p:nvGraphicFramePr>
        <p:xfrm>
          <a:off x="457200" y="2209800"/>
          <a:ext cx="346075" cy="381000"/>
        </p:xfrm>
        <a:graphic>
          <a:graphicData uri="http://schemas.openxmlformats.org/presentationml/2006/ole">
            <p:oleObj spid="_x0000_s230808" name="Equation" r:id="rId3" imgW="126835" imgH="139518" progId="">
              <p:embed/>
            </p:oleObj>
          </a:graphicData>
        </a:graphic>
      </p:graphicFrame>
      <p:graphicFrame>
        <p:nvGraphicFramePr>
          <p:cNvPr id="27651" name="Object 10"/>
          <p:cNvGraphicFramePr>
            <a:graphicFrameLocks noChangeAspect="1"/>
          </p:cNvGraphicFramePr>
          <p:nvPr/>
        </p:nvGraphicFramePr>
        <p:xfrm>
          <a:off x="533400" y="3200400"/>
          <a:ext cx="265113" cy="371475"/>
        </p:xfrm>
        <a:graphic>
          <a:graphicData uri="http://schemas.openxmlformats.org/presentationml/2006/ole">
            <p:oleObj spid="_x0000_s230809" name="Equation" r:id="rId4" imgW="126725" imgH="177415" progId="">
              <p:embed/>
            </p:oleObj>
          </a:graphicData>
        </a:graphic>
      </p:graphicFrame>
      <p:graphicFrame>
        <p:nvGraphicFramePr>
          <p:cNvPr id="27652" name="Object 11"/>
          <p:cNvGraphicFramePr>
            <a:graphicFrameLocks noChangeAspect="1"/>
          </p:cNvGraphicFramePr>
          <p:nvPr/>
        </p:nvGraphicFramePr>
        <p:xfrm>
          <a:off x="2895600" y="3200400"/>
          <a:ext cx="346075" cy="381000"/>
        </p:xfrm>
        <a:graphic>
          <a:graphicData uri="http://schemas.openxmlformats.org/presentationml/2006/ole">
            <p:oleObj spid="_x0000_s230810" name="Equation" r:id="rId5" imgW="126835" imgH="139518" progId="">
              <p:embed/>
            </p:oleObj>
          </a:graphicData>
        </a:graphic>
      </p:graphicFrame>
      <p:graphicFrame>
        <p:nvGraphicFramePr>
          <p:cNvPr id="27653" name="Object 12"/>
          <p:cNvGraphicFramePr>
            <a:graphicFrameLocks noChangeAspect="1"/>
          </p:cNvGraphicFramePr>
          <p:nvPr/>
        </p:nvGraphicFramePr>
        <p:xfrm>
          <a:off x="2895600" y="2209800"/>
          <a:ext cx="346075" cy="381000"/>
        </p:xfrm>
        <a:graphic>
          <a:graphicData uri="http://schemas.openxmlformats.org/presentationml/2006/ole">
            <p:oleObj spid="_x0000_s230811" name="Equation" r:id="rId6" imgW="126835" imgH="139518" progId="">
              <p:embed/>
            </p:oleObj>
          </a:graphicData>
        </a:graphic>
      </p:graphicFrame>
      <p:graphicFrame>
        <p:nvGraphicFramePr>
          <p:cNvPr id="27654" name="Object 13"/>
          <p:cNvGraphicFramePr>
            <a:graphicFrameLocks noChangeAspect="1"/>
          </p:cNvGraphicFramePr>
          <p:nvPr/>
        </p:nvGraphicFramePr>
        <p:xfrm>
          <a:off x="1219200" y="2209800"/>
          <a:ext cx="276225" cy="304800"/>
        </p:xfrm>
        <a:graphic>
          <a:graphicData uri="http://schemas.openxmlformats.org/presentationml/2006/ole">
            <p:oleObj spid="_x0000_s230812" name="Equation" r:id="rId7" imgW="126835" imgH="139518" progId="">
              <p:embed/>
            </p:oleObj>
          </a:graphicData>
        </a:graphic>
      </p:graphicFrame>
      <p:graphicFrame>
        <p:nvGraphicFramePr>
          <p:cNvPr id="27655" name="Object 14"/>
          <p:cNvGraphicFramePr>
            <a:graphicFrameLocks noChangeAspect="1"/>
          </p:cNvGraphicFramePr>
          <p:nvPr/>
        </p:nvGraphicFramePr>
        <p:xfrm>
          <a:off x="2209800" y="2209800"/>
          <a:ext cx="276225" cy="304800"/>
        </p:xfrm>
        <a:graphic>
          <a:graphicData uri="http://schemas.openxmlformats.org/presentationml/2006/ole">
            <p:oleObj spid="_x0000_s230813" name="Equation" r:id="rId8" imgW="126835" imgH="139518" progId="">
              <p:embed/>
            </p:oleObj>
          </a:graphicData>
        </a:graphic>
      </p:graphicFrame>
      <p:graphicFrame>
        <p:nvGraphicFramePr>
          <p:cNvPr id="27656" name="Object 15"/>
          <p:cNvGraphicFramePr>
            <a:graphicFrameLocks noChangeAspect="1"/>
          </p:cNvGraphicFramePr>
          <p:nvPr/>
        </p:nvGraphicFramePr>
        <p:xfrm>
          <a:off x="1676400" y="3124200"/>
          <a:ext cx="855663" cy="442913"/>
        </p:xfrm>
        <a:graphic>
          <a:graphicData uri="http://schemas.openxmlformats.org/presentationml/2006/ole">
            <p:oleObj spid="_x0000_s230814" name="Equation" r:id="rId9" imgW="393529" imgH="203112" progId="">
              <p:embed/>
            </p:oleObj>
          </a:graphicData>
        </a:graphic>
      </p:graphicFrame>
      <p:graphicFrame>
        <p:nvGraphicFramePr>
          <p:cNvPr id="27657" name="Object 16"/>
          <p:cNvGraphicFramePr>
            <a:graphicFrameLocks noChangeAspect="1"/>
          </p:cNvGraphicFramePr>
          <p:nvPr/>
        </p:nvGraphicFramePr>
        <p:xfrm>
          <a:off x="1204913" y="3173413"/>
          <a:ext cx="304800" cy="360362"/>
        </p:xfrm>
        <a:graphic>
          <a:graphicData uri="http://schemas.openxmlformats.org/presentationml/2006/ole">
            <p:oleObj spid="_x0000_s230815" name="Equation" r:id="rId10" imgW="139579" imgH="164957" progId="">
              <p:embed/>
            </p:oleObj>
          </a:graphicData>
        </a:graphic>
      </p:graphicFrame>
      <p:sp>
        <p:nvSpPr>
          <p:cNvPr id="27670" name="Line 17"/>
          <p:cNvSpPr>
            <a:spLocks noChangeShapeType="1"/>
          </p:cNvSpPr>
          <p:nvPr/>
        </p:nvSpPr>
        <p:spPr bwMode="auto">
          <a:xfrm>
            <a:off x="5715000" y="2566988"/>
            <a:ext cx="13716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671" name="Line 18"/>
          <p:cNvSpPr>
            <a:spLocks noChangeShapeType="1"/>
          </p:cNvSpPr>
          <p:nvPr/>
        </p:nvSpPr>
        <p:spPr bwMode="auto">
          <a:xfrm>
            <a:off x="5715000" y="3100388"/>
            <a:ext cx="13716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672" name="Oval 19"/>
          <p:cNvSpPr>
            <a:spLocks noChangeArrowheads="1"/>
          </p:cNvSpPr>
          <p:nvPr/>
        </p:nvSpPr>
        <p:spPr bwMode="auto">
          <a:xfrm>
            <a:off x="6324600" y="251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7673" name="Line 20"/>
          <p:cNvSpPr>
            <a:spLocks noChangeShapeType="1"/>
          </p:cNvSpPr>
          <p:nvPr/>
        </p:nvSpPr>
        <p:spPr bwMode="auto">
          <a:xfrm>
            <a:off x="6400800" y="2590800"/>
            <a:ext cx="1588" cy="657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674" name="Oval 21"/>
          <p:cNvSpPr>
            <a:spLocks noChangeArrowheads="1"/>
          </p:cNvSpPr>
          <p:nvPr/>
        </p:nvSpPr>
        <p:spPr bwMode="auto">
          <a:xfrm>
            <a:off x="6283325" y="2995613"/>
            <a:ext cx="211138" cy="2190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aphicFrame>
        <p:nvGraphicFramePr>
          <p:cNvPr id="27658" name="Object 22"/>
          <p:cNvGraphicFramePr>
            <a:graphicFrameLocks noChangeAspect="1"/>
          </p:cNvGraphicFramePr>
          <p:nvPr/>
        </p:nvGraphicFramePr>
        <p:xfrm>
          <a:off x="3657600" y="2286000"/>
          <a:ext cx="2133600" cy="520700"/>
        </p:xfrm>
        <a:graphic>
          <a:graphicData uri="http://schemas.openxmlformats.org/presentationml/2006/ole">
            <p:oleObj spid="_x0000_s230816" name="Equation" r:id="rId11" imgW="1040948" imgH="253890" progId="">
              <p:embed/>
            </p:oleObj>
          </a:graphicData>
        </a:graphic>
      </p:graphicFrame>
      <p:graphicFrame>
        <p:nvGraphicFramePr>
          <p:cNvPr id="27659" name="Object 23"/>
          <p:cNvGraphicFramePr>
            <a:graphicFrameLocks noChangeAspect="1"/>
          </p:cNvGraphicFramePr>
          <p:nvPr/>
        </p:nvGraphicFramePr>
        <p:xfrm>
          <a:off x="5257800" y="2895600"/>
          <a:ext cx="441325" cy="520700"/>
        </p:xfrm>
        <a:graphic>
          <a:graphicData uri="http://schemas.openxmlformats.org/presentationml/2006/ole">
            <p:oleObj spid="_x0000_s230817" name="Equation" r:id="rId12" imgW="215713" imgH="253780" progId="">
              <p:embed/>
            </p:oleObj>
          </a:graphicData>
        </a:graphic>
      </p:graphicFrame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7010400" y="2057400"/>
            <a:ext cx="2133600" cy="1435100"/>
            <a:chOff x="4416" y="1296"/>
            <a:chExt cx="1344" cy="904"/>
          </a:xfrm>
        </p:grpSpPr>
        <p:graphicFrame>
          <p:nvGraphicFramePr>
            <p:cNvPr id="27661" name="Object 25"/>
            <p:cNvGraphicFramePr>
              <a:graphicFrameLocks noChangeAspect="1"/>
            </p:cNvGraphicFramePr>
            <p:nvPr/>
          </p:nvGraphicFramePr>
          <p:xfrm>
            <a:off x="4416" y="1296"/>
            <a:ext cx="1344" cy="328"/>
          </p:xfrm>
          <a:graphic>
            <a:graphicData uri="http://schemas.openxmlformats.org/presentationml/2006/ole">
              <p:oleObj spid="_x0000_s230818" name="Equation" r:id="rId13" imgW="1040948" imgH="253890" progId="">
                <p:embed/>
              </p:oleObj>
            </a:graphicData>
          </a:graphic>
        </p:graphicFrame>
        <p:graphicFrame>
          <p:nvGraphicFramePr>
            <p:cNvPr id="27662" name="Object 26"/>
            <p:cNvGraphicFramePr>
              <a:graphicFrameLocks noChangeAspect="1"/>
            </p:cNvGraphicFramePr>
            <p:nvPr/>
          </p:nvGraphicFramePr>
          <p:xfrm>
            <a:off x="4416" y="1872"/>
            <a:ext cx="1344" cy="328"/>
          </p:xfrm>
          <a:graphic>
            <a:graphicData uri="http://schemas.openxmlformats.org/presentationml/2006/ole">
              <p:oleObj spid="_x0000_s230819" name="Equation" r:id="rId14" imgW="1040948" imgH="253890" progId="">
                <p:embed/>
              </p:oleObj>
            </a:graphicData>
          </a:graphic>
        </p:graphicFrame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7010400" y="1905000"/>
            <a:ext cx="1981200" cy="1676400"/>
            <a:chOff x="4416" y="1200"/>
            <a:chExt cx="1248" cy="1056"/>
          </a:xfrm>
        </p:grpSpPr>
        <p:sp>
          <p:nvSpPr>
            <p:cNvPr id="27677" name="Line 28"/>
            <p:cNvSpPr>
              <a:spLocks noChangeShapeType="1"/>
            </p:cNvSpPr>
            <p:nvPr/>
          </p:nvSpPr>
          <p:spPr bwMode="auto">
            <a:xfrm>
              <a:off x="4416" y="1200"/>
              <a:ext cx="1248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678" name="Line 29"/>
            <p:cNvSpPr>
              <a:spLocks noChangeShapeType="1"/>
            </p:cNvSpPr>
            <p:nvPr/>
          </p:nvSpPr>
          <p:spPr bwMode="auto">
            <a:xfrm flipV="1">
              <a:off x="4464" y="1200"/>
              <a:ext cx="120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679" name="Line 30"/>
            <p:cNvSpPr>
              <a:spLocks noChangeShapeType="1"/>
            </p:cNvSpPr>
            <p:nvPr/>
          </p:nvSpPr>
          <p:spPr bwMode="auto">
            <a:xfrm>
              <a:off x="4416" y="1776"/>
              <a:ext cx="1248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680" name="Line 31"/>
            <p:cNvSpPr>
              <a:spLocks noChangeShapeType="1"/>
            </p:cNvSpPr>
            <p:nvPr/>
          </p:nvSpPr>
          <p:spPr bwMode="auto">
            <a:xfrm flipV="1">
              <a:off x="4464" y="1776"/>
              <a:ext cx="120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graphicFrame>
        <p:nvGraphicFramePr>
          <p:cNvPr id="121888" name="Object 32"/>
          <p:cNvGraphicFramePr>
            <a:graphicFrameLocks noChangeAspect="1"/>
          </p:cNvGraphicFramePr>
          <p:nvPr/>
        </p:nvGraphicFramePr>
        <p:xfrm>
          <a:off x="7086600" y="2514600"/>
          <a:ext cx="1717675" cy="520700"/>
        </p:xfrm>
        <a:graphic>
          <a:graphicData uri="http://schemas.openxmlformats.org/presentationml/2006/ole">
            <p:oleObj spid="_x0000_s230820" name="Equation" r:id="rId15" imgW="837836" imgH="25389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1718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1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1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1258087" y="482600"/>
            <a:ext cx="686277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/>
            <a:r>
              <a:rPr kumimoji="0" lang="en-US" altLang="ko-KR" sz="4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IF</a:t>
            </a:r>
            <a:r>
              <a:rPr kumimoji="0" lang="en-US" altLang="ko-KR" sz="4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ko-KR" sz="4000" dirty="0">
                <a:solidFill>
                  <a:srgbClr val="0000FF"/>
                </a:solidFill>
                <a:latin typeface="Arial" panose="020B0604020202020204" pitchFamily="34" charset="0"/>
              </a:rPr>
              <a:t>an </a:t>
            </a:r>
            <a:r>
              <a:rPr kumimoji="0" lang="en-US" altLang="ko-KR" sz="4000" dirty="0" err="1">
                <a:solidFill>
                  <a:srgbClr val="0000FF"/>
                </a:solidFill>
                <a:latin typeface="Arial" panose="020B0604020202020204" pitchFamily="34" charset="0"/>
              </a:rPr>
              <a:t>unknow</a:t>
            </a:r>
            <a:r>
              <a:rPr kumimoji="0" lang="en-US" altLang="ko-KR" sz="4000" dirty="0">
                <a:solidFill>
                  <a:srgbClr val="0000FF"/>
                </a:solidFill>
                <a:latin typeface="Arial" panose="020B0604020202020204" pitchFamily="34" charset="0"/>
              </a:rPr>
              <a:t> quantum state </a:t>
            </a:r>
          </a:p>
          <a:p>
            <a:pPr algn="ctr" latinLnBrk="0"/>
            <a:r>
              <a:rPr kumimoji="0" lang="en-US" altLang="ko-KR" sz="4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CAN</a:t>
            </a:r>
            <a:r>
              <a:rPr kumimoji="0" lang="en-US" altLang="ko-KR" sz="40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ko-KR" sz="4000" dirty="0">
                <a:solidFill>
                  <a:srgbClr val="0000FF"/>
                </a:solidFill>
                <a:latin typeface="Arial" panose="020B0604020202020204" pitchFamily="34" charset="0"/>
              </a:rPr>
              <a:t>be cloned …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685800" y="1772816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altLang="ko-KR" sz="2800" dirty="0">
                <a:latin typeface="Arial" panose="020B0604020202020204" pitchFamily="34" charset="0"/>
              </a:rPr>
              <a:t>Quantum States can be measured as accurately as possible ??? 			|</a:t>
            </a:r>
            <a:r>
              <a:rPr kumimoji="0" lang="en-US" altLang="ko-KR" sz="2800" dirty="0">
                <a:latin typeface="Arial" panose="020B0604020202020204" pitchFamily="34" charset="0"/>
                <a:sym typeface="Symbol" panose="05050102010706020507" pitchFamily="18" charset="2"/>
              </a:rPr>
              <a:t>  </a:t>
            </a:r>
            <a:r>
              <a:rPr kumimoji="0" lang="en-US" altLang="ko-KR" sz="2800" dirty="0">
                <a:solidFill>
                  <a:srgbClr val="0000FF"/>
                </a:solidFill>
                <a:latin typeface="Arial" panose="020B0604020202020204" pitchFamily="34" charset="0"/>
              </a:rPr>
              <a:t>|</a:t>
            </a:r>
            <a:r>
              <a:rPr kumimoji="0" lang="en-US" altLang="ko-KR" sz="28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 , </a:t>
            </a:r>
            <a:r>
              <a:rPr kumimoji="0" lang="en-US" altLang="ko-KR" sz="2800" dirty="0">
                <a:solidFill>
                  <a:srgbClr val="0000FF"/>
                </a:solidFill>
                <a:latin typeface="Arial" panose="020B0604020202020204" pitchFamily="34" charset="0"/>
              </a:rPr>
              <a:t>|</a:t>
            </a:r>
            <a:r>
              <a:rPr kumimoji="0" lang="en-US" altLang="ko-KR" sz="28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 , </a:t>
            </a:r>
            <a:r>
              <a:rPr kumimoji="0" lang="en-US" altLang="ko-KR" sz="2800" dirty="0">
                <a:solidFill>
                  <a:srgbClr val="0000FF"/>
                </a:solidFill>
                <a:latin typeface="Arial" panose="020B0604020202020204" pitchFamily="34" charset="0"/>
              </a:rPr>
              <a:t>|</a:t>
            </a:r>
            <a:r>
              <a:rPr kumimoji="0" lang="en-US" altLang="ko-KR" sz="28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 , </a:t>
            </a:r>
            <a:r>
              <a:rPr kumimoji="0" lang="en-US" altLang="ko-KR" sz="2800" dirty="0">
                <a:solidFill>
                  <a:srgbClr val="0000FF"/>
                </a:solidFill>
                <a:latin typeface="Arial" panose="020B0604020202020204" pitchFamily="34" charset="0"/>
              </a:rPr>
              <a:t>|</a:t>
            </a:r>
            <a:r>
              <a:rPr kumimoji="0" lang="en-US" altLang="ko-KR" sz="28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 …	</a:t>
            </a:r>
            <a:r>
              <a:rPr kumimoji="0" lang="en-US" altLang="ko-KR" sz="2800" dirty="0">
                <a:latin typeface="Arial" panose="020B0604020202020204" pitchFamily="34" charset="0"/>
                <a:sym typeface="Symbol" panose="05050102010706020507" pitchFamily="18" charset="2"/>
              </a:rPr>
              <a:t>			measure, measure, </a:t>
            </a:r>
            <a:r>
              <a:rPr kumimoji="0" lang="en-US" altLang="ko-KR" sz="2800" dirty="0" smtClean="0">
                <a:latin typeface="Arial" panose="020B0604020202020204" pitchFamily="34" charset="0"/>
                <a:sym typeface="Symbol" panose="05050102010706020507" pitchFamily="18" charset="2"/>
              </a:rPr>
              <a:t>…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altLang="ko-KR" sz="2800" dirty="0">
              <a:latin typeface="Arial" panose="020B0604020202020204" pitchFamily="34" charset="0"/>
              <a:sym typeface="MT 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altLang="ko-KR" sz="2800" dirty="0" smtClean="0">
                <a:latin typeface="Arial" panose="020B0604020202020204" pitchFamily="34" charset="0"/>
                <a:sym typeface="MT Symbol" panose="05050102010706020507" pitchFamily="18" charset="2"/>
              </a:rPr>
              <a:t>Communication </a:t>
            </a:r>
            <a:r>
              <a:rPr kumimoji="0" lang="en-US" altLang="ko-KR" sz="2800" dirty="0">
                <a:latin typeface="Arial" panose="020B0604020202020204" pitchFamily="34" charset="0"/>
                <a:sym typeface="MT Symbol" panose="05050102010706020507" pitchFamily="18" charset="2"/>
              </a:rPr>
              <a:t>Faster Than Light?	</a:t>
            </a:r>
            <a:br>
              <a:rPr kumimoji="0" lang="en-US" altLang="ko-KR" sz="2800" dirty="0">
                <a:latin typeface="Arial" panose="020B0604020202020204" pitchFamily="34" charset="0"/>
                <a:sym typeface="MT Symbol" panose="05050102010706020507" pitchFamily="18" charset="2"/>
              </a:rPr>
            </a:br>
            <a:r>
              <a:rPr kumimoji="0" lang="en-US" altLang="ko-KR" sz="2800" dirty="0" smtClean="0">
                <a:latin typeface="Arial" panose="020B0604020202020204" pitchFamily="34" charset="0"/>
                <a:sym typeface="MT Symbol" panose="05050102010706020507" pitchFamily="18" charset="2"/>
              </a:rPr>
              <a:t>     </a:t>
            </a:r>
            <a:r>
              <a:rPr kumimoji="0" lang="en-US" altLang="ko-KR" sz="2800" dirty="0" smtClean="0">
                <a:latin typeface="Arial" panose="020B0604020202020204" pitchFamily="34" charset="0"/>
              </a:rPr>
              <a:t>|</a:t>
            </a:r>
            <a:r>
              <a:rPr kumimoji="0" lang="en-US" altLang="ko-KR" sz="2800" dirty="0">
                <a:latin typeface="Arial" panose="020B0604020202020204" pitchFamily="34" charset="0"/>
                <a:sym typeface="Symbol" panose="05050102010706020507" pitchFamily="18" charset="2"/>
              </a:rPr>
              <a:t>  = </a:t>
            </a:r>
            <a:r>
              <a:rPr kumimoji="0" lang="en-US" altLang="ko-KR" sz="2800" dirty="0" smtClean="0">
                <a:solidFill>
                  <a:srgbClr val="0000FF"/>
                </a:solidFill>
                <a:latin typeface="Arial" panose="020B0604020202020204" pitchFamily="34" charset="0"/>
              </a:rPr>
              <a:t>|</a:t>
            </a:r>
            <a:r>
              <a:rPr kumimoji="0" lang="en-US" altLang="ko-KR" sz="28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kumimoji="0" lang="en-US" altLang="ko-KR" sz="2800" dirty="0" smtClean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r>
              <a:rPr kumimoji="0" lang="en-US" altLang="ko-KR" sz="2800" baseline="-250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kumimoji="0" lang="en-US" altLang="ko-KR" sz="28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kumimoji="0" lang="en-US" altLang="ko-KR" sz="2800" dirty="0" smtClean="0">
                <a:solidFill>
                  <a:srgbClr val="0000FF"/>
                </a:solidFill>
                <a:latin typeface="Arial" panose="020B0604020202020204" pitchFamily="34" charset="0"/>
              </a:rPr>
              <a:t>|</a:t>
            </a:r>
            <a:r>
              <a:rPr kumimoji="0" lang="en-US" altLang="ko-KR" sz="28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kumimoji="0" lang="en-US" altLang="ko-KR" sz="2800" dirty="0" smtClean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r>
              <a:rPr kumimoji="0" lang="en-US" altLang="ko-KR" sz="2800" baseline="-250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B</a:t>
            </a:r>
            <a:r>
              <a:rPr kumimoji="0" lang="en-US" altLang="ko-KR" sz="28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kumimoji="0" lang="en-US" altLang="ko-KR" sz="2800" dirty="0" smtClean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 </a:t>
            </a:r>
            <a:r>
              <a:rPr kumimoji="0" lang="en-US" altLang="ko-KR" sz="2800" dirty="0" smtClean="0">
                <a:solidFill>
                  <a:srgbClr val="0000FF"/>
                </a:solidFill>
                <a:latin typeface="Arial" panose="020B0604020202020204" pitchFamily="34" charset="0"/>
              </a:rPr>
              <a:t>|</a:t>
            </a:r>
            <a:r>
              <a:rPr kumimoji="0" lang="en-US" altLang="ko-KR" sz="28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kumimoji="0" lang="en-US" altLang="ko-KR" sz="2800" dirty="0" smtClean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r>
              <a:rPr kumimoji="0" lang="en-US" altLang="ko-KR" sz="2800" baseline="-250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kumimoji="0" lang="en-US" altLang="ko-KR" sz="28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kumimoji="0" lang="en-US" altLang="ko-KR" sz="2800" dirty="0" smtClean="0">
                <a:solidFill>
                  <a:srgbClr val="0000FF"/>
                </a:solidFill>
                <a:latin typeface="Arial" panose="020B0604020202020204" pitchFamily="34" charset="0"/>
              </a:rPr>
              <a:t>|</a:t>
            </a:r>
            <a:r>
              <a:rPr kumimoji="0" lang="en-US" altLang="ko-KR" sz="28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kumimoji="0" lang="en-US" altLang="ko-KR" sz="2800" dirty="0" smtClean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r>
              <a:rPr kumimoji="0" lang="en-US" altLang="ko-KR" sz="2800" baseline="-250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B</a:t>
            </a:r>
            <a:r>
              <a:rPr kumimoji="0" lang="en-US" altLang="ko-KR" sz="28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 for “0</a:t>
            </a:r>
            <a:r>
              <a:rPr kumimoji="0" lang="en-US" altLang="ko-KR" sz="2800" dirty="0" smtClean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”</a:t>
            </a:r>
            <a:r>
              <a:rPr kumimoji="0" lang="en-US" altLang="ko-KR" sz="2800" dirty="0" smtClean="0">
                <a:latin typeface="Arial" panose="020B0604020202020204" pitchFamily="34" charset="0"/>
                <a:sym typeface="Symbol" panose="05050102010706020507" pitchFamily="18" charset="2"/>
              </a:rPr>
              <a:t>          </a:t>
            </a:r>
            <a:br>
              <a:rPr kumimoji="0" lang="en-US" altLang="ko-KR" sz="2800" dirty="0" smtClean="0">
                <a:latin typeface="Arial" panose="020B0604020202020204" pitchFamily="34" charset="0"/>
                <a:sym typeface="Symbol" panose="05050102010706020507" pitchFamily="18" charset="2"/>
              </a:rPr>
            </a:br>
            <a:r>
              <a:rPr kumimoji="0" lang="en-US" altLang="ko-KR" sz="2800" dirty="0" smtClean="0">
                <a:latin typeface="Arial" panose="020B0604020202020204" pitchFamily="34" charset="0"/>
                <a:sym typeface="Symbol" panose="05050102010706020507" pitchFamily="18" charset="2"/>
              </a:rPr>
              <a:t>            = </a:t>
            </a:r>
            <a:r>
              <a:rPr kumimoji="0" lang="en-US" altLang="ko-KR" sz="2800" dirty="0">
                <a:solidFill>
                  <a:srgbClr val="00A000"/>
                </a:solidFill>
                <a:latin typeface="Arial" panose="020B0604020202020204" pitchFamily="34" charset="0"/>
              </a:rPr>
              <a:t>|</a:t>
            </a:r>
            <a:r>
              <a:rPr kumimoji="0" lang="en-US" altLang="ko-KR" sz="2800" dirty="0">
                <a:solidFill>
                  <a:srgbClr val="00A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+</a:t>
            </a:r>
            <a:r>
              <a:rPr kumimoji="0" lang="en-US" altLang="ko-KR" sz="2800" baseline="-25000" dirty="0">
                <a:solidFill>
                  <a:srgbClr val="00A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kumimoji="0" lang="en-US" altLang="ko-KR" sz="2800" dirty="0">
                <a:solidFill>
                  <a:srgbClr val="00A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kumimoji="0" lang="en-US" altLang="ko-KR" sz="2800" dirty="0">
                <a:solidFill>
                  <a:srgbClr val="00A000"/>
                </a:solidFill>
                <a:latin typeface="Arial" panose="020B0604020202020204" pitchFamily="34" charset="0"/>
              </a:rPr>
              <a:t>|</a:t>
            </a:r>
            <a:r>
              <a:rPr kumimoji="0" lang="en-US" altLang="ko-KR" sz="2800" dirty="0">
                <a:solidFill>
                  <a:srgbClr val="00A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-</a:t>
            </a:r>
            <a:r>
              <a:rPr kumimoji="0" lang="en-US" altLang="ko-KR" sz="2800" baseline="-25000" dirty="0">
                <a:solidFill>
                  <a:srgbClr val="00A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B</a:t>
            </a:r>
            <a:r>
              <a:rPr kumimoji="0" lang="en-US" altLang="ko-KR" sz="2800" dirty="0">
                <a:solidFill>
                  <a:srgbClr val="00A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kumimoji="0" lang="en-US" altLang="ko-KR" sz="2800" dirty="0" smtClean="0">
                <a:solidFill>
                  <a:srgbClr val="00A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 </a:t>
            </a:r>
            <a:r>
              <a:rPr kumimoji="0" lang="en-US" altLang="ko-KR" sz="2800" dirty="0">
                <a:solidFill>
                  <a:srgbClr val="00A000"/>
                </a:solidFill>
                <a:latin typeface="Arial" panose="020B0604020202020204" pitchFamily="34" charset="0"/>
              </a:rPr>
              <a:t>|-</a:t>
            </a:r>
            <a:r>
              <a:rPr kumimoji="0" lang="en-US" altLang="ko-KR" sz="2800" dirty="0">
                <a:solidFill>
                  <a:srgbClr val="00A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r>
              <a:rPr kumimoji="0" lang="en-US" altLang="ko-KR" sz="2800" baseline="-25000" dirty="0">
                <a:solidFill>
                  <a:srgbClr val="00A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kumimoji="0" lang="en-US" altLang="ko-KR" sz="2800" dirty="0">
                <a:solidFill>
                  <a:srgbClr val="00A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kumimoji="0" lang="en-US" altLang="ko-KR" sz="2800" dirty="0">
                <a:solidFill>
                  <a:srgbClr val="00A000"/>
                </a:solidFill>
                <a:latin typeface="Arial" panose="020B0604020202020204" pitchFamily="34" charset="0"/>
              </a:rPr>
              <a:t>|</a:t>
            </a:r>
            <a:r>
              <a:rPr kumimoji="0" lang="en-US" altLang="ko-KR" sz="2800" dirty="0">
                <a:solidFill>
                  <a:srgbClr val="00A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+</a:t>
            </a:r>
            <a:r>
              <a:rPr kumimoji="0" lang="en-US" altLang="ko-KR" sz="2800" baseline="-25000" dirty="0">
                <a:solidFill>
                  <a:srgbClr val="00A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B</a:t>
            </a:r>
            <a:r>
              <a:rPr kumimoji="0" lang="en-US" altLang="ko-KR" sz="2800" dirty="0">
                <a:solidFill>
                  <a:srgbClr val="00A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  for “1”</a:t>
            </a:r>
            <a:endParaRPr kumimoji="0" lang="en-US" altLang="ko-KR" sz="2800" dirty="0">
              <a:solidFill>
                <a:srgbClr val="00A000"/>
              </a:solidFill>
              <a:latin typeface="Arial" panose="020B0604020202020204" pitchFamily="34" charset="0"/>
              <a:sym typeface="MT 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kumimoji="0" lang="en-US" altLang="ko-KR" sz="2800" dirty="0">
              <a:latin typeface="Arial" panose="020B0604020202020204" pitchFamily="34" charset="0"/>
              <a:sym typeface="MT Symbol" panose="05050102010706020507" pitchFamily="18" charset="2"/>
            </a:endParaRPr>
          </a:p>
        </p:txBody>
      </p:sp>
      <p:graphicFrame>
        <p:nvGraphicFramePr>
          <p:cNvPr id="4" name="Object 10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72444154"/>
              </p:ext>
            </p:extLst>
          </p:nvPr>
        </p:nvGraphicFramePr>
        <p:xfrm>
          <a:off x="5364088" y="5013176"/>
          <a:ext cx="3186864" cy="1713087"/>
        </p:xfrm>
        <a:graphic>
          <a:graphicData uri="http://schemas.openxmlformats.org/presentationml/2006/ole">
            <p:oleObj spid="_x0000_s233481" name="Equation" r:id="rId3" imgW="2387520" imgH="128268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119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제목 1"/>
          <p:cNvSpPr>
            <a:spLocks noGrp="1"/>
          </p:cNvSpPr>
          <p:nvPr>
            <p:ph type="title"/>
          </p:nvPr>
        </p:nvSpPr>
        <p:spPr>
          <a:xfrm>
            <a:off x="457200" y="85070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solidFill>
                  <a:srgbClr val="0000FF"/>
                </a:solidFill>
                <a:ea typeface="+mn-ea"/>
              </a:rPr>
              <a:t>It from Bit</a:t>
            </a:r>
            <a:endParaRPr lang="ko-KR" altLang="en-US" sz="4000" dirty="0" smtClean="0">
              <a:solidFill>
                <a:srgbClr val="0000FF"/>
              </a:solidFill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213285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A. Wheeler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67544" y="334136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Yin(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--</a:t>
            </a: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ko-KR" sz="4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0" lang="ko-KR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Yang(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━</a:t>
            </a: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0" lang="ko-KR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kumimoji="0" lang="ko-KR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4437112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err="1" smtClean="0">
                <a:latin typeface="Arial" panose="020B0604020202020204" pitchFamily="34" charset="0"/>
                <a:ea typeface="한양해서" pitchFamily="18" charset="-127"/>
                <a:cs typeface="Arial" panose="020B0604020202020204" pitchFamily="34" charset="0"/>
              </a:rPr>
              <a:t>Iching</a:t>
            </a:r>
            <a:r>
              <a:rPr lang="en-US" altLang="ko-KR" sz="3200" dirty="0" smtClean="0">
                <a:latin typeface="Arial" panose="020B0604020202020204" pitchFamily="34" charset="0"/>
                <a:ea typeface="한양해서" pitchFamily="18" charset="-127"/>
                <a:cs typeface="Arial" panose="020B0604020202020204" pitchFamily="34" charset="0"/>
              </a:rPr>
              <a:t> (oriental classic)</a:t>
            </a:r>
            <a:endParaRPr lang="ko-KR" altLang="en-US" sz="3200" dirty="0">
              <a:latin typeface="Arial" panose="020B0604020202020204" pitchFamily="34" charset="0"/>
              <a:ea typeface="한양해서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58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Communication Faster Than Light</a:t>
            </a:r>
            <a:r>
              <a:rPr lang="en-US" altLang="ko-KR" sz="3600" dirty="0" smtClean="0">
                <a:solidFill>
                  <a:srgbClr val="0000FF"/>
                </a:solidFill>
                <a:latin typeface="Arial" panose="020B0604020202020204" pitchFamily="34" charset="0"/>
              </a:rPr>
              <a:t/>
            </a:r>
            <a:br>
              <a:rPr lang="en-US" altLang="ko-KR" sz="3600" dirty="0" smtClean="0">
                <a:solidFill>
                  <a:srgbClr val="0000FF"/>
                </a:solidFill>
                <a:latin typeface="Arial" panose="020B0604020202020204" pitchFamily="34" charset="0"/>
              </a:rPr>
            </a:br>
            <a:r>
              <a:rPr lang="en-US" altLang="ko-KR" sz="2800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when unknown quantum state can be copied</a:t>
            </a:r>
            <a:r>
              <a:rPr lang="en-US" altLang="ko-KR" sz="3600" dirty="0" smtClean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400" dirty="0" smtClean="0">
                <a:latin typeface="Arial" panose="020B0604020202020204" pitchFamily="34" charset="0"/>
              </a:rPr>
              <a:t>Alice wants to send Bob “1.”</a:t>
            </a:r>
            <a:br>
              <a:rPr lang="en-US" altLang="ko-KR" sz="2400" dirty="0" smtClean="0">
                <a:latin typeface="Arial" panose="020B0604020202020204" pitchFamily="34" charset="0"/>
              </a:rPr>
            </a:br>
            <a:r>
              <a:rPr lang="en-US" altLang="ko-KR" sz="2400" dirty="0" smtClean="0">
                <a:latin typeface="Arial" panose="020B0604020202020204" pitchFamily="34" charset="0"/>
              </a:rPr>
              <a:t>Alice </a:t>
            </a:r>
            <a:r>
              <a:rPr lang="en-US" altLang="ko-KR" sz="2400" dirty="0" err="1" smtClean="0">
                <a:latin typeface="Arial" panose="020B0604020202020204" pitchFamily="34" charset="0"/>
              </a:rPr>
              <a:t>mesures</a:t>
            </a:r>
            <a:r>
              <a:rPr lang="en-US" altLang="ko-KR" sz="2400" dirty="0" smtClean="0">
                <a:latin typeface="Arial" panose="020B0604020202020204" pitchFamily="34" charset="0"/>
              </a:rPr>
              <a:t> her </a:t>
            </a:r>
            <a:r>
              <a:rPr lang="en-US" altLang="ko-KR" sz="2400" dirty="0" err="1" smtClean="0">
                <a:latin typeface="Arial" panose="020B0604020202020204" pitchFamily="34" charset="0"/>
              </a:rPr>
              <a:t>qubit</a:t>
            </a:r>
            <a:r>
              <a:rPr lang="en-US" altLang="ko-KR" sz="2400" dirty="0" smtClean="0">
                <a:latin typeface="Arial" panose="020B0604020202020204" pitchFamily="34" charset="0"/>
              </a:rPr>
              <a:t> in {|+</a:t>
            </a:r>
            <a:r>
              <a:rPr lang="en-US" altLang="ko-KR" sz="2400" dirty="0" smtClean="0">
                <a:sym typeface="Symbol" panose="05050102010706020507" pitchFamily="18" charset="2"/>
              </a:rPr>
              <a:t></a:t>
            </a:r>
            <a:r>
              <a:rPr kumimoji="0" lang="en-US" altLang="ko-KR" sz="2400" b="1" dirty="0" smtClean="0">
                <a:latin typeface="Arial" panose="020B0604020202020204" pitchFamily="34" charset="0"/>
                <a:sym typeface="Symbol" panose="05050102010706020507" pitchFamily="18" charset="2"/>
              </a:rPr>
              <a:t>,</a:t>
            </a:r>
            <a:r>
              <a:rPr kumimoji="0" lang="en-US" altLang="ko-KR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|</a:t>
            </a:r>
            <a:r>
              <a:rPr kumimoji="0" lang="en-US" altLang="ko-KR" sz="2400" b="1" dirty="0" smtClean="0">
                <a:latin typeface="Arial" panose="020B0604020202020204" pitchFamily="34" charset="0"/>
                <a:sym typeface="Symbol" panose="05050102010706020507" pitchFamily="18" charset="2"/>
              </a:rPr>
              <a:t>-</a:t>
            </a:r>
            <a:r>
              <a:rPr lang="en-US" altLang="ko-KR" sz="2400" dirty="0" smtClean="0">
                <a:sym typeface="Symbol" panose="05050102010706020507" pitchFamily="18" charset="2"/>
              </a:rPr>
              <a:t></a:t>
            </a:r>
            <a:r>
              <a:rPr kumimoji="0" lang="en-US" altLang="ko-KR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}</a:t>
            </a:r>
            <a:r>
              <a:rPr kumimoji="0" lang="en-US" altLang="ko-KR" sz="2400" b="1" dirty="0" smtClean="0"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</a:p>
          <a:p>
            <a:pPr>
              <a:lnSpc>
                <a:spcPct val="90000"/>
              </a:lnSpc>
            </a:pPr>
            <a:r>
              <a:rPr kumimoji="0" lang="en-US" altLang="ko-KR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Alice’s state will become |+</a:t>
            </a:r>
            <a:r>
              <a:rPr lang="en-US" altLang="ko-KR" sz="2400" dirty="0" smtClean="0">
                <a:sym typeface="Symbol" panose="05050102010706020507" pitchFamily="18" charset="2"/>
              </a:rPr>
              <a:t></a:t>
            </a:r>
            <a:r>
              <a:rPr kumimoji="0" lang="en-US" altLang="ko-KR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 or |-</a:t>
            </a:r>
            <a:r>
              <a:rPr lang="en-US" altLang="ko-KR" sz="2400" dirty="0" smtClean="0">
                <a:sym typeface="Symbol" panose="05050102010706020507" pitchFamily="18" charset="2"/>
              </a:rPr>
              <a:t></a:t>
            </a:r>
            <a:r>
              <a:rPr kumimoji="0" lang="en-US" altLang="ko-KR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</a:p>
          <a:p>
            <a:pPr>
              <a:lnSpc>
                <a:spcPct val="90000"/>
              </a:lnSpc>
            </a:pPr>
            <a:r>
              <a:rPr kumimoji="0" lang="en-US" altLang="ko-KR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Bob’s state will become </a:t>
            </a:r>
            <a:r>
              <a:rPr lang="en-US" altLang="ko-KR" sz="2400" dirty="0">
                <a:sym typeface="Symbol" panose="05050102010706020507" pitchFamily="18" charset="2"/>
              </a:rPr>
              <a:t>|-</a:t>
            </a:r>
            <a:r>
              <a:rPr kumimoji="0" lang="en-US" altLang="ko-KR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 or </a:t>
            </a:r>
            <a:r>
              <a:rPr lang="en-US" altLang="ko-KR" sz="2400" dirty="0">
                <a:sym typeface="Symbol" panose="05050102010706020507" pitchFamily="18" charset="2"/>
              </a:rPr>
              <a:t>|+</a:t>
            </a:r>
            <a:r>
              <a:rPr kumimoji="0" lang="en-US" altLang="ko-KR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  <a:br>
              <a:rPr kumimoji="0" lang="en-US" altLang="ko-KR" sz="2400" dirty="0" smtClean="0">
                <a:latin typeface="Arial" panose="020B0604020202020204" pitchFamily="34" charset="0"/>
                <a:sym typeface="Symbol" panose="05050102010706020507" pitchFamily="18" charset="2"/>
              </a:rPr>
            </a:br>
            <a:r>
              <a:rPr kumimoji="0" lang="en-US" altLang="ko-KR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Let’s assume it is </a:t>
            </a:r>
            <a:r>
              <a:rPr lang="en-US" altLang="ko-KR" sz="2400" dirty="0">
                <a:sym typeface="Symbol" panose="05050102010706020507" pitchFamily="18" charset="2"/>
              </a:rPr>
              <a:t>|+</a:t>
            </a:r>
            <a:r>
              <a:rPr kumimoji="0" lang="en-US" altLang="ko-KR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</a:p>
          <a:p>
            <a:pPr>
              <a:lnSpc>
                <a:spcPct val="90000"/>
              </a:lnSpc>
            </a:pPr>
            <a:r>
              <a:rPr kumimoji="0" lang="en-US" altLang="ko-KR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Bob makes many copies of this.</a:t>
            </a:r>
            <a:br>
              <a:rPr kumimoji="0" lang="en-US" altLang="ko-KR" sz="2400" dirty="0" smtClean="0">
                <a:latin typeface="Arial" panose="020B0604020202020204" pitchFamily="34" charset="0"/>
                <a:sym typeface="Symbol" panose="05050102010706020507" pitchFamily="18" charset="2"/>
              </a:rPr>
            </a:br>
            <a:r>
              <a:rPr kumimoji="0" lang="en-US" altLang="ko-KR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He measures them in </a:t>
            </a:r>
            <a:r>
              <a:rPr lang="en-US" altLang="ko-KR" sz="2400" dirty="0">
                <a:sym typeface="Symbol" panose="05050102010706020507" pitchFamily="18" charset="2"/>
              </a:rPr>
              <a:t>{|+</a:t>
            </a:r>
            <a:r>
              <a:rPr kumimoji="0" lang="en-US" altLang="ko-KR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altLang="ko-KR" sz="2400" dirty="0">
                <a:sym typeface="Symbol" panose="05050102010706020507" pitchFamily="18" charset="2"/>
              </a:rPr>
              <a:t>|-</a:t>
            </a:r>
            <a:r>
              <a:rPr kumimoji="0" lang="en-US" altLang="ko-KR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}, and gets 100% </a:t>
            </a:r>
            <a:r>
              <a:rPr lang="en-US" altLang="ko-KR" sz="2400" dirty="0">
                <a:sym typeface="Symbol" panose="05050102010706020507" pitchFamily="18" charset="2"/>
              </a:rPr>
              <a:t>|+</a:t>
            </a:r>
            <a:r>
              <a:rPr kumimoji="0" lang="en-US" altLang="ko-KR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  <a:br>
              <a:rPr kumimoji="0" lang="en-US" altLang="ko-KR" sz="2400" dirty="0" smtClean="0">
                <a:latin typeface="Arial" panose="020B0604020202020204" pitchFamily="34" charset="0"/>
                <a:sym typeface="Symbol" panose="05050102010706020507" pitchFamily="18" charset="2"/>
              </a:rPr>
            </a:br>
            <a:r>
              <a:rPr kumimoji="0" lang="en-US" altLang="ko-KR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He measures them in </a:t>
            </a:r>
            <a:r>
              <a:rPr lang="en-US" altLang="ko-KR" sz="2400" dirty="0" smtClean="0">
                <a:sym typeface="Symbol" panose="05050102010706020507" pitchFamily="18" charset="2"/>
              </a:rPr>
              <a:t>|0</a:t>
            </a:r>
            <a:r>
              <a:rPr lang="en-US" altLang="ko-KR" sz="2400" dirty="0">
                <a:sym typeface="Symbol" panose="05050102010706020507" pitchFamily="18" charset="2"/>
              </a:rPr>
              <a:t>, </a:t>
            </a:r>
            <a:r>
              <a:rPr lang="en-US" altLang="ko-KR" sz="2400" dirty="0" smtClean="0">
                <a:sym typeface="Symbol" panose="05050102010706020507" pitchFamily="18" charset="2"/>
              </a:rPr>
              <a:t>|1</a:t>
            </a:r>
            <a:r>
              <a:rPr kumimoji="0" lang="en-US" altLang="ko-KR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}, and gets 50% </a:t>
            </a:r>
            <a:r>
              <a:rPr lang="en-US" altLang="ko-KR" sz="2400" dirty="0" smtClean="0">
                <a:sym typeface="Symbol" panose="05050102010706020507" pitchFamily="18" charset="2"/>
              </a:rPr>
              <a:t>|0</a:t>
            </a:r>
            <a:r>
              <a:rPr kumimoji="0" lang="en-US" altLang="ko-KR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 and 50% </a:t>
            </a:r>
            <a:r>
              <a:rPr lang="en-US" altLang="ko-KR" sz="2400" dirty="0" smtClean="0">
                <a:sym typeface="Symbol" panose="05050102010706020507" pitchFamily="18" charset="2"/>
              </a:rPr>
              <a:t>|1</a:t>
            </a:r>
            <a:r>
              <a:rPr kumimoji="0" lang="en-US" altLang="ko-KR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. </a:t>
            </a:r>
            <a:br>
              <a:rPr kumimoji="0" lang="en-US" altLang="ko-KR" sz="2400" dirty="0" smtClean="0">
                <a:latin typeface="Arial" panose="020B0604020202020204" pitchFamily="34" charset="0"/>
                <a:sym typeface="Symbol" panose="05050102010706020507" pitchFamily="18" charset="2"/>
              </a:rPr>
            </a:br>
            <a:r>
              <a:rPr kumimoji="0" lang="en-US" altLang="ko-KR" sz="2400" dirty="0" smtClean="0">
                <a:latin typeface="Arial" panose="020B0604020202020204" pitchFamily="34" charset="0"/>
                <a:sym typeface="Symbol" panose="05050102010706020507" pitchFamily="18" charset="2"/>
              </a:rPr>
              <a:t>Thus Bob can conclude that Alice measured her state in </a:t>
            </a:r>
            <a:r>
              <a:rPr lang="en-US" altLang="ko-KR" sz="2400" dirty="0"/>
              <a:t>{|+</a:t>
            </a:r>
            <a:r>
              <a:rPr lang="en-US" altLang="ko-KR" sz="2400" dirty="0">
                <a:sym typeface="Symbol" panose="05050102010706020507" pitchFamily="18" charset="2"/>
              </a:rPr>
              <a:t></a:t>
            </a:r>
            <a:r>
              <a:rPr lang="en-US" altLang="ko-KR" sz="2400" b="1" dirty="0">
                <a:sym typeface="Symbol" panose="05050102010706020507" pitchFamily="18" charset="2"/>
              </a:rPr>
              <a:t>,|-</a:t>
            </a:r>
            <a:r>
              <a:rPr lang="en-US" altLang="ko-KR" sz="2400" dirty="0">
                <a:sym typeface="Symbol" panose="05050102010706020507" pitchFamily="18" charset="2"/>
              </a:rPr>
              <a:t>}</a:t>
            </a:r>
            <a:r>
              <a:rPr lang="en-US" altLang="ko-KR" sz="2400" b="1" dirty="0">
                <a:sym typeface="Symbol" panose="05050102010706020507" pitchFamily="18" charset="2"/>
              </a:rPr>
              <a:t>.</a:t>
            </a:r>
            <a:endParaRPr kumimoji="0" lang="en-US" altLang="ko-KR" sz="24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" name="Object 10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74827118"/>
              </p:ext>
            </p:extLst>
          </p:nvPr>
        </p:nvGraphicFramePr>
        <p:xfrm>
          <a:off x="5724128" y="1417638"/>
          <a:ext cx="3186864" cy="1713087"/>
        </p:xfrm>
        <a:graphic>
          <a:graphicData uri="http://schemas.openxmlformats.org/presentationml/2006/ole">
            <p:oleObj spid="_x0000_s234502" name="Equation" r:id="rId3" imgW="2387520" imgH="128268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300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4000" dirty="0" smtClean="0">
                <a:solidFill>
                  <a:srgbClr val="0000FF"/>
                </a:solidFill>
                <a:latin typeface="Verdana" panose="020B0604030504040204" pitchFamily="34" charset="0"/>
              </a:rPr>
              <a:t>Mysterious Connection </a:t>
            </a:r>
            <a:br>
              <a:rPr lang="en-US" altLang="ko-KR" sz="4000" dirty="0" smtClean="0">
                <a:solidFill>
                  <a:srgbClr val="0000FF"/>
                </a:solidFill>
                <a:latin typeface="Verdana" panose="020B0604030504040204" pitchFamily="34" charset="0"/>
              </a:rPr>
            </a:br>
            <a:r>
              <a:rPr lang="en-US" altLang="ko-KR" sz="4000" dirty="0" smtClean="0">
                <a:solidFill>
                  <a:srgbClr val="0000FF"/>
                </a:solidFill>
                <a:latin typeface="Verdana" panose="020B0604030504040204" pitchFamily="34" charset="0"/>
              </a:rPr>
              <a:t>Between QM &amp; Relativity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latin typeface="Arial" panose="020B0604020202020204" pitchFamily="34" charset="0"/>
              </a:rPr>
              <a:t>Weinberg: Can QM be nonlinear?</a:t>
            </a:r>
          </a:p>
          <a:p>
            <a:pPr eaLnBrk="1" hangingPunct="1"/>
            <a:r>
              <a:rPr lang="en-US" altLang="ko-KR" smtClean="0">
                <a:latin typeface="Arial" panose="020B0604020202020204" pitchFamily="34" charset="0"/>
              </a:rPr>
              <a:t>Experiments: Not so positive result.</a:t>
            </a:r>
          </a:p>
          <a:p>
            <a:pPr eaLnBrk="1" hangingPunct="1"/>
            <a:r>
              <a:rPr lang="en-US" altLang="ko-KR" smtClean="0">
                <a:latin typeface="Arial" panose="020B0604020202020204" pitchFamily="34" charset="0"/>
              </a:rPr>
              <a:t>Polchinski, Gisin:</a:t>
            </a:r>
            <a:br>
              <a:rPr lang="en-US" altLang="ko-KR" smtClean="0">
                <a:latin typeface="Arial" panose="020B0604020202020204" pitchFamily="34" charset="0"/>
              </a:rPr>
            </a:br>
            <a:r>
              <a:rPr lang="en-US" altLang="ko-KR" smtClean="0">
                <a:latin typeface="Arial" panose="020B0604020202020204" pitchFamily="34" charset="0"/>
              </a:rPr>
              <a:t>   If QM is nonlinear,</a:t>
            </a:r>
            <a:br>
              <a:rPr lang="en-US" altLang="ko-KR" smtClean="0">
                <a:latin typeface="Arial" panose="020B0604020202020204" pitchFamily="34" charset="0"/>
              </a:rPr>
            </a:br>
            <a:r>
              <a:rPr lang="en-US" altLang="ko-KR" smtClean="0">
                <a:latin typeface="Arial" panose="020B0604020202020204" pitchFamily="34" charset="0"/>
              </a:rPr>
              <a:t>   communication faster than light is</a:t>
            </a:r>
            <a:br>
              <a:rPr lang="en-US" altLang="ko-KR" smtClean="0">
                <a:latin typeface="Arial" panose="020B0604020202020204" pitchFamily="34" charset="0"/>
              </a:rPr>
            </a:br>
            <a:r>
              <a:rPr lang="en-US" altLang="ko-KR" smtClean="0">
                <a:latin typeface="Arial" panose="020B0604020202020204" pitchFamily="34" charset="0"/>
              </a:rPr>
              <a:t>   possible.</a:t>
            </a:r>
          </a:p>
        </p:txBody>
      </p:sp>
    </p:spTree>
    <p:extLst>
      <p:ext uri="{BB962C8B-B14F-4D97-AF65-F5344CB8AC3E}">
        <p14:creationId xmlns:p14="http://schemas.microsoft.com/office/powerpoint/2010/main" xmlns="" val="9066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629205" y="320675"/>
            <a:ext cx="611577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/>
            <a:r>
              <a:rPr kumimoji="0" lang="en-US" altLang="ko-KR" sz="4400" dirty="0" err="1">
                <a:solidFill>
                  <a:srgbClr val="0000FF"/>
                </a:solidFill>
                <a:latin typeface="Arial" panose="020B0604020202020204" pitchFamily="34" charset="0"/>
              </a:rPr>
              <a:t>Irreversability</a:t>
            </a:r>
            <a:r>
              <a:rPr kumimoji="0" lang="en-US" altLang="ko-KR" sz="4400" dirty="0">
                <a:solidFill>
                  <a:srgbClr val="0000FF"/>
                </a:solidFill>
                <a:latin typeface="Arial" panose="020B0604020202020204" pitchFamily="34" charset="0"/>
              </a:rPr>
              <a:t> of </a:t>
            </a:r>
          </a:p>
          <a:p>
            <a:pPr algn="ctr" latinLnBrk="0"/>
            <a:r>
              <a:rPr kumimoji="0" lang="en-US" altLang="ko-KR" sz="4400" dirty="0">
                <a:solidFill>
                  <a:srgbClr val="0000FF"/>
                </a:solidFill>
                <a:latin typeface="Arial" panose="020B0604020202020204" pitchFamily="34" charset="0"/>
              </a:rPr>
              <a:t>Quantum Measurement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457200" y="2821632"/>
            <a:ext cx="8370888" cy="355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0" lang="en-US" altLang="ko-KR" sz="3200" dirty="0">
                <a:solidFill>
                  <a:srgbClr val="FF0000"/>
                </a:solidFill>
                <a:latin typeface="Arial" panose="020B0604020202020204" pitchFamily="34" charset="0"/>
                <a:sym typeface="MT Symbol" panose="05050102010706020507" pitchFamily="18" charset="2"/>
              </a:rPr>
              <a:t> </a:t>
            </a:r>
            <a:r>
              <a:rPr kumimoji="0" lang="en-US" altLang="ko-KR" sz="4400" dirty="0">
                <a:solidFill>
                  <a:srgbClr val="FF0000"/>
                </a:solidFill>
                <a:latin typeface="Arial" panose="020B0604020202020204" pitchFamily="34" charset="0"/>
              </a:rPr>
              <a:t>|</a:t>
            </a:r>
            <a:r>
              <a:rPr kumimoji="0" lang="en-US" altLang="ko-KR" sz="44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</a:t>
            </a:r>
            <a:r>
              <a:rPr kumimoji="0" lang="en-US" altLang="ko-KR" sz="4400" dirty="0">
                <a:solidFill>
                  <a:schemeClr val="tx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=</a:t>
            </a:r>
            <a:r>
              <a:rPr kumimoji="0" lang="en-US" altLang="ko-KR" sz="4400" dirty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kumimoji="0" lang="en-US" altLang="ko-KR" sz="44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kumimoji="0" lang="en-US" altLang="ko-KR" sz="4400" dirty="0">
                <a:solidFill>
                  <a:srgbClr val="0000FF"/>
                </a:solidFill>
                <a:latin typeface="Arial" panose="020B0604020202020204" pitchFamily="34" charset="0"/>
              </a:rPr>
              <a:t>|</a:t>
            </a:r>
            <a:r>
              <a:rPr kumimoji="0" lang="en-US" altLang="ko-KR" sz="44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0 +  b</a:t>
            </a:r>
            <a:r>
              <a:rPr kumimoji="0" lang="en-US" altLang="ko-KR" sz="4400" dirty="0">
                <a:solidFill>
                  <a:srgbClr val="0000FF"/>
                </a:solidFill>
                <a:latin typeface="Arial" panose="020B0604020202020204" pitchFamily="34" charset="0"/>
              </a:rPr>
              <a:t>|</a:t>
            </a:r>
            <a:r>
              <a:rPr kumimoji="0" lang="en-US" altLang="ko-KR" sz="44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1 </a:t>
            </a:r>
            <a:r>
              <a:rPr kumimoji="0" lang="en-US" altLang="ko-KR" sz="4400" dirty="0">
                <a:solidFill>
                  <a:schemeClr val="tx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=</a:t>
            </a:r>
            <a:r>
              <a:rPr kumimoji="0" lang="en-US" altLang="ko-KR" sz="4400" dirty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kumimoji="0" lang="en-US" altLang="ko-KR" sz="4400" dirty="0">
                <a:solidFill>
                  <a:srgbClr val="CC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kumimoji="0" lang="en-US" altLang="ko-KR" sz="4400" dirty="0">
                <a:solidFill>
                  <a:srgbClr val="00A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</a:t>
            </a:r>
            <a:r>
              <a:rPr kumimoji="0" lang="en-US" altLang="ko-KR" sz="4400" dirty="0">
                <a:solidFill>
                  <a:srgbClr val="00A000"/>
                </a:solidFill>
                <a:latin typeface="Arial" panose="020B0604020202020204" pitchFamily="34" charset="0"/>
              </a:rPr>
              <a:t>|</a:t>
            </a:r>
            <a:r>
              <a:rPr kumimoji="0" lang="en-US" altLang="ko-KR" sz="4400" dirty="0">
                <a:solidFill>
                  <a:srgbClr val="00A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kumimoji="0" lang="en-US" altLang="ko-KR" sz="4400" dirty="0">
                <a:solidFill>
                  <a:srgbClr val="00A000"/>
                </a:solidFill>
                <a:latin typeface="Arial" panose="020B0604020202020204" pitchFamily="34" charset="0"/>
                <a:cs typeface="Arial" panose="020B0604020202020204" pitchFamily="34" charset="0"/>
                <a:sym typeface="MT Symbol" panose="05050102010706020507" pitchFamily="18" charset="2"/>
              </a:rPr>
              <a:t>'</a:t>
            </a:r>
            <a:r>
              <a:rPr kumimoji="0" lang="en-US" altLang="ko-KR" sz="4400" dirty="0">
                <a:solidFill>
                  <a:srgbClr val="00A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 + d</a:t>
            </a:r>
            <a:r>
              <a:rPr kumimoji="0" lang="en-US" altLang="ko-KR" sz="4400" dirty="0">
                <a:solidFill>
                  <a:srgbClr val="00A000"/>
                </a:solidFill>
                <a:latin typeface="Arial" panose="020B0604020202020204" pitchFamily="34" charset="0"/>
              </a:rPr>
              <a:t>|</a:t>
            </a:r>
            <a:r>
              <a:rPr kumimoji="0" lang="en-US" altLang="ko-KR" sz="4400" dirty="0">
                <a:solidFill>
                  <a:srgbClr val="00A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kumimoji="0" lang="en-US" altLang="ko-KR" sz="4400" dirty="0">
                <a:solidFill>
                  <a:srgbClr val="00A000"/>
                </a:solidFill>
                <a:latin typeface="Arial" panose="020B0604020202020204" pitchFamily="34" charset="0"/>
                <a:cs typeface="Arial" panose="020B0604020202020204" pitchFamily="34" charset="0"/>
                <a:sym typeface="MT Symbol" panose="05050102010706020507" pitchFamily="18" charset="2"/>
              </a:rPr>
              <a:t>'</a:t>
            </a:r>
            <a:r>
              <a:rPr kumimoji="0" lang="en-US" altLang="ko-KR" sz="4400" dirty="0">
                <a:solidFill>
                  <a:srgbClr val="00A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685800" y="3954487"/>
            <a:ext cx="77724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0" lang="en-US" altLang="ko-KR" dirty="0">
                <a:latin typeface="Arial" panose="020B0604020202020204" pitchFamily="34" charset="0"/>
                <a:sym typeface="MT Symbol" panose="05050102010706020507" pitchFamily="18" charset="2"/>
              </a:rPr>
              <a:t>Measure in </a:t>
            </a:r>
            <a:r>
              <a:rPr kumimoji="0" lang="en-US" altLang="ko-KR" sz="3200" dirty="0">
                <a:solidFill>
                  <a:srgbClr val="0000FF"/>
                </a:solidFill>
                <a:latin typeface="Arial" panose="020B0604020202020204" pitchFamily="34" charset="0"/>
                <a:sym typeface="MT Symbol" panose="05050102010706020507" pitchFamily="18" charset="2"/>
              </a:rPr>
              <a:t>{|0</a:t>
            </a:r>
            <a:r>
              <a:rPr kumimoji="0" lang="en-US" altLang="ko-KR" sz="32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, </a:t>
            </a:r>
            <a:r>
              <a:rPr kumimoji="0" lang="en-US" altLang="ko-KR" sz="3200" dirty="0">
                <a:solidFill>
                  <a:srgbClr val="0000FF"/>
                </a:solidFill>
                <a:latin typeface="Arial" panose="020B0604020202020204" pitchFamily="34" charset="0"/>
                <a:sym typeface="MT Symbol" panose="05050102010706020507" pitchFamily="18" charset="2"/>
              </a:rPr>
              <a:t>|1</a:t>
            </a:r>
            <a:r>
              <a:rPr kumimoji="0" lang="en-US" altLang="ko-KR" sz="32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}  </a:t>
            </a:r>
            <a:r>
              <a:rPr kumimoji="0" lang="en-US" altLang="ko-KR" sz="3200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kumimoji="0" lang="en-US" altLang="ko-KR" sz="3200" dirty="0">
                <a:solidFill>
                  <a:srgbClr val="0000FF"/>
                </a:solidFill>
                <a:latin typeface="Arial" panose="020B0604020202020204" pitchFamily="34" charset="0"/>
                <a:sym typeface="MT Symbol" panose="05050102010706020507" pitchFamily="18" charset="2"/>
              </a:rPr>
              <a:t>|0</a:t>
            </a:r>
            <a:r>
              <a:rPr kumimoji="0" lang="en-US" altLang="ko-KR" sz="32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 or </a:t>
            </a:r>
            <a:r>
              <a:rPr kumimoji="0" lang="en-US" altLang="ko-KR" sz="3200" dirty="0">
                <a:solidFill>
                  <a:srgbClr val="0000FF"/>
                </a:solidFill>
                <a:latin typeface="Arial" panose="020B0604020202020204" pitchFamily="34" charset="0"/>
                <a:sym typeface="MT Symbol" panose="05050102010706020507" pitchFamily="18" charset="2"/>
              </a:rPr>
              <a:t>|1</a:t>
            </a:r>
            <a:r>
              <a:rPr kumimoji="0" lang="en-US" altLang="ko-KR" sz="32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kumimoji="0" lang="en-US" altLang="ko-KR" sz="32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0" lang="en-US" altLang="ko-KR" dirty="0">
                <a:latin typeface="Arial" panose="020B0604020202020204" pitchFamily="34" charset="0"/>
                <a:sym typeface="MT Symbol" panose="05050102010706020507" pitchFamily="18" charset="2"/>
              </a:rPr>
              <a:t>Measure in </a:t>
            </a:r>
            <a:r>
              <a:rPr kumimoji="0" lang="en-US" altLang="ko-KR" sz="3200" dirty="0">
                <a:solidFill>
                  <a:srgbClr val="00A000"/>
                </a:solidFill>
                <a:latin typeface="Arial" panose="020B0604020202020204" pitchFamily="34" charset="0"/>
                <a:sym typeface="MT Symbol" panose="05050102010706020507" pitchFamily="18" charset="2"/>
              </a:rPr>
              <a:t>{|0</a:t>
            </a:r>
            <a:r>
              <a:rPr kumimoji="0" lang="en-US" altLang="ko-KR" sz="3200" dirty="0">
                <a:solidFill>
                  <a:srgbClr val="00A000"/>
                </a:solidFill>
                <a:latin typeface="Arial" panose="020B0604020202020204" pitchFamily="34" charset="0"/>
                <a:cs typeface="Arial" panose="020B0604020202020204" pitchFamily="34" charset="0"/>
                <a:sym typeface="MT Symbol" panose="05050102010706020507" pitchFamily="18" charset="2"/>
              </a:rPr>
              <a:t>'</a:t>
            </a:r>
            <a:r>
              <a:rPr kumimoji="0" lang="en-US" altLang="ko-KR" sz="3200" dirty="0">
                <a:solidFill>
                  <a:srgbClr val="00A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, </a:t>
            </a:r>
            <a:r>
              <a:rPr kumimoji="0" lang="en-US" altLang="ko-KR" sz="3200" dirty="0">
                <a:solidFill>
                  <a:srgbClr val="00A000"/>
                </a:solidFill>
                <a:latin typeface="Arial" panose="020B0604020202020204" pitchFamily="34" charset="0"/>
                <a:sym typeface="MT Symbol" panose="05050102010706020507" pitchFamily="18" charset="2"/>
              </a:rPr>
              <a:t>|1</a:t>
            </a:r>
            <a:r>
              <a:rPr kumimoji="0" lang="en-US" altLang="ko-KR" sz="3200" dirty="0">
                <a:solidFill>
                  <a:srgbClr val="00A000"/>
                </a:solidFill>
                <a:latin typeface="Arial" panose="020B0604020202020204" pitchFamily="34" charset="0"/>
                <a:cs typeface="Arial" panose="020B0604020202020204" pitchFamily="34" charset="0"/>
                <a:sym typeface="MT Symbol" panose="05050102010706020507" pitchFamily="18" charset="2"/>
              </a:rPr>
              <a:t>'</a:t>
            </a:r>
            <a:r>
              <a:rPr kumimoji="0" lang="en-US" altLang="ko-KR" sz="3200" dirty="0">
                <a:solidFill>
                  <a:srgbClr val="00A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}   </a:t>
            </a:r>
            <a:r>
              <a:rPr kumimoji="0" lang="en-US" altLang="ko-KR" sz="3200" dirty="0">
                <a:solidFill>
                  <a:srgbClr val="00A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kumimoji="0" lang="en-US" altLang="ko-KR" sz="3200" dirty="0">
                <a:solidFill>
                  <a:srgbClr val="00A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kumimoji="0" lang="en-US" altLang="ko-KR" sz="3200" dirty="0">
                <a:solidFill>
                  <a:srgbClr val="00A000"/>
                </a:solidFill>
                <a:latin typeface="Arial" panose="020B0604020202020204" pitchFamily="34" charset="0"/>
                <a:sym typeface="MT Symbol" panose="05050102010706020507" pitchFamily="18" charset="2"/>
              </a:rPr>
              <a:t>|0</a:t>
            </a:r>
            <a:r>
              <a:rPr kumimoji="0" lang="en-US" altLang="ko-KR" sz="3200" dirty="0">
                <a:solidFill>
                  <a:srgbClr val="00A000"/>
                </a:solidFill>
                <a:latin typeface="Arial" panose="020B0604020202020204" pitchFamily="34" charset="0"/>
                <a:cs typeface="Arial" panose="020B0604020202020204" pitchFamily="34" charset="0"/>
                <a:sym typeface="MT Symbol" panose="05050102010706020507" pitchFamily="18" charset="2"/>
              </a:rPr>
              <a:t>'</a:t>
            </a:r>
            <a:r>
              <a:rPr kumimoji="0" lang="en-US" altLang="ko-KR" sz="3200" dirty="0">
                <a:solidFill>
                  <a:srgbClr val="00A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 or </a:t>
            </a:r>
            <a:r>
              <a:rPr kumimoji="0" lang="en-US" altLang="ko-KR" sz="3200" dirty="0">
                <a:solidFill>
                  <a:srgbClr val="00A000"/>
                </a:solidFill>
                <a:latin typeface="Arial" panose="020B0604020202020204" pitchFamily="34" charset="0"/>
                <a:sym typeface="MT Symbol" panose="05050102010706020507" pitchFamily="18" charset="2"/>
              </a:rPr>
              <a:t>|1</a:t>
            </a:r>
            <a:r>
              <a:rPr kumimoji="0" lang="en-US" altLang="ko-KR" sz="3200" dirty="0">
                <a:solidFill>
                  <a:srgbClr val="00A000"/>
                </a:solidFill>
                <a:latin typeface="Arial" panose="020B0604020202020204" pitchFamily="34" charset="0"/>
                <a:cs typeface="Arial" panose="020B0604020202020204" pitchFamily="34" charset="0"/>
                <a:sym typeface="MT Symbol" panose="05050102010706020507" pitchFamily="18" charset="2"/>
              </a:rPr>
              <a:t>'</a:t>
            </a:r>
            <a:r>
              <a:rPr kumimoji="0" lang="en-US" altLang="ko-KR" sz="3200" dirty="0">
                <a:solidFill>
                  <a:srgbClr val="00A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 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539552" y="1959223"/>
            <a:ext cx="822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“If you describe </a:t>
            </a:r>
            <a:r>
              <a:rPr lang="en-US" altLang="ko-KR" i="1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it</a:t>
            </a:r>
            <a:r>
              <a:rPr lang="en-US" altLang="ko-KR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as </a:t>
            </a:r>
            <a:r>
              <a:rPr lang="en-US" altLang="ko-KR" i="1" dirty="0" smtClean="0">
                <a:solidFill>
                  <a:srgbClr val="0000FF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that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, </a:t>
            </a:r>
            <a:r>
              <a:rPr lang="en-US" altLang="ko-KR" i="1" dirty="0" smtClean="0">
                <a:solidFill>
                  <a:srgbClr val="0000FF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that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is not </a:t>
            </a:r>
            <a:r>
              <a:rPr lang="en-US" altLang="ko-KR" i="1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it</a:t>
            </a:r>
            <a:r>
              <a:rPr lang="en-US" altLang="ko-KR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anymore</a:t>
            </a:r>
            <a:r>
              <a:rPr lang="ko-KR" altLang="en-US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” 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</a:t>
            </a:r>
            <a:r>
              <a: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老子</a:t>
            </a: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xmlns="" val="16825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0" y="2317750"/>
            <a:ext cx="982663" cy="982663"/>
            <a:chOff x="4684" y="144"/>
            <a:chExt cx="619" cy="619"/>
          </a:xfrm>
        </p:grpSpPr>
        <p:pic>
          <p:nvPicPr>
            <p:cNvPr id="89110" name="Picture 3" descr="capture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4" y="144"/>
              <a:ext cx="619" cy="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111" name="Rectangle 4"/>
            <p:cNvSpPr>
              <a:spLocks noChangeArrowheads="1"/>
            </p:cNvSpPr>
            <p:nvPr/>
          </p:nvSpPr>
          <p:spPr bwMode="auto">
            <a:xfrm>
              <a:off x="4684" y="308"/>
              <a:ext cx="619" cy="291"/>
            </a:xfrm>
            <a:prstGeom prst="rect">
              <a:avLst/>
            </a:prstGeom>
            <a:solidFill>
              <a:srgbClr val="CC99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grpSp>
        <p:nvGrpSpPr>
          <p:cNvPr id="89091" name="Group 5"/>
          <p:cNvGrpSpPr>
            <a:grpSpLocks/>
          </p:cNvGrpSpPr>
          <p:nvPr/>
        </p:nvGrpSpPr>
        <p:grpSpPr bwMode="auto">
          <a:xfrm>
            <a:off x="2108200" y="2851150"/>
            <a:ext cx="4732338" cy="622300"/>
            <a:chOff x="1494" y="1968"/>
            <a:chExt cx="3354" cy="392"/>
          </a:xfrm>
        </p:grpSpPr>
        <p:sp>
          <p:nvSpPr>
            <p:cNvPr id="89106" name="Freeform 6"/>
            <p:cNvSpPr>
              <a:spLocks/>
            </p:cNvSpPr>
            <p:nvPr/>
          </p:nvSpPr>
          <p:spPr bwMode="auto">
            <a:xfrm>
              <a:off x="1536" y="1968"/>
              <a:ext cx="3264" cy="240"/>
            </a:xfrm>
            <a:custGeom>
              <a:avLst/>
              <a:gdLst>
                <a:gd name="T0" fmla="*/ 0 w 3264"/>
                <a:gd name="T1" fmla="*/ 240 h 240"/>
                <a:gd name="T2" fmla="*/ 1536 w 3264"/>
                <a:gd name="T3" fmla="*/ 0 h 240"/>
                <a:gd name="T4" fmla="*/ 3264 w 3264"/>
                <a:gd name="T5" fmla="*/ 240 h 240"/>
                <a:gd name="T6" fmla="*/ 0 60000 65536"/>
                <a:gd name="T7" fmla="*/ 0 60000 65536"/>
                <a:gd name="T8" fmla="*/ 0 60000 65536"/>
                <a:gd name="T9" fmla="*/ 0 w 3264"/>
                <a:gd name="T10" fmla="*/ 0 h 240"/>
                <a:gd name="T11" fmla="*/ 3264 w 326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64" h="240">
                  <a:moveTo>
                    <a:pt x="0" y="240"/>
                  </a:moveTo>
                  <a:cubicBezTo>
                    <a:pt x="496" y="120"/>
                    <a:pt x="992" y="0"/>
                    <a:pt x="1536" y="0"/>
                  </a:cubicBezTo>
                  <a:cubicBezTo>
                    <a:pt x="2080" y="0"/>
                    <a:pt x="2968" y="192"/>
                    <a:pt x="3264" y="24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9107" name="Freeform 7"/>
            <p:cNvSpPr>
              <a:spLocks/>
            </p:cNvSpPr>
            <p:nvPr/>
          </p:nvSpPr>
          <p:spPr bwMode="auto">
            <a:xfrm>
              <a:off x="1536" y="2120"/>
              <a:ext cx="3264" cy="240"/>
            </a:xfrm>
            <a:custGeom>
              <a:avLst/>
              <a:gdLst>
                <a:gd name="T0" fmla="*/ 0 w 3264"/>
                <a:gd name="T1" fmla="*/ 240 h 240"/>
                <a:gd name="T2" fmla="*/ 1536 w 3264"/>
                <a:gd name="T3" fmla="*/ 0 h 240"/>
                <a:gd name="T4" fmla="*/ 3264 w 3264"/>
                <a:gd name="T5" fmla="*/ 240 h 240"/>
                <a:gd name="T6" fmla="*/ 0 60000 65536"/>
                <a:gd name="T7" fmla="*/ 0 60000 65536"/>
                <a:gd name="T8" fmla="*/ 0 60000 65536"/>
                <a:gd name="T9" fmla="*/ 0 w 3264"/>
                <a:gd name="T10" fmla="*/ 0 h 240"/>
                <a:gd name="T11" fmla="*/ 3264 w 326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64" h="240">
                  <a:moveTo>
                    <a:pt x="0" y="240"/>
                  </a:moveTo>
                  <a:cubicBezTo>
                    <a:pt x="496" y="120"/>
                    <a:pt x="992" y="0"/>
                    <a:pt x="1536" y="0"/>
                  </a:cubicBezTo>
                  <a:cubicBezTo>
                    <a:pt x="2080" y="0"/>
                    <a:pt x="2968" y="192"/>
                    <a:pt x="3264" y="24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9108" name="Oval 8"/>
            <p:cNvSpPr>
              <a:spLocks noChangeArrowheads="1"/>
            </p:cNvSpPr>
            <p:nvPr/>
          </p:nvSpPr>
          <p:spPr bwMode="auto">
            <a:xfrm>
              <a:off x="1494" y="2208"/>
              <a:ext cx="96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89109" name="Oval 9"/>
            <p:cNvSpPr>
              <a:spLocks noChangeArrowheads="1"/>
            </p:cNvSpPr>
            <p:nvPr/>
          </p:nvSpPr>
          <p:spPr bwMode="auto">
            <a:xfrm>
              <a:off x="4752" y="2208"/>
              <a:ext cx="96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sp>
        <p:nvSpPr>
          <p:cNvPr id="89092" name="Text Box 10"/>
          <p:cNvSpPr txBox="1">
            <a:spLocks noChangeArrowheads="1"/>
          </p:cNvSpPr>
          <p:nvPr/>
        </p:nvSpPr>
        <p:spPr bwMode="auto">
          <a:xfrm>
            <a:off x="1160463" y="2941638"/>
            <a:ext cx="853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>
                <a:latin typeface="Arial" panose="020B0604020202020204" pitchFamily="34" charset="0"/>
              </a:rPr>
              <a:t>Alice</a:t>
            </a:r>
          </a:p>
        </p:txBody>
      </p:sp>
      <p:sp>
        <p:nvSpPr>
          <p:cNvPr id="89093" name="Text Box 11"/>
          <p:cNvSpPr txBox="1">
            <a:spLocks noChangeArrowheads="1"/>
          </p:cNvSpPr>
          <p:nvPr/>
        </p:nvSpPr>
        <p:spPr bwMode="auto">
          <a:xfrm>
            <a:off x="7023100" y="2941638"/>
            <a:ext cx="732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>
                <a:latin typeface="Arial" panose="020B0604020202020204" pitchFamily="34" charset="0"/>
              </a:rPr>
              <a:t>Bob</a:t>
            </a:r>
          </a:p>
        </p:txBody>
      </p:sp>
      <p:sp>
        <p:nvSpPr>
          <p:cNvPr id="89094" name="Text Box 12"/>
          <p:cNvSpPr txBox="1">
            <a:spLocks noChangeArrowheads="1"/>
          </p:cNvSpPr>
          <p:nvPr/>
        </p:nvSpPr>
        <p:spPr bwMode="auto">
          <a:xfrm>
            <a:off x="3995738" y="231775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 dirty="0">
                <a:solidFill>
                  <a:srgbClr val="FF0000"/>
                </a:solidFill>
                <a:latin typeface="Arial" panose="020B0604020202020204" pitchFamily="34" charset="0"/>
              </a:rPr>
              <a:t>EVE</a:t>
            </a:r>
          </a:p>
        </p:txBody>
      </p:sp>
      <p:sp>
        <p:nvSpPr>
          <p:cNvPr id="89095" name="Text Box 13"/>
          <p:cNvSpPr txBox="1">
            <a:spLocks noChangeArrowheads="1"/>
          </p:cNvSpPr>
          <p:nvPr/>
        </p:nvSpPr>
        <p:spPr bwMode="auto">
          <a:xfrm>
            <a:off x="1160463" y="228600"/>
            <a:ext cx="60532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 sz="4400" dirty="0">
                <a:latin typeface="Arial" panose="020B0604020202020204" pitchFamily="34" charset="0"/>
              </a:rPr>
              <a:t>Quantum Cryptography</a:t>
            </a:r>
          </a:p>
        </p:txBody>
      </p:sp>
      <p:sp>
        <p:nvSpPr>
          <p:cNvPr id="89096" name="Text Box 14"/>
          <p:cNvSpPr txBox="1">
            <a:spLocks noChangeArrowheads="1"/>
          </p:cNvSpPr>
          <p:nvPr/>
        </p:nvSpPr>
        <p:spPr bwMode="auto">
          <a:xfrm>
            <a:off x="2243138" y="892175"/>
            <a:ext cx="42819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 sz="2800">
                <a:solidFill>
                  <a:schemeClr val="accent2"/>
                </a:solidFill>
                <a:latin typeface="Arial" panose="020B0604020202020204" pitchFamily="34" charset="0"/>
              </a:rPr>
              <a:t>Quantum Key Distribution</a:t>
            </a:r>
            <a:endParaRPr kumimoji="0" lang="en-US" altLang="ko-KR" sz="2800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sp>
        <p:nvSpPr>
          <p:cNvPr id="89097" name="Rectangle 15"/>
          <p:cNvSpPr>
            <a:spLocks noChangeArrowheads="1"/>
          </p:cNvSpPr>
          <p:nvPr/>
        </p:nvSpPr>
        <p:spPr bwMode="auto">
          <a:xfrm>
            <a:off x="4646613" y="2392363"/>
            <a:ext cx="181451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lnSpc>
                <a:spcPct val="80000"/>
              </a:lnSpc>
            </a:pPr>
            <a:r>
              <a:rPr kumimoji="0" lang="en-US" altLang="ko-KR" sz="1800" dirty="0">
                <a:solidFill>
                  <a:srgbClr val="FF0000"/>
                </a:solidFill>
              </a:rPr>
              <a:t>(eavesdropper)</a:t>
            </a:r>
            <a:endParaRPr kumimoji="0" lang="en-US" altLang="ko-KR" sz="1600" dirty="0">
              <a:solidFill>
                <a:srgbClr val="FF0000"/>
              </a:solidFill>
            </a:endParaRPr>
          </a:p>
        </p:txBody>
      </p:sp>
      <p:sp>
        <p:nvSpPr>
          <p:cNvPr id="89098" name="Text Box 19"/>
          <p:cNvSpPr txBox="1">
            <a:spLocks noChangeArrowheads="1"/>
          </p:cNvSpPr>
          <p:nvPr/>
        </p:nvSpPr>
        <p:spPr bwMode="auto">
          <a:xfrm>
            <a:off x="3143250" y="3398838"/>
            <a:ext cx="29674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ko-KR" altLang="ko-KR" sz="1800">
                <a:latin typeface="Arial" panose="020B0604020202020204" pitchFamily="34" charset="0"/>
              </a:rPr>
              <a:t>“</a:t>
            </a:r>
            <a:r>
              <a:rPr kumimoji="0" lang="en-US" altLang="ko-KR" sz="1800">
                <a:latin typeface="Arial" panose="020B0604020202020204" pitchFamily="34" charset="0"/>
              </a:rPr>
              <a:t>Single Photon, Ent., Coh.”</a:t>
            </a:r>
          </a:p>
        </p:txBody>
      </p:sp>
      <p:sp>
        <p:nvSpPr>
          <p:cNvPr id="89099" name="AutoShape 20"/>
          <p:cNvSpPr>
            <a:spLocks noChangeArrowheads="1"/>
          </p:cNvSpPr>
          <p:nvPr/>
        </p:nvSpPr>
        <p:spPr bwMode="auto">
          <a:xfrm>
            <a:off x="3906838" y="3232150"/>
            <a:ext cx="882650" cy="166688"/>
          </a:xfrm>
          <a:prstGeom prst="rightArrow">
            <a:avLst>
              <a:gd name="adj1" fmla="val 50000"/>
              <a:gd name="adj2" fmla="val 13238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89100" name="Text Box 21"/>
          <p:cNvSpPr txBox="1">
            <a:spLocks noChangeArrowheads="1"/>
          </p:cNvSpPr>
          <p:nvPr/>
        </p:nvSpPr>
        <p:spPr bwMode="auto">
          <a:xfrm>
            <a:off x="1242716" y="1847206"/>
            <a:ext cx="75793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>
                <a:solidFill>
                  <a:srgbClr val="FF0000"/>
                </a:solidFill>
                <a:latin typeface="Arial" panose="020B0604020202020204" pitchFamily="34" charset="0"/>
              </a:rPr>
              <a:t>No Cloning</a:t>
            </a:r>
            <a:r>
              <a:rPr lang="en-US" altLang="ko-KR">
                <a:latin typeface="Arial" panose="020B0604020202020204" pitchFamily="34" charset="0"/>
              </a:rPr>
              <a:t> &amp; </a:t>
            </a:r>
            <a:r>
              <a:rPr lang="en-US" altLang="ko-KR">
                <a:solidFill>
                  <a:srgbClr val="CC00FF"/>
                </a:solidFill>
                <a:latin typeface="Arial" panose="020B0604020202020204" pitchFamily="34" charset="0"/>
              </a:rPr>
              <a:t>Irreversability of Quantum Measurement</a:t>
            </a:r>
          </a:p>
        </p:txBody>
      </p:sp>
      <p:sp>
        <p:nvSpPr>
          <p:cNvPr id="89101" name="Text Box 22"/>
          <p:cNvSpPr txBox="1">
            <a:spLocks noChangeArrowheads="1"/>
          </p:cNvSpPr>
          <p:nvPr/>
        </p:nvSpPr>
        <p:spPr bwMode="auto">
          <a:xfrm>
            <a:off x="522288" y="1392238"/>
            <a:ext cx="347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>
                <a:latin typeface="Arial" panose="020B0604020202020204" pitchFamily="34" charset="0"/>
              </a:rPr>
              <a:t>BB84, B92, E91 </a:t>
            </a:r>
          </a:p>
        </p:txBody>
      </p:sp>
      <p:sp>
        <p:nvSpPr>
          <p:cNvPr id="89102" name="Text Box 23"/>
          <p:cNvSpPr txBox="1">
            <a:spLocks noChangeArrowheads="1"/>
          </p:cNvSpPr>
          <p:nvPr/>
        </p:nvSpPr>
        <p:spPr bwMode="auto">
          <a:xfrm>
            <a:off x="273050" y="3765550"/>
            <a:ext cx="8823325" cy="10144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50000"/>
              </a:spcBef>
              <a:buFontTx/>
              <a:buAutoNum type="arabicPeriod"/>
            </a:pPr>
            <a:r>
              <a:rPr kumimoji="0" lang="en-US" altLang="ko-KR">
                <a:latin typeface="Arial" panose="020B0604020202020204" pitchFamily="34" charset="0"/>
              </a:rPr>
              <a:t>Interconvertibility between stationary and flying qubits.</a:t>
            </a:r>
          </a:p>
          <a:p>
            <a:pPr latinLnBrk="0">
              <a:spcBef>
                <a:spcPct val="50000"/>
              </a:spcBef>
              <a:buFontTx/>
              <a:buAutoNum type="arabicPeriod"/>
            </a:pPr>
            <a:r>
              <a:rPr kumimoji="0" lang="en-US" altLang="ko-KR">
                <a:latin typeface="Arial" panose="020B0604020202020204" pitchFamily="34" charset="0"/>
              </a:rPr>
              <a:t>Faithful transmission of flying qubits.</a:t>
            </a:r>
          </a:p>
        </p:txBody>
      </p:sp>
      <p:sp>
        <p:nvSpPr>
          <p:cNvPr id="89103" name="Text Box 24"/>
          <p:cNvSpPr txBox="1">
            <a:spLocks noChangeArrowheads="1"/>
          </p:cNvSpPr>
          <p:nvPr/>
        </p:nvSpPr>
        <p:spPr bwMode="auto">
          <a:xfrm>
            <a:off x="5172075" y="4779963"/>
            <a:ext cx="337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1800">
                <a:solidFill>
                  <a:schemeClr val="accent2"/>
                </a:solidFill>
                <a:latin typeface="Arial" panose="020B0604020202020204" pitchFamily="34" charset="0"/>
              </a:rPr>
              <a:t>DiVincenzo, Qu-Ph/0002077</a:t>
            </a:r>
          </a:p>
        </p:txBody>
      </p:sp>
      <p:pic>
        <p:nvPicPr>
          <p:cNvPr id="124953" name="Picture 25" descr="cap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050" y="2703513"/>
            <a:ext cx="9715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4" name="Picture 26" descr="captur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9388" y="2606675"/>
            <a:ext cx="10064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300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5055456" y="2708275"/>
            <a:ext cx="342900" cy="36798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5512656" y="2708275"/>
            <a:ext cx="342900" cy="36798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7527194" y="2708275"/>
            <a:ext cx="342900" cy="36798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7036656" y="2708275"/>
            <a:ext cx="342900" cy="36798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8011381" y="2708275"/>
            <a:ext cx="342900" cy="36798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9704" name="Rectangle 7"/>
          <p:cNvSpPr>
            <a:spLocks noChangeArrowheads="1"/>
          </p:cNvSpPr>
          <p:nvPr/>
        </p:nvSpPr>
        <p:spPr bwMode="auto">
          <a:xfrm>
            <a:off x="3118706" y="2708275"/>
            <a:ext cx="342900" cy="36798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25986" name="Rectangle 34"/>
          <p:cNvSpPr>
            <a:spLocks noChangeArrowheads="1"/>
          </p:cNvSpPr>
          <p:nvPr/>
        </p:nvSpPr>
        <p:spPr bwMode="auto">
          <a:xfrm>
            <a:off x="250825" y="2276475"/>
            <a:ext cx="84613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kumimoji="0" lang="en-US" altLang="ko-KR" sz="3200" b="1" dirty="0">
                <a:latin typeface="AmerType Md BT" pitchFamily="18" charset="0"/>
                <a:sym typeface="MT Symbol" pitchFamily="82" charset="2"/>
              </a:rPr>
              <a:t>Alice </a:t>
            </a:r>
            <a:br>
              <a:rPr kumimoji="0" lang="en-US" altLang="ko-KR" sz="3200" b="1" dirty="0">
                <a:latin typeface="AmerType Md BT" pitchFamily="18" charset="0"/>
                <a:sym typeface="MT Symbol" pitchFamily="82" charset="2"/>
              </a:rPr>
            </a:br>
            <a:r>
              <a:rPr kumimoji="0" lang="en-US" altLang="ko-KR" sz="3200" b="1" dirty="0">
                <a:latin typeface="AmerType Md BT" pitchFamily="18" charset="0"/>
                <a:sym typeface="MT Symbol" pitchFamily="82" charset="2"/>
              </a:rPr>
              <a:t>     </a:t>
            </a:r>
            <a:r>
              <a:rPr kumimoji="0" lang="en-US" altLang="ko-KR" sz="3200" b="1" dirty="0">
                <a:solidFill>
                  <a:schemeClr val="accent6">
                    <a:lumMod val="75000"/>
                  </a:schemeClr>
                </a:solidFill>
                <a:latin typeface="Lucida Sans Typewriter" pitchFamily="49" charset="0"/>
                <a:sym typeface="MT Symbol" pitchFamily="82" charset="2"/>
              </a:rPr>
              <a:t>A1 =  0 1 1 0 0 1 0 0 0 0 1 1</a:t>
            </a:r>
            <a:br>
              <a:rPr kumimoji="0" lang="en-US" altLang="ko-KR" sz="3200" b="1" dirty="0">
                <a:solidFill>
                  <a:schemeClr val="accent6">
                    <a:lumMod val="75000"/>
                  </a:schemeClr>
                </a:solidFill>
                <a:latin typeface="Lucida Sans Typewriter" pitchFamily="49" charset="0"/>
                <a:sym typeface="MT Symbol" pitchFamily="82" charset="2"/>
              </a:rPr>
            </a:br>
            <a:r>
              <a:rPr kumimoji="0" lang="en-US" altLang="ko-KR" sz="3200" b="1" dirty="0">
                <a:latin typeface="AmerType Md BT" pitchFamily="18" charset="0"/>
                <a:sym typeface="MT Symbol" pitchFamily="82" charset="2"/>
              </a:rPr>
              <a:t>     </a:t>
            </a:r>
            <a:r>
              <a:rPr kumimoji="0" lang="en-US" altLang="ko-KR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 Typewriter" pitchFamily="49" charset="0"/>
                <a:sym typeface="Symbol" pitchFamily="18" charset="2"/>
              </a:rPr>
              <a:t>A2 =</a:t>
            </a:r>
            <a:r>
              <a:rPr kumimoji="0" lang="en-US" altLang="ko-KR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 Typewriter" pitchFamily="49" charset="0"/>
                <a:sym typeface="MT Symbol" pitchFamily="82" charset="2"/>
              </a:rPr>
              <a:t>  </a:t>
            </a:r>
            <a:r>
              <a:rPr kumimoji="0" lang="en-US" altLang="ko-K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 Typewriter" pitchFamily="49" charset="0"/>
                <a:sym typeface="Symbol" pitchFamily="18" charset="2"/>
              </a:rPr>
              <a:t>           </a:t>
            </a:r>
            <a:r>
              <a:rPr kumimoji="0" lang="en-US" altLang="ko-KR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 Typewriter" pitchFamily="49" charset="0"/>
                <a:sym typeface="Symbol" pitchFamily="18" charset="2"/>
              </a:rPr>
              <a:t> </a:t>
            </a:r>
            <a:r>
              <a:rPr kumimoji="0" lang="en-US" altLang="ko-KR" sz="3200" b="1" dirty="0">
                <a:solidFill>
                  <a:srgbClr val="FFFF00"/>
                </a:solidFill>
                <a:latin typeface="Lucida Sans Typewriter" pitchFamily="49" charset="0"/>
                <a:sym typeface="MT Symbol" pitchFamily="82" charset="2"/>
              </a:rPr>
              <a:t/>
            </a:r>
            <a:br>
              <a:rPr kumimoji="0" lang="en-US" altLang="ko-KR" sz="3200" b="1" dirty="0">
                <a:solidFill>
                  <a:srgbClr val="FFFF00"/>
                </a:solidFill>
                <a:latin typeface="Lucida Sans Typewriter" pitchFamily="49" charset="0"/>
                <a:sym typeface="MT Symbol" pitchFamily="82" charset="2"/>
              </a:rPr>
            </a:br>
            <a:r>
              <a:rPr kumimoji="0" lang="en-US" altLang="ko-KR" sz="3200" b="1" dirty="0">
                <a:solidFill>
                  <a:srgbClr val="FFFF00"/>
                </a:solidFill>
                <a:latin typeface="AmerType Md BT" pitchFamily="18" charset="0"/>
                <a:sym typeface="MT Symbol" pitchFamily="82" charset="2"/>
              </a:rPr>
              <a:t>     </a:t>
            </a:r>
            <a:r>
              <a:rPr kumimoji="0" lang="en-US" altLang="ko-KR" sz="3200" b="1" dirty="0">
                <a:solidFill>
                  <a:srgbClr val="00A000"/>
                </a:solidFill>
                <a:latin typeface="Lucida Sans Typewriter" pitchFamily="49" charset="0"/>
                <a:sym typeface="MT Symbol" pitchFamily="82" charset="2"/>
              </a:rPr>
              <a:t>P  =  </a:t>
            </a:r>
            <a:r>
              <a:rPr kumimoji="0" lang="en-US" altLang="ko-KR" b="1" dirty="0">
                <a:solidFill>
                  <a:srgbClr val="00A000"/>
                </a:solidFill>
                <a:latin typeface="Lucida Sans Typewriter" pitchFamily="49" charset="0"/>
                <a:sym typeface="Euclid Extra" pitchFamily="18" charset="2"/>
              </a:rPr>
              <a:t></a:t>
            </a:r>
            <a:r>
              <a:rPr kumimoji="0" lang="en-US" altLang="ko-KR" b="1" dirty="0">
                <a:solidFill>
                  <a:srgbClr val="00A000"/>
                </a:solidFill>
                <a:latin typeface="Lucida Sans Typewriter" pitchFamily="49" charset="0"/>
                <a:sym typeface="MT Symbol" pitchFamily="82" charset="2"/>
              </a:rPr>
              <a:t> </a:t>
            </a:r>
            <a:r>
              <a:rPr kumimoji="0" lang="en-US" altLang="ko-KR" b="1" dirty="0" smtClean="0">
                <a:solidFill>
                  <a:srgbClr val="00A000"/>
                </a:solidFill>
                <a:latin typeface="Lucida Sans Typewriter" pitchFamily="49" charset="0"/>
                <a:sym typeface="MT Symbol" pitchFamily="82" charset="2"/>
              </a:rPr>
              <a:t> </a:t>
            </a:r>
            <a:r>
              <a:rPr kumimoji="0" lang="en-US" altLang="ko-KR" b="1" dirty="0" smtClean="0">
                <a:solidFill>
                  <a:srgbClr val="00A000"/>
                </a:solidFill>
                <a:latin typeface="Lucida Sans Typewriter" pitchFamily="49" charset="0"/>
                <a:sym typeface="Euclid Extra" pitchFamily="18" charset="2"/>
              </a:rPr>
              <a:t> </a:t>
            </a:r>
            <a:r>
              <a:rPr kumimoji="0" lang="en-US" altLang="ko-KR" sz="2000" b="1" dirty="0" smtClean="0">
                <a:solidFill>
                  <a:srgbClr val="00A000"/>
                </a:solidFill>
                <a:latin typeface="Lucida Sans Typewriter" pitchFamily="49" charset="0"/>
                <a:sym typeface="Euclid Extra" pitchFamily="18" charset="2"/>
              </a:rPr>
              <a:t> </a:t>
            </a:r>
            <a:r>
              <a:rPr kumimoji="0" lang="en-US" altLang="ko-KR" b="1" dirty="0" smtClean="0">
                <a:solidFill>
                  <a:srgbClr val="00A000"/>
                </a:solidFill>
                <a:latin typeface="Lucida Sans Typewriter" pitchFamily="49" charset="0"/>
                <a:sym typeface="Euclid Extra" pitchFamily="18" charset="2"/>
              </a:rPr>
              <a:t>  </a:t>
            </a:r>
            <a:r>
              <a:rPr lang="ko-KR" altLang="en-US" smtClean="0">
                <a:solidFill>
                  <a:srgbClr val="00A000"/>
                </a:solidFill>
                <a:latin typeface="Lucida Sans Typewriter" pitchFamily="49" charset="0"/>
              </a:rPr>
              <a:t>↔</a:t>
            </a:r>
            <a:r>
              <a:rPr kumimoji="0" lang="en-US" altLang="ko-KR" b="1" dirty="0" smtClean="0">
                <a:solidFill>
                  <a:srgbClr val="00A000"/>
                </a:solidFill>
                <a:latin typeface="Lucida Sans Typewriter" pitchFamily="49" charset="0"/>
                <a:sym typeface="MT Symbol" pitchFamily="82" charset="2"/>
              </a:rPr>
              <a:t>  </a:t>
            </a:r>
            <a:r>
              <a:rPr kumimoji="0" lang="en-US" altLang="ko-KR" b="1" dirty="0" smtClean="0">
                <a:solidFill>
                  <a:srgbClr val="00A000"/>
                </a:solidFill>
                <a:latin typeface="Lucida Sans Typewriter" pitchFamily="49" charset="0"/>
                <a:sym typeface="Euclid Extra" pitchFamily="18" charset="2"/>
              </a:rPr>
              <a:t> </a:t>
            </a:r>
            <a:r>
              <a:rPr kumimoji="0" lang="en-US" altLang="ko-KR" sz="1600" b="1" dirty="0" smtClean="0">
                <a:solidFill>
                  <a:srgbClr val="00A000"/>
                </a:solidFill>
                <a:latin typeface="Lucida Sans Typewriter" pitchFamily="49" charset="0"/>
                <a:sym typeface="Euclid Extra" pitchFamily="18" charset="2"/>
              </a:rPr>
              <a:t> </a:t>
            </a:r>
            <a:r>
              <a:rPr kumimoji="0" lang="en-US" altLang="ko-KR" b="1" dirty="0" smtClean="0">
                <a:solidFill>
                  <a:srgbClr val="00A000"/>
                </a:solidFill>
                <a:latin typeface="Lucida Sans Typewriter" pitchFamily="49" charset="0"/>
                <a:sym typeface="Euclid Extra" pitchFamily="18" charset="2"/>
              </a:rPr>
              <a:t> </a:t>
            </a:r>
            <a:r>
              <a:rPr kumimoji="0" lang="en-US" altLang="ko-KR" sz="1000" b="1" dirty="0" smtClean="0">
                <a:solidFill>
                  <a:srgbClr val="00A000"/>
                </a:solidFill>
                <a:latin typeface="Lucida Sans Typewriter" pitchFamily="49" charset="0"/>
                <a:sym typeface="Euclid Extra" pitchFamily="18" charset="2"/>
              </a:rPr>
              <a:t>  </a:t>
            </a:r>
            <a:r>
              <a:rPr kumimoji="0" lang="en-US" altLang="ko-KR" b="1" dirty="0" smtClean="0">
                <a:solidFill>
                  <a:srgbClr val="00A000"/>
                </a:solidFill>
                <a:latin typeface="Lucida Sans Typewriter" pitchFamily="49" charset="0"/>
                <a:sym typeface="Euclid Extra" pitchFamily="18" charset="2"/>
              </a:rPr>
              <a:t></a:t>
            </a:r>
            <a:r>
              <a:rPr kumimoji="0" lang="en-US" altLang="ko-KR" sz="1600" b="1" dirty="0" smtClean="0">
                <a:solidFill>
                  <a:srgbClr val="00A000"/>
                </a:solidFill>
                <a:latin typeface="Lucida Sans Typewriter" pitchFamily="49" charset="0"/>
                <a:sym typeface="Euclid Extra" pitchFamily="18" charset="2"/>
              </a:rPr>
              <a:t>  </a:t>
            </a:r>
            <a:r>
              <a:rPr lang="ko-KR" altLang="en-US" smtClean="0">
                <a:solidFill>
                  <a:srgbClr val="00A000"/>
                </a:solidFill>
                <a:latin typeface="Lucida Sans Typewriter" pitchFamily="49" charset="0"/>
              </a:rPr>
              <a:t>↔</a:t>
            </a:r>
            <a:r>
              <a:rPr kumimoji="0" lang="en-US" altLang="ko-KR" b="1" dirty="0" smtClean="0">
                <a:solidFill>
                  <a:srgbClr val="00A000"/>
                </a:solidFill>
                <a:latin typeface="Lucida Sans Typewriter" pitchFamily="49" charset="0"/>
                <a:sym typeface="Euclid Extra" pitchFamily="18" charset="2"/>
              </a:rPr>
              <a:t> </a:t>
            </a:r>
            <a:r>
              <a:rPr kumimoji="0" lang="en-US" altLang="ko-KR" sz="1600" b="1" dirty="0" smtClean="0">
                <a:solidFill>
                  <a:srgbClr val="00A000"/>
                </a:solidFill>
                <a:latin typeface="Lucida Sans Typewriter" pitchFamily="49" charset="0"/>
                <a:sym typeface="Euclid Extra" pitchFamily="18" charset="2"/>
              </a:rPr>
              <a:t> </a:t>
            </a:r>
            <a:r>
              <a:rPr kumimoji="0" lang="en-US" altLang="ko-KR" b="1" dirty="0" smtClean="0">
                <a:solidFill>
                  <a:srgbClr val="00A000"/>
                </a:solidFill>
                <a:latin typeface="Lucida Sans Typewriter" pitchFamily="49" charset="0"/>
                <a:sym typeface="Euclid Extra" pitchFamily="18" charset="2"/>
              </a:rPr>
              <a:t> </a:t>
            </a:r>
            <a:r>
              <a:rPr kumimoji="0" lang="en-US" altLang="ko-KR" sz="1100" b="1" dirty="0" smtClean="0">
                <a:solidFill>
                  <a:srgbClr val="00A000"/>
                </a:solidFill>
                <a:latin typeface="Lucida Sans Typewriter" pitchFamily="49" charset="0"/>
                <a:sym typeface="Euclid Extra" pitchFamily="18" charset="2"/>
              </a:rPr>
              <a:t> </a:t>
            </a:r>
            <a:r>
              <a:rPr lang="ko-KR" altLang="en-US" smtClean="0">
                <a:solidFill>
                  <a:srgbClr val="00A000"/>
                </a:solidFill>
                <a:latin typeface="Lucida Sans Typewriter" pitchFamily="49" charset="0"/>
              </a:rPr>
              <a:t>↔</a:t>
            </a:r>
            <a:r>
              <a:rPr kumimoji="0" lang="en-US" altLang="ko-KR" b="1" dirty="0" smtClean="0">
                <a:solidFill>
                  <a:srgbClr val="00A000"/>
                </a:solidFill>
                <a:latin typeface="Lucida Sans Typewriter" pitchFamily="49" charset="0"/>
                <a:sym typeface="MT Symbol" pitchFamily="82" charset="2"/>
              </a:rPr>
              <a:t> </a:t>
            </a:r>
            <a:r>
              <a:rPr kumimoji="0" lang="en-US" altLang="ko-KR" sz="1600" b="1" dirty="0" smtClean="0">
                <a:solidFill>
                  <a:srgbClr val="00A000"/>
                </a:solidFill>
                <a:latin typeface="Lucida Sans Typewriter" pitchFamily="49" charset="0"/>
                <a:sym typeface="MT Symbol" pitchFamily="82" charset="2"/>
              </a:rPr>
              <a:t> </a:t>
            </a:r>
            <a:r>
              <a:rPr kumimoji="0" lang="en-US" altLang="ko-KR" b="1" dirty="0" smtClean="0">
                <a:solidFill>
                  <a:srgbClr val="00A000"/>
                </a:solidFill>
                <a:latin typeface="Lucida Sans Typewriter" pitchFamily="49" charset="0"/>
                <a:sym typeface="Euclid Extra" pitchFamily="18" charset="2"/>
              </a:rPr>
              <a:t>  </a:t>
            </a:r>
            <a:endParaRPr kumimoji="0" lang="en-US" altLang="ko-KR" b="1" dirty="0">
              <a:solidFill>
                <a:srgbClr val="00A000"/>
              </a:solidFill>
              <a:latin typeface="Lucida Sans Typewriter" pitchFamily="49" charset="0"/>
              <a:sym typeface="MT Symbol" pitchFamily="82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ko-KR" sz="3200" b="1" dirty="0">
                <a:solidFill>
                  <a:srgbClr val="FFFF00"/>
                </a:solidFill>
                <a:latin typeface="Arial" pitchFamily="34" charset="0"/>
                <a:sym typeface="MT Symbol" pitchFamily="82" charset="2"/>
              </a:rPr>
              <a:t>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kumimoji="0" lang="en-US" altLang="ko-KR" sz="3200" b="1" dirty="0">
                <a:latin typeface="AmerType Md BT" pitchFamily="18" charset="0"/>
                <a:sym typeface="MT Symbol" pitchFamily="82" charset="2"/>
              </a:rPr>
              <a:t>Bob   </a:t>
            </a:r>
            <a:br>
              <a:rPr kumimoji="0" lang="en-US" altLang="ko-KR" sz="3200" b="1" dirty="0">
                <a:latin typeface="AmerType Md BT" pitchFamily="18" charset="0"/>
                <a:sym typeface="MT Symbol" pitchFamily="82" charset="2"/>
              </a:rPr>
            </a:br>
            <a:r>
              <a:rPr kumimoji="0" lang="en-US" altLang="ko-KR" sz="3200" b="1" dirty="0">
                <a:solidFill>
                  <a:schemeClr val="tx2">
                    <a:lumMod val="75000"/>
                  </a:schemeClr>
                </a:solidFill>
                <a:latin typeface="AmerType Md BT" pitchFamily="18" charset="0"/>
                <a:sym typeface="MT Symbol" pitchFamily="82" charset="2"/>
              </a:rPr>
              <a:t>     </a:t>
            </a:r>
            <a:r>
              <a:rPr kumimoji="0" lang="en-US" altLang="ko-KR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 Typewriter" pitchFamily="49" charset="0"/>
                <a:sym typeface="Symbol" pitchFamily="18" charset="2"/>
              </a:rPr>
              <a:t>B  =</a:t>
            </a:r>
            <a:r>
              <a:rPr kumimoji="0" lang="en-US" altLang="ko-KR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 Typewriter" pitchFamily="49" charset="0"/>
                <a:sym typeface="MT Symbol" pitchFamily="82" charset="2"/>
              </a:rPr>
              <a:t>  </a:t>
            </a:r>
            <a:r>
              <a:rPr kumimoji="0" lang="en-US" altLang="ko-K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 Typewriter" pitchFamily="49" charset="0"/>
                <a:sym typeface="Symbol" pitchFamily="18" charset="2"/>
              </a:rPr>
              <a:t>           	</a:t>
            </a:r>
            <a:r>
              <a:rPr kumimoji="0" lang="en-US" altLang="ko-KR" sz="2800" b="1" dirty="0">
                <a:latin typeface="Lucida Sans Typewriter" pitchFamily="49" charset="0"/>
                <a:sym typeface="Symbol" pitchFamily="18" charset="2"/>
              </a:rPr>
              <a:t> </a:t>
            </a:r>
            <a:r>
              <a:rPr kumimoji="0" lang="en-US" altLang="ko-KR" sz="2000" b="1" dirty="0">
                <a:latin typeface="Lucida Sans Typewriter" pitchFamily="49" charset="0"/>
                <a:sym typeface="Symbol" pitchFamily="18" charset="2"/>
              </a:rPr>
              <a:t/>
            </a:r>
            <a:br>
              <a:rPr kumimoji="0" lang="en-US" altLang="ko-KR" sz="2000" b="1" dirty="0">
                <a:latin typeface="Lucida Sans Typewriter" pitchFamily="49" charset="0"/>
                <a:sym typeface="Symbol" pitchFamily="18" charset="2"/>
              </a:rPr>
            </a:br>
            <a:r>
              <a:rPr kumimoji="0" lang="en-US" altLang="ko-KR" sz="2000" b="1" dirty="0" smtClean="0">
                <a:latin typeface="Lucida Sans Typewriter" pitchFamily="49" charset="0"/>
                <a:sym typeface="Symbol" pitchFamily="18" charset="2"/>
              </a:rPr>
              <a:t>   </a:t>
            </a:r>
            <a:r>
              <a:rPr kumimoji="0" lang="en-US" altLang="ko-KR" sz="900" b="1" dirty="0" smtClean="0">
                <a:latin typeface="Lucida Sans Typewriter" pitchFamily="49" charset="0"/>
                <a:sym typeface="Symbol" pitchFamily="18" charset="2"/>
              </a:rPr>
              <a:t> </a:t>
            </a:r>
            <a:r>
              <a:rPr kumimoji="0" lang="en-US" altLang="ko-KR" sz="3200" b="1" dirty="0" smtClean="0">
                <a:solidFill>
                  <a:srgbClr val="0000FF"/>
                </a:solidFill>
                <a:latin typeface="Lucida Sans Typewriter" pitchFamily="49" charset="0"/>
                <a:sym typeface="MT Symbol" pitchFamily="82" charset="2"/>
              </a:rPr>
              <a:t>D </a:t>
            </a:r>
            <a:r>
              <a:rPr kumimoji="0" lang="en-US" altLang="ko-KR" sz="3600" b="1" dirty="0" smtClean="0">
                <a:solidFill>
                  <a:srgbClr val="0000FF"/>
                </a:solidFill>
                <a:latin typeface="Lucida Sans Typewriter" pitchFamily="49" charset="0"/>
                <a:sym typeface="MT Symbol" pitchFamily="82" charset="2"/>
              </a:rPr>
              <a:t> </a:t>
            </a:r>
            <a:r>
              <a:rPr kumimoji="0" lang="en-US" altLang="ko-KR" sz="3200" b="1" dirty="0">
                <a:solidFill>
                  <a:srgbClr val="0000FF"/>
                </a:solidFill>
                <a:latin typeface="Lucida Sans Typewriter" pitchFamily="49" charset="0"/>
                <a:sym typeface="MT Symbol" pitchFamily="82" charset="2"/>
              </a:rPr>
              <a:t>=  0</a:t>
            </a:r>
            <a:r>
              <a:rPr kumimoji="0" lang="en-US" altLang="ko-KR" sz="2800" b="1" dirty="0">
                <a:solidFill>
                  <a:srgbClr val="0000FF"/>
                </a:solidFill>
                <a:latin typeface="Lucida Sans Typewriter" pitchFamily="49" charset="0"/>
                <a:sym typeface="MT Symbol" pitchFamily="82" charset="2"/>
              </a:rPr>
              <a:t> </a:t>
            </a:r>
            <a:r>
              <a:rPr kumimoji="0" lang="en-US" altLang="ko-KR" sz="3200" b="1" dirty="0">
                <a:solidFill>
                  <a:srgbClr val="FF0000"/>
                </a:solidFill>
                <a:latin typeface="Lucida Sans Typewriter" pitchFamily="49" charset="0"/>
                <a:sym typeface="MT Symbol" pitchFamily="82" charset="2"/>
              </a:rPr>
              <a:t>1</a:t>
            </a:r>
            <a:r>
              <a:rPr kumimoji="0" lang="en-US" altLang="ko-KR" sz="3200" b="1" dirty="0">
                <a:solidFill>
                  <a:srgbClr val="0000FF"/>
                </a:solidFill>
                <a:latin typeface="Lucida Sans Typewriter" pitchFamily="49" charset="0"/>
                <a:sym typeface="MT Symbol" pitchFamily="82" charset="2"/>
              </a:rPr>
              <a:t> 0 0 0 </a:t>
            </a:r>
            <a:r>
              <a:rPr kumimoji="0" lang="en-US" altLang="ko-KR" sz="3200" b="1" dirty="0">
                <a:solidFill>
                  <a:srgbClr val="FF0000"/>
                </a:solidFill>
                <a:latin typeface="Lucida Sans Typewriter" pitchFamily="49" charset="0"/>
                <a:sym typeface="MT Symbol" pitchFamily="82" charset="2"/>
              </a:rPr>
              <a:t>1 0</a:t>
            </a:r>
            <a:r>
              <a:rPr kumimoji="0" lang="en-US" altLang="ko-KR" sz="3200" b="1" dirty="0">
                <a:solidFill>
                  <a:srgbClr val="0000FF"/>
                </a:solidFill>
                <a:latin typeface="Lucida Sans Typewriter" pitchFamily="49" charset="0"/>
                <a:sym typeface="MT Symbol" pitchFamily="82" charset="2"/>
              </a:rPr>
              <a:t> 0 0 </a:t>
            </a:r>
            <a:r>
              <a:rPr kumimoji="0" lang="en-US" altLang="ko-KR" sz="3200" b="1" dirty="0">
                <a:solidFill>
                  <a:srgbClr val="FF0000"/>
                </a:solidFill>
                <a:latin typeface="Lucida Sans Typewriter" pitchFamily="49" charset="0"/>
                <a:sym typeface="MT Symbol" pitchFamily="82" charset="2"/>
              </a:rPr>
              <a:t>0 1 1</a:t>
            </a:r>
            <a:br>
              <a:rPr kumimoji="0" lang="en-US" altLang="ko-KR" sz="3200" b="1" dirty="0">
                <a:solidFill>
                  <a:srgbClr val="FF0000"/>
                </a:solidFill>
                <a:latin typeface="Lucida Sans Typewriter" pitchFamily="49" charset="0"/>
                <a:sym typeface="MT Symbol" pitchFamily="82" charset="2"/>
              </a:rPr>
            </a:br>
            <a:r>
              <a:rPr kumimoji="0" lang="en-US" altLang="ko-KR" sz="3200" b="1" dirty="0">
                <a:solidFill>
                  <a:srgbClr val="0000FF"/>
                </a:solidFill>
                <a:latin typeface="Lucida Sans Typewriter" pitchFamily="49" charset="0"/>
                <a:sym typeface="MT Symbol" pitchFamily="82" charset="2"/>
              </a:rPr>
              <a:t>	     </a:t>
            </a:r>
            <a:r>
              <a:rPr kumimoji="0" lang="en-US" altLang="ko-KR" b="1" dirty="0">
                <a:solidFill>
                  <a:srgbClr val="0000FF"/>
                </a:solidFill>
                <a:latin typeface="Lucida Sans Typewriter" pitchFamily="49" charset="0"/>
                <a:sym typeface="MT Symbol" pitchFamily="82" charset="2"/>
              </a:rPr>
              <a:t> </a:t>
            </a:r>
            <a:r>
              <a:rPr kumimoji="0" lang="en-US" altLang="ko-KR" sz="300" b="1" dirty="0">
                <a:solidFill>
                  <a:srgbClr val="0000FF"/>
                </a:solidFill>
                <a:latin typeface="Lucida Sans Typewriter" pitchFamily="49" charset="0"/>
                <a:sym typeface="MT Symbol" pitchFamily="82" charset="2"/>
              </a:rPr>
              <a:t> </a:t>
            </a:r>
            <a:r>
              <a:rPr kumimoji="0" lang="en-US" altLang="ko-KR" sz="300" b="1" dirty="0" smtClean="0">
                <a:solidFill>
                  <a:srgbClr val="0000FF"/>
                </a:solidFill>
                <a:latin typeface="Lucida Sans Typewriter" pitchFamily="49" charset="0"/>
                <a:sym typeface="MT Symbol" pitchFamily="82" charset="2"/>
              </a:rPr>
              <a:t>   </a:t>
            </a:r>
            <a:r>
              <a:rPr kumimoji="0" lang="en-US" altLang="ko-KR" sz="3200" b="1" dirty="0" smtClean="0">
                <a:solidFill>
                  <a:srgbClr val="0000FF"/>
                </a:solidFill>
                <a:latin typeface="Lucida Sans Typewriter" pitchFamily="49" charset="0"/>
                <a:sym typeface="MT Symbol" pitchFamily="82" charset="2"/>
              </a:rPr>
              <a:t>1   </a:t>
            </a:r>
            <a:r>
              <a:rPr kumimoji="0" lang="en-US" altLang="ko-KR" sz="3200" b="1" dirty="0">
                <a:solidFill>
                  <a:srgbClr val="0000FF"/>
                </a:solidFill>
                <a:latin typeface="Lucida Sans Typewriter" pitchFamily="49" charset="0"/>
                <a:sym typeface="MT Symbol" pitchFamily="82" charset="2"/>
              </a:rPr>
              <a:t>1 1 1     1 1        </a:t>
            </a:r>
          </a:p>
        </p:txBody>
      </p:sp>
      <p:sp>
        <p:nvSpPr>
          <p:cNvPr id="29705" name="Text Box 8"/>
          <p:cNvSpPr txBox="1">
            <a:spLocks noChangeArrowheads="1"/>
          </p:cNvSpPr>
          <p:nvPr/>
        </p:nvSpPr>
        <p:spPr bwMode="auto">
          <a:xfrm>
            <a:off x="1600200" y="228600"/>
            <a:ext cx="59356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 sz="4400">
                <a:solidFill>
                  <a:srgbClr val="0000FF"/>
                </a:solidFill>
                <a:latin typeface="Arial" panose="020B0604020202020204" pitchFamily="34" charset="0"/>
              </a:rPr>
              <a:t>BB84: 4 Polarizations</a:t>
            </a:r>
          </a:p>
        </p:txBody>
      </p:sp>
      <p:graphicFrame>
        <p:nvGraphicFramePr>
          <p:cNvPr id="29698" name="Object 9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194673" name="Equation" r:id="rId3" imgW="435285" imgH="677109" progId="">
              <p:embed/>
            </p:oleObj>
          </a:graphicData>
        </a:graphic>
      </p:graphicFrame>
      <p:sp>
        <p:nvSpPr>
          <p:cNvPr id="29706" name="AutoShape 10"/>
          <p:cNvSpPr>
            <a:spLocks noChangeArrowheads="1"/>
          </p:cNvSpPr>
          <p:nvPr/>
        </p:nvSpPr>
        <p:spPr bwMode="auto">
          <a:xfrm rot="5400000">
            <a:off x="2077243" y="1427957"/>
            <a:ext cx="487363" cy="831850"/>
          </a:xfrm>
          <a:prstGeom prst="can">
            <a:avLst>
              <a:gd name="adj" fmla="val 42671"/>
            </a:avLst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1800" b="1">
                <a:solidFill>
                  <a:srgbClr val="FFFF00"/>
                </a:solidFill>
                <a:latin typeface="Arial" panose="020B0604020202020204" pitchFamily="34" charset="0"/>
              </a:rPr>
              <a:t>PC1</a:t>
            </a:r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 rot="5400000">
            <a:off x="2882106" y="1427957"/>
            <a:ext cx="487363" cy="831850"/>
          </a:xfrm>
          <a:prstGeom prst="can">
            <a:avLst>
              <a:gd name="adj" fmla="val 42671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1800" b="1">
                <a:latin typeface="Arial" panose="020B0604020202020204" pitchFamily="34" charset="0"/>
              </a:rPr>
              <a:t>PC2</a:t>
            </a:r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3505200" y="1843088"/>
            <a:ext cx="2689225" cy="0"/>
          </a:xfrm>
          <a:prstGeom prst="line">
            <a:avLst/>
          </a:prstGeom>
          <a:noFill/>
          <a:ln w="63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>
            <a:off x="381000" y="1666875"/>
            <a:ext cx="854075" cy="404813"/>
          </a:xfrm>
          <a:prstGeom prst="cube">
            <a:avLst>
              <a:gd name="adj" fmla="val 25000"/>
            </a:avLst>
          </a:prstGeom>
          <a:solidFill>
            <a:srgbClr val="CC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1400" b="1">
                <a:latin typeface="Arial" panose="020B0604020202020204" pitchFamily="34" charset="0"/>
              </a:rPr>
              <a:t>Laser</a:t>
            </a:r>
          </a:p>
        </p:txBody>
      </p:sp>
      <p:sp>
        <p:nvSpPr>
          <p:cNvPr id="29710" name="AutoShape 14"/>
          <p:cNvSpPr>
            <a:spLocks noChangeArrowheads="1"/>
          </p:cNvSpPr>
          <p:nvPr/>
        </p:nvSpPr>
        <p:spPr bwMode="auto">
          <a:xfrm rot="5400000">
            <a:off x="6366668" y="1427957"/>
            <a:ext cx="487363" cy="831850"/>
          </a:xfrm>
          <a:prstGeom prst="can">
            <a:avLst>
              <a:gd name="adj" fmla="val 42671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1800" b="1">
                <a:latin typeface="Arial" panose="020B0604020202020204" pitchFamily="34" charset="0"/>
              </a:rPr>
              <a:t>PC3</a:t>
            </a: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975475" y="1844675"/>
            <a:ext cx="560388" cy="0"/>
          </a:xfrm>
          <a:prstGeom prst="line">
            <a:avLst/>
          </a:prstGeom>
          <a:noFill/>
          <a:ln w="63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V="1">
            <a:off x="1203325" y="1844675"/>
            <a:ext cx="701675" cy="0"/>
          </a:xfrm>
          <a:prstGeom prst="line">
            <a:avLst/>
          </a:prstGeom>
          <a:noFill/>
          <a:ln w="63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9713" name="AutoShape 17"/>
          <p:cNvSpPr>
            <a:spLocks noChangeArrowheads="1"/>
          </p:cNvSpPr>
          <p:nvPr/>
        </p:nvSpPr>
        <p:spPr bwMode="auto">
          <a:xfrm>
            <a:off x="7386638" y="1566863"/>
            <a:ext cx="573087" cy="485775"/>
          </a:xfrm>
          <a:prstGeom prst="cube">
            <a:avLst>
              <a:gd name="adj" fmla="val 25000"/>
            </a:avLst>
          </a:prstGeom>
          <a:solidFill>
            <a:srgbClr val="FF00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endParaRPr kumimoji="0" lang="ko-KR" altLang="ko-KR" sz="1800" b="1">
              <a:latin typeface="Arial" panose="020B0604020202020204" pitchFamily="34" charset="0"/>
            </a:endParaRPr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H="1">
            <a:off x="7886700" y="1843088"/>
            <a:ext cx="231775" cy="1587"/>
          </a:xfrm>
          <a:prstGeom prst="line">
            <a:avLst/>
          </a:prstGeom>
          <a:noFill/>
          <a:ln w="63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rot="-5400000">
            <a:off x="7558087" y="1500188"/>
            <a:ext cx="200025" cy="0"/>
          </a:xfrm>
          <a:prstGeom prst="line">
            <a:avLst/>
          </a:prstGeom>
          <a:noFill/>
          <a:ln w="63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7315200" y="1692275"/>
            <a:ext cx="571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1400" b="1">
                <a:latin typeface="Arial" panose="020B0604020202020204" pitchFamily="34" charset="0"/>
              </a:rPr>
              <a:t>PBS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1878013" y="1200150"/>
            <a:ext cx="8318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1800" b="1">
                <a:solidFill>
                  <a:srgbClr val="FFFF00"/>
                </a:solidFill>
                <a:latin typeface="Arial" panose="020B0604020202020204" pitchFamily="34" charset="0"/>
              </a:rPr>
              <a:t>0</a:t>
            </a:r>
            <a:r>
              <a:rPr kumimoji="0" lang="en-US" altLang="ko-KR" sz="1800" b="1" baseline="40000">
                <a:solidFill>
                  <a:srgbClr val="FFFF00"/>
                </a:solidFill>
                <a:latin typeface="Arial" panose="020B0604020202020204" pitchFamily="34" charset="0"/>
              </a:rPr>
              <a:t>o</a:t>
            </a:r>
            <a:r>
              <a:rPr kumimoji="0" lang="en-US" altLang="ko-KR" sz="1800" b="1">
                <a:solidFill>
                  <a:srgbClr val="FFFF00"/>
                </a:solidFill>
                <a:latin typeface="Arial" panose="020B0604020202020204" pitchFamily="34" charset="0"/>
              </a:rPr>
              <a:t>,90</a:t>
            </a:r>
            <a:r>
              <a:rPr kumimoji="0" lang="en-US" altLang="ko-KR" sz="1800" b="1" baseline="40000">
                <a:solidFill>
                  <a:srgbClr val="FFFF0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2736850" y="1200150"/>
            <a:ext cx="83185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1800" b="1">
                <a:latin typeface="Arial" panose="020B0604020202020204" pitchFamily="34" charset="0"/>
              </a:rPr>
              <a:t>0</a:t>
            </a:r>
            <a:r>
              <a:rPr kumimoji="0" lang="en-US" altLang="ko-KR" sz="1800" b="1" baseline="40000">
                <a:latin typeface="Arial" panose="020B0604020202020204" pitchFamily="34" charset="0"/>
              </a:rPr>
              <a:t>o</a:t>
            </a:r>
            <a:r>
              <a:rPr kumimoji="0" lang="en-US" altLang="ko-KR" sz="1800" b="1">
                <a:latin typeface="Arial" panose="020B0604020202020204" pitchFamily="34" charset="0"/>
              </a:rPr>
              <a:t>,45</a:t>
            </a:r>
            <a:r>
              <a:rPr kumimoji="0" lang="en-US" altLang="ko-KR" sz="1800" b="1" baseline="4000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6194425" y="1200150"/>
            <a:ext cx="83185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1800" b="1">
                <a:latin typeface="Arial" panose="020B0604020202020204" pitchFamily="34" charset="0"/>
              </a:rPr>
              <a:t>0</a:t>
            </a:r>
            <a:r>
              <a:rPr kumimoji="0" lang="en-US" altLang="ko-KR" sz="1800" b="1" baseline="40000">
                <a:latin typeface="Arial" panose="020B0604020202020204" pitchFamily="34" charset="0"/>
              </a:rPr>
              <a:t>o</a:t>
            </a:r>
            <a:r>
              <a:rPr kumimoji="0" lang="en-US" altLang="ko-KR" sz="1800" b="1">
                <a:latin typeface="Arial" panose="020B0604020202020204" pitchFamily="34" charset="0"/>
              </a:rPr>
              <a:t>,45</a:t>
            </a:r>
            <a:r>
              <a:rPr kumimoji="0" lang="en-US" altLang="ko-KR" sz="1800" b="1" baseline="4000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9720" name="AutoShape 24"/>
          <p:cNvSpPr>
            <a:spLocks noChangeArrowheads="1"/>
          </p:cNvSpPr>
          <p:nvPr/>
        </p:nvSpPr>
        <p:spPr bwMode="auto">
          <a:xfrm>
            <a:off x="8112125" y="1574800"/>
            <a:ext cx="603250" cy="471488"/>
          </a:xfrm>
          <a:prstGeom prst="cube">
            <a:avLst>
              <a:gd name="adj" fmla="val 25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1800" b="1">
                <a:latin typeface="Arial" panose="020B0604020202020204" pitchFamily="34" charset="0"/>
              </a:rPr>
              <a:t>D0</a:t>
            </a:r>
          </a:p>
        </p:txBody>
      </p:sp>
      <p:sp>
        <p:nvSpPr>
          <p:cNvPr id="29721" name="AutoShape 25"/>
          <p:cNvSpPr>
            <a:spLocks noChangeArrowheads="1"/>
          </p:cNvSpPr>
          <p:nvPr/>
        </p:nvSpPr>
        <p:spPr bwMode="auto">
          <a:xfrm>
            <a:off x="7392988" y="912813"/>
            <a:ext cx="584200" cy="487362"/>
          </a:xfrm>
          <a:prstGeom prst="cube">
            <a:avLst>
              <a:gd name="adj" fmla="val 25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1800" b="1">
                <a:latin typeface="Arial" panose="020B0604020202020204" pitchFamily="34" charset="0"/>
              </a:rPr>
              <a:t>D1</a:t>
            </a:r>
          </a:p>
        </p:txBody>
      </p:sp>
      <p:grpSp>
        <p:nvGrpSpPr>
          <p:cNvPr id="29722" name="Group 26"/>
          <p:cNvGrpSpPr>
            <a:grpSpLocks/>
          </p:cNvGrpSpPr>
          <p:nvPr/>
        </p:nvGrpSpPr>
        <p:grpSpPr bwMode="auto">
          <a:xfrm rot="19436968">
            <a:off x="1275217" y="1710388"/>
            <a:ext cx="386195" cy="282092"/>
            <a:chOff x="339" y="528"/>
            <a:chExt cx="464" cy="228"/>
          </a:xfrm>
        </p:grpSpPr>
        <p:sp>
          <p:nvSpPr>
            <p:cNvPr id="29724" name="Line 27"/>
            <p:cNvSpPr>
              <a:spLocks noChangeShapeType="1"/>
            </p:cNvSpPr>
            <p:nvPr/>
          </p:nvSpPr>
          <p:spPr bwMode="auto">
            <a:xfrm>
              <a:off x="486" y="756"/>
              <a:ext cx="9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29725" name="Line 28"/>
            <p:cNvSpPr>
              <a:spLocks noChangeShapeType="1"/>
            </p:cNvSpPr>
            <p:nvPr/>
          </p:nvSpPr>
          <p:spPr bwMode="auto">
            <a:xfrm>
              <a:off x="486" y="528"/>
              <a:ext cx="9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29726" name="Line 29"/>
            <p:cNvSpPr>
              <a:spLocks noChangeShapeType="1"/>
            </p:cNvSpPr>
            <p:nvPr/>
          </p:nvSpPr>
          <p:spPr bwMode="auto">
            <a:xfrm>
              <a:off x="384" y="576"/>
              <a:ext cx="37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29727" name="Line 30"/>
            <p:cNvSpPr>
              <a:spLocks noChangeShapeType="1"/>
            </p:cNvSpPr>
            <p:nvPr/>
          </p:nvSpPr>
          <p:spPr bwMode="auto">
            <a:xfrm>
              <a:off x="339" y="624"/>
              <a:ext cx="46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29728" name="Line 31"/>
            <p:cNvSpPr>
              <a:spLocks noChangeShapeType="1"/>
            </p:cNvSpPr>
            <p:nvPr/>
          </p:nvSpPr>
          <p:spPr bwMode="auto">
            <a:xfrm>
              <a:off x="339" y="672"/>
              <a:ext cx="46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29729" name="Line 32"/>
            <p:cNvSpPr>
              <a:spLocks noChangeShapeType="1"/>
            </p:cNvSpPr>
            <p:nvPr/>
          </p:nvSpPr>
          <p:spPr bwMode="auto">
            <a:xfrm>
              <a:off x="384" y="720"/>
              <a:ext cx="37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29730" name="Oval 33"/>
            <p:cNvSpPr>
              <a:spLocks noChangeArrowheads="1"/>
            </p:cNvSpPr>
            <p:nvPr/>
          </p:nvSpPr>
          <p:spPr bwMode="auto">
            <a:xfrm>
              <a:off x="339" y="528"/>
              <a:ext cx="464" cy="22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48664" y="2148474"/>
            <a:ext cx="544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A1</a:t>
            </a:r>
            <a:endParaRPr lang="ko-KR" altLang="en-US" sz="2000" b="1">
              <a:solidFill>
                <a:schemeClr val="accent6">
                  <a:lumMod val="75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53527" y="2136444"/>
            <a:ext cx="544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A2</a:t>
            </a:r>
            <a:endParaRPr lang="ko-KR" altLang="en-US" sz="2000" b="1">
              <a:solidFill>
                <a:schemeClr val="tx2">
                  <a:lumMod val="60000"/>
                  <a:lumOff val="40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38089" y="2107198"/>
            <a:ext cx="544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</a:t>
            </a:r>
            <a:endParaRPr lang="ko-KR" altLang="en-US" sz="2000" b="1">
              <a:solidFill>
                <a:schemeClr val="tx2">
                  <a:lumMod val="60000"/>
                  <a:lumOff val="40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6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352800" y="1241425"/>
            <a:ext cx="5715000" cy="54562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1339555" y="455613"/>
            <a:ext cx="64299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/>
            <a:r>
              <a:rPr kumimoji="0" lang="en-US" altLang="ko-KR" sz="4400" dirty="0">
                <a:solidFill>
                  <a:srgbClr val="0000FF"/>
                </a:solidFill>
                <a:latin typeface="Arial" panose="020B0604020202020204" pitchFamily="34" charset="0"/>
              </a:rPr>
              <a:t>BB84 full implementation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238125" y="1631950"/>
            <a:ext cx="247015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2000" b="1">
                <a:latin typeface="Arial" panose="020B0604020202020204" pitchFamily="34" charset="0"/>
              </a:rPr>
              <a:t>Mesurement in random basis</a:t>
            </a:r>
          </a:p>
        </p:txBody>
      </p:sp>
      <p:grpSp>
        <p:nvGrpSpPr>
          <p:cNvPr id="90117" name="Group 5"/>
          <p:cNvGrpSpPr>
            <a:grpSpLocks/>
          </p:cNvGrpSpPr>
          <p:nvPr/>
        </p:nvGrpSpPr>
        <p:grpSpPr bwMode="auto">
          <a:xfrm>
            <a:off x="76200" y="3486150"/>
            <a:ext cx="2801938" cy="1612900"/>
            <a:chOff x="0" y="2392"/>
            <a:chExt cx="1765" cy="1016"/>
          </a:xfrm>
        </p:grpSpPr>
        <p:sp>
          <p:nvSpPr>
            <p:cNvPr id="90156" name="AutoShape 6"/>
            <p:cNvSpPr>
              <a:spLocks noChangeArrowheads="1"/>
            </p:cNvSpPr>
            <p:nvPr/>
          </p:nvSpPr>
          <p:spPr bwMode="auto">
            <a:xfrm>
              <a:off x="0" y="2392"/>
              <a:ext cx="1765" cy="1016"/>
            </a:xfrm>
            <a:prstGeom prst="flowChartAlternate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90157" name="Rectangle 7"/>
            <p:cNvSpPr>
              <a:spLocks noChangeArrowheads="1"/>
            </p:cNvSpPr>
            <p:nvPr/>
          </p:nvSpPr>
          <p:spPr bwMode="auto">
            <a:xfrm>
              <a:off x="75" y="2412"/>
              <a:ext cx="1526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</a:pPr>
              <a:r>
                <a:rPr kumimoji="0" lang="en-US" altLang="ko-KR" sz="2000" b="1">
                  <a:latin typeface="Arial" panose="020B0604020202020204" pitchFamily="34" charset="0"/>
                </a:rPr>
                <a:t>Transmission of raw data:</a:t>
              </a:r>
            </a:p>
            <a:p>
              <a:pPr algn="ctr" latinLnBrk="0">
                <a:spcBef>
                  <a:spcPct val="50000"/>
                </a:spcBef>
              </a:pPr>
              <a:r>
                <a:rPr kumimoji="0" lang="en-US" altLang="ko-KR" sz="2000" b="1">
                  <a:latin typeface="Arial" panose="020B0604020202020204" pitchFamily="34" charset="0"/>
                </a:rPr>
                <a:t>Random coding on single photons</a:t>
              </a:r>
            </a:p>
          </p:txBody>
        </p:sp>
      </p:grpSp>
      <p:sp>
        <p:nvSpPr>
          <p:cNvPr id="90118" name="Text Box 8"/>
          <p:cNvSpPr txBox="1">
            <a:spLocks noChangeArrowheads="1"/>
          </p:cNvSpPr>
          <p:nvPr/>
        </p:nvSpPr>
        <p:spPr bwMode="auto">
          <a:xfrm>
            <a:off x="5849938" y="2038350"/>
            <a:ext cx="14255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1800" b="1">
                <a:latin typeface="Arial" panose="020B0604020202020204" pitchFamily="34" charset="0"/>
              </a:rPr>
              <a:t>Null result or different basis</a:t>
            </a:r>
          </a:p>
        </p:txBody>
      </p:sp>
      <p:grpSp>
        <p:nvGrpSpPr>
          <p:cNvPr id="90119" name="Group 9"/>
          <p:cNvGrpSpPr>
            <a:grpSpLocks/>
          </p:cNvGrpSpPr>
          <p:nvPr/>
        </p:nvGrpSpPr>
        <p:grpSpPr bwMode="auto">
          <a:xfrm>
            <a:off x="7610475" y="1546225"/>
            <a:ext cx="1211263" cy="731838"/>
            <a:chOff x="4848" y="1200"/>
            <a:chExt cx="763" cy="461"/>
          </a:xfrm>
        </p:grpSpPr>
        <p:sp>
          <p:nvSpPr>
            <p:cNvPr id="90154" name="AutoShape 10"/>
            <p:cNvSpPr>
              <a:spLocks noChangeArrowheads="1"/>
            </p:cNvSpPr>
            <p:nvPr/>
          </p:nvSpPr>
          <p:spPr bwMode="auto">
            <a:xfrm>
              <a:off x="4907" y="1200"/>
              <a:ext cx="704" cy="461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90155" name="Text Box 11"/>
            <p:cNvSpPr txBox="1">
              <a:spLocks noChangeArrowheads="1"/>
            </p:cNvSpPr>
            <p:nvPr/>
          </p:nvSpPr>
          <p:spPr bwMode="auto">
            <a:xfrm>
              <a:off x="4848" y="1392"/>
              <a:ext cx="76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</a:pPr>
              <a:r>
                <a:rPr kumimoji="0" lang="en-US" altLang="ko-KR" sz="1800" b="1">
                  <a:latin typeface="Arial" panose="020B0604020202020204" pitchFamily="34" charset="0"/>
                </a:rPr>
                <a:t>Discard</a:t>
              </a:r>
            </a:p>
          </p:txBody>
        </p:sp>
      </p:grpSp>
      <p:grpSp>
        <p:nvGrpSpPr>
          <p:cNvPr id="90120" name="Group 12"/>
          <p:cNvGrpSpPr>
            <a:grpSpLocks/>
          </p:cNvGrpSpPr>
          <p:nvPr/>
        </p:nvGrpSpPr>
        <p:grpSpPr bwMode="auto">
          <a:xfrm>
            <a:off x="4114800" y="1546225"/>
            <a:ext cx="1425575" cy="950913"/>
            <a:chOff x="2160" y="1092"/>
            <a:chExt cx="898" cy="599"/>
          </a:xfrm>
        </p:grpSpPr>
        <p:sp>
          <p:nvSpPr>
            <p:cNvPr id="90152" name="AutoShape 13"/>
            <p:cNvSpPr>
              <a:spLocks noChangeArrowheads="1"/>
            </p:cNvSpPr>
            <p:nvPr/>
          </p:nvSpPr>
          <p:spPr bwMode="auto">
            <a:xfrm>
              <a:off x="2160" y="1092"/>
              <a:ext cx="832" cy="599"/>
            </a:xfrm>
            <a:prstGeom prst="flowChartDecision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90153" name="Text Box 14"/>
            <p:cNvSpPr txBox="1">
              <a:spLocks noChangeArrowheads="1"/>
            </p:cNvSpPr>
            <p:nvPr/>
          </p:nvSpPr>
          <p:spPr bwMode="auto">
            <a:xfrm>
              <a:off x="2160" y="1190"/>
              <a:ext cx="8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</a:pPr>
              <a:r>
                <a:rPr kumimoji="0" lang="en-US" altLang="ko-KR" sz="1800" b="1">
                  <a:latin typeface="Arial" panose="020B0604020202020204" pitchFamily="34" charset="0"/>
                </a:rPr>
                <a:t>Same basis?</a:t>
              </a:r>
            </a:p>
          </p:txBody>
        </p:sp>
      </p:grpSp>
      <p:grpSp>
        <p:nvGrpSpPr>
          <p:cNvPr id="90121" name="Group 15"/>
          <p:cNvGrpSpPr>
            <a:grpSpLocks/>
          </p:cNvGrpSpPr>
          <p:nvPr/>
        </p:nvGrpSpPr>
        <p:grpSpPr bwMode="auto">
          <a:xfrm>
            <a:off x="3429000" y="2827340"/>
            <a:ext cx="2757488" cy="1614488"/>
            <a:chOff x="2160" y="1954"/>
            <a:chExt cx="1737" cy="1017"/>
          </a:xfrm>
        </p:grpSpPr>
        <p:sp>
          <p:nvSpPr>
            <p:cNvPr id="90150" name="Text Box 16"/>
            <p:cNvSpPr txBox="1">
              <a:spLocks noChangeArrowheads="1"/>
            </p:cNvSpPr>
            <p:nvPr/>
          </p:nvSpPr>
          <p:spPr bwMode="auto">
            <a:xfrm>
              <a:off x="2544" y="2160"/>
              <a:ext cx="1135" cy="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</a:pPr>
              <a:r>
                <a:rPr kumimoji="0" lang="en-US" altLang="ko-KR" sz="1800" b="1">
                  <a:latin typeface="Arial" panose="020B0604020202020204" pitchFamily="34" charset="0"/>
                </a:rPr>
                <a:t>Check random sample</a:t>
              </a:r>
            </a:p>
            <a:p>
              <a:pPr algn="ctr" latinLnBrk="0">
                <a:spcBef>
                  <a:spcPct val="50000"/>
                </a:spcBef>
              </a:pPr>
              <a:r>
                <a:rPr kumimoji="0" lang="en-US" altLang="ko-KR" sz="1800" b="1">
                  <a:latin typeface="Arial" panose="020B0604020202020204" pitchFamily="34" charset="0"/>
                </a:rPr>
                <a:t>Error &lt; Q%</a:t>
              </a:r>
            </a:p>
          </p:txBody>
        </p:sp>
        <p:sp>
          <p:nvSpPr>
            <p:cNvPr id="90151" name="AutoShape 17"/>
            <p:cNvSpPr>
              <a:spLocks noChangeArrowheads="1"/>
            </p:cNvSpPr>
            <p:nvPr/>
          </p:nvSpPr>
          <p:spPr bwMode="auto">
            <a:xfrm>
              <a:off x="2160" y="1954"/>
              <a:ext cx="1737" cy="1017"/>
            </a:xfrm>
            <a:prstGeom prst="flowChartDecision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grpSp>
        <p:nvGrpSpPr>
          <p:cNvPr id="90122" name="Group 18"/>
          <p:cNvGrpSpPr>
            <a:grpSpLocks/>
          </p:cNvGrpSpPr>
          <p:nvPr/>
        </p:nvGrpSpPr>
        <p:grpSpPr bwMode="auto">
          <a:xfrm>
            <a:off x="7696200" y="3348038"/>
            <a:ext cx="1125538" cy="463550"/>
            <a:chOff x="4331" y="2080"/>
            <a:chExt cx="709" cy="292"/>
          </a:xfrm>
        </p:grpSpPr>
        <p:sp>
          <p:nvSpPr>
            <p:cNvPr id="90148" name="AutoShape 19"/>
            <p:cNvSpPr>
              <a:spLocks noChangeArrowheads="1"/>
            </p:cNvSpPr>
            <p:nvPr/>
          </p:nvSpPr>
          <p:spPr bwMode="auto">
            <a:xfrm>
              <a:off x="4331" y="2080"/>
              <a:ext cx="709" cy="292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90149" name="Text Box 20"/>
            <p:cNvSpPr txBox="1">
              <a:spLocks noChangeArrowheads="1"/>
            </p:cNvSpPr>
            <p:nvPr/>
          </p:nvSpPr>
          <p:spPr bwMode="auto">
            <a:xfrm>
              <a:off x="4331" y="2121"/>
              <a:ext cx="7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</a:pPr>
              <a:r>
                <a:rPr kumimoji="0" lang="en-US" altLang="ko-KR" sz="1800" b="1">
                  <a:latin typeface="Arial" panose="020B0604020202020204" pitchFamily="34" charset="0"/>
                </a:rPr>
                <a:t>Stop</a:t>
              </a:r>
            </a:p>
          </p:txBody>
        </p:sp>
      </p:grpSp>
      <p:sp>
        <p:nvSpPr>
          <p:cNvPr id="90123" name="Text Box 21"/>
          <p:cNvSpPr txBox="1">
            <a:spLocks noChangeArrowheads="1"/>
          </p:cNvSpPr>
          <p:nvPr/>
        </p:nvSpPr>
        <p:spPr bwMode="auto">
          <a:xfrm>
            <a:off x="3878263" y="4933950"/>
            <a:ext cx="19621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1800" b="1">
                <a:latin typeface="Arial" panose="020B0604020202020204" pitchFamily="34" charset="0"/>
              </a:rPr>
              <a:t>Reconciliation of bit strings</a:t>
            </a:r>
          </a:p>
        </p:txBody>
      </p:sp>
      <p:sp>
        <p:nvSpPr>
          <p:cNvPr id="90124" name="Text Box 22"/>
          <p:cNvSpPr txBox="1">
            <a:spLocks noChangeArrowheads="1"/>
          </p:cNvSpPr>
          <p:nvPr/>
        </p:nvSpPr>
        <p:spPr bwMode="auto">
          <a:xfrm>
            <a:off x="6553200" y="4891088"/>
            <a:ext cx="2471738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1800" b="1">
                <a:latin typeface="Arial" panose="020B0604020202020204" pitchFamily="34" charset="0"/>
              </a:rPr>
              <a:t>Estimate information leakage</a:t>
            </a:r>
          </a:p>
        </p:txBody>
      </p:sp>
      <p:sp>
        <p:nvSpPr>
          <p:cNvPr id="90125" name="AutoShape 23"/>
          <p:cNvSpPr>
            <a:spLocks noChangeArrowheads="1"/>
          </p:cNvSpPr>
          <p:nvPr/>
        </p:nvSpPr>
        <p:spPr bwMode="auto">
          <a:xfrm>
            <a:off x="4603750" y="5926138"/>
            <a:ext cx="1425575" cy="708025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90126" name="Text Box 24"/>
          <p:cNvSpPr txBox="1">
            <a:spLocks noChangeArrowheads="1"/>
          </p:cNvSpPr>
          <p:nvPr/>
        </p:nvSpPr>
        <p:spPr bwMode="auto">
          <a:xfrm>
            <a:off x="4872038" y="5926138"/>
            <a:ext cx="968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1800" b="1">
                <a:solidFill>
                  <a:srgbClr val="0000CC"/>
                </a:solidFill>
                <a:latin typeface="Arial" panose="020B0604020202020204" pitchFamily="34" charset="0"/>
              </a:rPr>
              <a:t>Secret key</a:t>
            </a:r>
          </a:p>
        </p:txBody>
      </p:sp>
      <p:sp>
        <p:nvSpPr>
          <p:cNvPr id="90127" name="Line 25"/>
          <p:cNvSpPr>
            <a:spLocks noChangeShapeType="1"/>
          </p:cNvSpPr>
          <p:nvPr/>
        </p:nvSpPr>
        <p:spPr bwMode="auto">
          <a:xfrm flipV="1">
            <a:off x="1449388" y="2343150"/>
            <a:ext cx="0" cy="10969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90128" name="Line 26"/>
          <p:cNvSpPr>
            <a:spLocks noChangeShapeType="1"/>
          </p:cNvSpPr>
          <p:nvPr/>
        </p:nvSpPr>
        <p:spPr bwMode="auto">
          <a:xfrm>
            <a:off x="2725738" y="2003425"/>
            <a:ext cx="14065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90129" name="Line 27"/>
          <p:cNvSpPr>
            <a:spLocks noChangeShapeType="1"/>
          </p:cNvSpPr>
          <p:nvPr/>
        </p:nvSpPr>
        <p:spPr bwMode="auto">
          <a:xfrm>
            <a:off x="5540375" y="2003425"/>
            <a:ext cx="20701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90130" name="Line 28"/>
          <p:cNvSpPr>
            <a:spLocks noChangeShapeType="1"/>
          </p:cNvSpPr>
          <p:nvPr/>
        </p:nvSpPr>
        <p:spPr bwMode="auto">
          <a:xfrm>
            <a:off x="4786313" y="2497138"/>
            <a:ext cx="0" cy="330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90131" name="Line 29"/>
          <p:cNvSpPr>
            <a:spLocks noChangeShapeType="1"/>
          </p:cNvSpPr>
          <p:nvPr/>
        </p:nvSpPr>
        <p:spPr bwMode="auto">
          <a:xfrm>
            <a:off x="4786313" y="4441825"/>
            <a:ext cx="0" cy="4921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90132" name="Line 30"/>
          <p:cNvSpPr>
            <a:spLocks noChangeShapeType="1"/>
          </p:cNvSpPr>
          <p:nvPr/>
        </p:nvSpPr>
        <p:spPr bwMode="auto">
          <a:xfrm>
            <a:off x="6186488" y="3603625"/>
            <a:ext cx="15224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90133" name="Line 31"/>
          <p:cNvSpPr>
            <a:spLocks noChangeShapeType="1"/>
          </p:cNvSpPr>
          <p:nvPr/>
        </p:nvSpPr>
        <p:spPr bwMode="auto">
          <a:xfrm>
            <a:off x="5849938" y="5253038"/>
            <a:ext cx="750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90134" name="Line 32"/>
          <p:cNvSpPr>
            <a:spLocks noChangeShapeType="1"/>
          </p:cNvSpPr>
          <p:nvPr/>
        </p:nvSpPr>
        <p:spPr bwMode="auto">
          <a:xfrm>
            <a:off x="8001000" y="5541963"/>
            <a:ext cx="0" cy="330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90135" name="Text Box 33"/>
          <p:cNvSpPr txBox="1">
            <a:spLocks noChangeArrowheads="1"/>
          </p:cNvSpPr>
          <p:nvPr/>
        </p:nvSpPr>
        <p:spPr bwMode="auto">
          <a:xfrm>
            <a:off x="4114800" y="2416175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1800" b="1">
                <a:solidFill>
                  <a:srgbClr val="0000CC"/>
                </a:solidFill>
                <a:latin typeface="Arial" panose="020B0604020202020204" pitchFamily="34" charset="0"/>
              </a:rPr>
              <a:t>Yes</a:t>
            </a:r>
          </a:p>
        </p:txBody>
      </p:sp>
      <p:sp>
        <p:nvSpPr>
          <p:cNvPr id="90136" name="Text Box 34"/>
          <p:cNvSpPr txBox="1">
            <a:spLocks noChangeArrowheads="1"/>
          </p:cNvSpPr>
          <p:nvPr/>
        </p:nvSpPr>
        <p:spPr bwMode="auto">
          <a:xfrm>
            <a:off x="4195763" y="4257675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1800" b="1">
                <a:solidFill>
                  <a:srgbClr val="0000CC"/>
                </a:solidFill>
                <a:latin typeface="Arial" panose="020B0604020202020204" pitchFamily="34" charset="0"/>
              </a:rPr>
              <a:t>Yes</a:t>
            </a:r>
          </a:p>
        </p:txBody>
      </p:sp>
      <p:sp>
        <p:nvSpPr>
          <p:cNvPr id="90137" name="Text Box 35"/>
          <p:cNvSpPr txBox="1">
            <a:spLocks noChangeArrowheads="1"/>
          </p:cNvSpPr>
          <p:nvPr/>
        </p:nvSpPr>
        <p:spPr bwMode="auto">
          <a:xfrm>
            <a:off x="6111875" y="3163888"/>
            <a:ext cx="48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1800" b="1">
                <a:solidFill>
                  <a:srgbClr val="FF0000"/>
                </a:solidFill>
                <a:latin typeface="Arial" panose="020B0604020202020204" pitchFamily="34" charset="0"/>
              </a:rPr>
              <a:t>No</a:t>
            </a:r>
          </a:p>
        </p:txBody>
      </p:sp>
      <p:sp>
        <p:nvSpPr>
          <p:cNvPr id="90138" name="Text Box 36"/>
          <p:cNvSpPr txBox="1">
            <a:spLocks noChangeArrowheads="1"/>
          </p:cNvSpPr>
          <p:nvPr/>
        </p:nvSpPr>
        <p:spPr bwMode="auto">
          <a:xfrm>
            <a:off x="5540375" y="1631950"/>
            <a:ext cx="488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1800" b="1">
                <a:solidFill>
                  <a:srgbClr val="FF0000"/>
                </a:solidFill>
                <a:latin typeface="Arial" panose="020B0604020202020204" pitchFamily="34" charset="0"/>
              </a:rPr>
              <a:t>No</a:t>
            </a:r>
          </a:p>
        </p:txBody>
      </p:sp>
      <p:sp>
        <p:nvSpPr>
          <p:cNvPr id="90139" name="Text Box 37"/>
          <p:cNvSpPr txBox="1">
            <a:spLocks noChangeArrowheads="1"/>
          </p:cNvSpPr>
          <p:nvPr/>
        </p:nvSpPr>
        <p:spPr bwMode="auto">
          <a:xfrm>
            <a:off x="4448175" y="1087438"/>
            <a:ext cx="4081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1800" b="1">
                <a:solidFill>
                  <a:srgbClr val="FF0000"/>
                </a:solidFill>
                <a:latin typeface="Arial" panose="020B0604020202020204" pitchFamily="34" charset="0"/>
              </a:rPr>
              <a:t>“Authenticated Public Discussion”</a:t>
            </a:r>
          </a:p>
        </p:txBody>
      </p:sp>
      <p:sp>
        <p:nvSpPr>
          <p:cNvPr id="90140" name="Text Box 38"/>
          <p:cNvSpPr txBox="1">
            <a:spLocks noChangeArrowheads="1"/>
          </p:cNvSpPr>
          <p:nvPr/>
        </p:nvSpPr>
        <p:spPr bwMode="auto">
          <a:xfrm>
            <a:off x="7032625" y="5872163"/>
            <a:ext cx="19351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1800" b="1">
                <a:latin typeface="Arial" panose="020B0604020202020204" pitchFamily="34" charset="0"/>
              </a:rPr>
              <a:t>Privacy Amplification</a:t>
            </a:r>
          </a:p>
        </p:txBody>
      </p:sp>
      <p:sp>
        <p:nvSpPr>
          <p:cNvPr id="90141" name="Line 39"/>
          <p:cNvSpPr>
            <a:spLocks noChangeShapeType="1"/>
          </p:cNvSpPr>
          <p:nvPr/>
        </p:nvSpPr>
        <p:spPr bwMode="auto">
          <a:xfrm flipH="1">
            <a:off x="5849938" y="6199188"/>
            <a:ext cx="11826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90142" name="Text Box 40"/>
          <p:cNvSpPr txBox="1">
            <a:spLocks noChangeArrowheads="1"/>
          </p:cNvSpPr>
          <p:nvPr/>
        </p:nvSpPr>
        <p:spPr bwMode="auto">
          <a:xfrm>
            <a:off x="4970463" y="5400675"/>
            <a:ext cx="1058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1800" b="1">
                <a:solidFill>
                  <a:srgbClr val="33CC33"/>
                </a:solidFill>
                <a:latin typeface="Arial" panose="020B0604020202020204" pitchFamily="34" charset="0"/>
              </a:rPr>
              <a:t> n bits</a:t>
            </a:r>
          </a:p>
        </p:txBody>
      </p:sp>
      <p:sp>
        <p:nvSpPr>
          <p:cNvPr id="90143" name="Text Box 41"/>
          <p:cNvSpPr txBox="1">
            <a:spLocks noChangeArrowheads="1"/>
          </p:cNvSpPr>
          <p:nvPr/>
        </p:nvSpPr>
        <p:spPr bwMode="auto">
          <a:xfrm>
            <a:off x="7899400" y="5357813"/>
            <a:ext cx="1258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1800" b="1">
                <a:solidFill>
                  <a:srgbClr val="FF0000"/>
                </a:solidFill>
                <a:latin typeface="Arial" panose="020B0604020202020204" pitchFamily="34" charset="0"/>
              </a:rPr>
              <a:t> k bits</a:t>
            </a:r>
          </a:p>
        </p:txBody>
      </p:sp>
      <p:sp>
        <p:nvSpPr>
          <p:cNvPr id="90144" name="Text Box 42"/>
          <p:cNvSpPr txBox="1">
            <a:spLocks noChangeArrowheads="1"/>
          </p:cNvSpPr>
          <p:nvPr/>
        </p:nvSpPr>
        <p:spPr bwMode="auto">
          <a:xfrm>
            <a:off x="5367338" y="6267450"/>
            <a:ext cx="944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1800" b="1">
                <a:solidFill>
                  <a:srgbClr val="CC00FF"/>
                </a:solidFill>
                <a:latin typeface="Arial" panose="020B0604020202020204" pitchFamily="34" charset="0"/>
              </a:rPr>
              <a:t> s bits</a:t>
            </a:r>
          </a:p>
        </p:txBody>
      </p:sp>
      <p:sp>
        <p:nvSpPr>
          <p:cNvPr id="90145" name="Text Box 43"/>
          <p:cNvSpPr txBox="1">
            <a:spLocks noChangeArrowheads="1"/>
          </p:cNvSpPr>
          <p:nvPr/>
        </p:nvSpPr>
        <p:spPr bwMode="auto">
          <a:xfrm>
            <a:off x="3257550" y="5400675"/>
            <a:ext cx="1874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1800" b="1">
                <a:solidFill>
                  <a:srgbClr val="FF0000"/>
                </a:solidFill>
                <a:latin typeface="Arial" panose="020B0604020202020204" pitchFamily="34" charset="0"/>
              </a:rPr>
              <a:t>Parity check</a:t>
            </a:r>
          </a:p>
        </p:txBody>
      </p:sp>
      <p:sp>
        <p:nvSpPr>
          <p:cNvPr id="90146" name="Text Box 44"/>
          <p:cNvSpPr txBox="1">
            <a:spLocks noChangeArrowheads="1"/>
          </p:cNvSpPr>
          <p:nvPr/>
        </p:nvSpPr>
        <p:spPr bwMode="auto">
          <a:xfrm>
            <a:off x="6553200" y="6330950"/>
            <a:ext cx="2268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1800" b="1">
                <a:solidFill>
                  <a:srgbClr val="CC00FF"/>
                </a:solidFill>
                <a:latin typeface="Arial" panose="020B0604020202020204" pitchFamily="34" charset="0"/>
              </a:rPr>
              <a:t>Keep the parities</a:t>
            </a:r>
          </a:p>
        </p:txBody>
      </p:sp>
      <p:sp>
        <p:nvSpPr>
          <p:cNvPr id="90147" name="Text Box 45"/>
          <p:cNvSpPr txBox="1">
            <a:spLocks noChangeArrowheads="1"/>
          </p:cNvSpPr>
          <p:nvPr/>
        </p:nvSpPr>
        <p:spPr bwMode="auto">
          <a:xfrm>
            <a:off x="238125" y="5541963"/>
            <a:ext cx="2640013" cy="64135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1800" b="1">
                <a:solidFill>
                  <a:srgbClr val="FF0000"/>
                </a:solidFill>
                <a:latin typeface="Arial" panose="020B0604020202020204" pitchFamily="34" charset="0"/>
              </a:rPr>
              <a:t>Initial Authentication NEEDED</a:t>
            </a:r>
          </a:p>
        </p:txBody>
      </p:sp>
    </p:spTree>
    <p:extLst>
      <p:ext uri="{BB962C8B-B14F-4D97-AF65-F5344CB8AC3E}">
        <p14:creationId xmlns:p14="http://schemas.microsoft.com/office/powerpoint/2010/main" xmlns="" val="27393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685800" y="4876800"/>
            <a:ext cx="7315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b="1">
                <a:latin typeface="Arial" panose="020B0604020202020204" pitchFamily="34" charset="0"/>
              </a:rPr>
              <a:t>World’s first QKD (1989): Bennett(IBM) et al. </a:t>
            </a:r>
            <a:br>
              <a:rPr lang="en-US" altLang="ko-KR" b="1">
                <a:latin typeface="Arial" panose="020B0604020202020204" pitchFamily="34" charset="0"/>
              </a:rPr>
            </a:br>
            <a:r>
              <a:rPr lang="en-US" altLang="ko-KR" b="1">
                <a:latin typeface="Arial" panose="020B0604020202020204" pitchFamily="34" charset="0"/>
              </a:rPr>
              <a:t>32 cm in free space with 4 polarizations</a:t>
            </a:r>
          </a:p>
        </p:txBody>
      </p:sp>
      <p:pic>
        <p:nvPicPr>
          <p:cNvPr id="91139" name="Picture 4" descr="Crypto_Picture_bbbss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287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DSCN25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875" y="-2698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539750" y="5949950"/>
            <a:ext cx="6048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b="1">
                <a:solidFill>
                  <a:schemeClr val="bg1"/>
                </a:solidFill>
                <a:latin typeface="Verdana" panose="020B0604030504040204" pitchFamily="34" charset="0"/>
              </a:rPr>
              <a:t>KIAS-ETRI, December 2005.</a:t>
            </a:r>
            <a:br>
              <a:rPr lang="en-US" altLang="ko-KR" b="1">
                <a:solidFill>
                  <a:schemeClr val="bg1"/>
                </a:solidFill>
                <a:latin typeface="Verdana" panose="020B0604030504040204" pitchFamily="34" charset="0"/>
              </a:rPr>
            </a:br>
            <a:r>
              <a:rPr lang="en-US" altLang="ko-KR" b="1">
                <a:solidFill>
                  <a:schemeClr val="bg1"/>
                </a:solidFill>
                <a:latin typeface="Verdana" panose="020B0604030504040204" pitchFamily="34" charset="0"/>
              </a:rPr>
              <a:t>25 km Quantum Cryptography</a:t>
            </a:r>
          </a:p>
        </p:txBody>
      </p:sp>
    </p:spTree>
    <p:extLst>
      <p:ext uri="{BB962C8B-B14F-4D97-AF65-F5344CB8AC3E}">
        <p14:creationId xmlns:p14="http://schemas.microsoft.com/office/powerpoint/2010/main" xmlns="" val="32781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548680"/>
            <a:ext cx="5788351" cy="605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2163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6672"/>
            <a:ext cx="8641080" cy="576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2842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19250" y="2708275"/>
            <a:ext cx="6096000" cy="1905000"/>
            <a:chOff x="864" y="1104"/>
            <a:chExt cx="3840" cy="1200"/>
          </a:xfrm>
        </p:grpSpPr>
        <p:sp>
          <p:nvSpPr>
            <p:cNvPr id="60425" name="AutoShape 3"/>
            <p:cNvSpPr>
              <a:spLocks noChangeArrowheads="1"/>
            </p:cNvSpPr>
            <p:nvPr/>
          </p:nvSpPr>
          <p:spPr bwMode="auto">
            <a:xfrm rot="6790466">
              <a:off x="1944" y="1944"/>
              <a:ext cx="288" cy="432"/>
            </a:xfrm>
            <a:prstGeom prst="flowChartDelay">
              <a:avLst/>
            </a:prstGeom>
            <a:solidFill>
              <a:srgbClr val="9966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864" y="1248"/>
              <a:ext cx="1056" cy="960"/>
              <a:chOff x="864" y="1248"/>
              <a:chExt cx="1056" cy="960"/>
            </a:xfrm>
          </p:grpSpPr>
          <p:sp>
            <p:nvSpPr>
              <p:cNvPr id="60437" name="AutoShape 5"/>
              <p:cNvSpPr>
                <a:spLocks noChangeArrowheads="1"/>
              </p:cNvSpPr>
              <p:nvPr/>
            </p:nvSpPr>
            <p:spPr bwMode="auto">
              <a:xfrm rot="-3556041">
                <a:off x="936" y="1848"/>
                <a:ext cx="288" cy="432"/>
              </a:xfrm>
              <a:prstGeom prst="flowChartDelay">
                <a:avLst/>
              </a:prstGeom>
              <a:solidFill>
                <a:srgbClr val="99660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3630600" prstMaterial="legacyMatte">
                <a:bevelT w="13500" h="13500" prst="angle"/>
                <a:bevelB w="13500" h="13500" prst="angle"/>
                <a:extrusionClr>
                  <a:srgbClr val="FFCC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60438" name="Text Box 6"/>
              <p:cNvSpPr txBox="1">
                <a:spLocks noChangeArrowheads="1"/>
              </p:cNvSpPr>
              <p:nvPr/>
            </p:nvSpPr>
            <p:spPr bwMode="auto">
              <a:xfrm rot="-3118326">
                <a:off x="1272" y="1608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/>
                  <a:t>x</a:t>
                </a:r>
              </a:p>
            </p:txBody>
          </p:sp>
          <p:sp>
            <p:nvSpPr>
              <p:cNvPr id="60439" name="Text Box 7"/>
              <p:cNvSpPr txBox="1">
                <a:spLocks noChangeArrowheads="1"/>
              </p:cNvSpPr>
              <p:nvPr/>
            </p:nvSpPr>
            <p:spPr bwMode="auto">
              <a:xfrm rot="-2828004">
                <a:off x="1464" y="1416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/>
                  <a:t>x</a:t>
                </a:r>
              </a:p>
            </p:txBody>
          </p:sp>
          <p:sp>
            <p:nvSpPr>
              <p:cNvPr id="60440" name="Text Box 8"/>
              <p:cNvSpPr txBox="1">
                <a:spLocks noChangeArrowheads="1"/>
              </p:cNvSpPr>
              <p:nvPr/>
            </p:nvSpPr>
            <p:spPr bwMode="auto">
              <a:xfrm rot="-2828004">
                <a:off x="1656" y="1224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/>
                  <a:t>x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736" y="1392"/>
              <a:ext cx="864" cy="912"/>
              <a:chOff x="2736" y="1392"/>
              <a:chExt cx="864" cy="912"/>
            </a:xfrm>
          </p:grpSpPr>
          <p:sp>
            <p:nvSpPr>
              <p:cNvPr id="60433" name="AutoShape 10"/>
              <p:cNvSpPr>
                <a:spLocks noChangeArrowheads="1"/>
              </p:cNvSpPr>
              <p:nvPr/>
            </p:nvSpPr>
            <p:spPr bwMode="auto">
              <a:xfrm rot="-5450908">
                <a:off x="2808" y="1944"/>
                <a:ext cx="288" cy="432"/>
              </a:xfrm>
              <a:prstGeom prst="flowChartDelay">
                <a:avLst/>
              </a:prstGeom>
              <a:solidFill>
                <a:srgbClr val="996600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1500000" lon="1500000" rev="0"/>
                </a:camera>
                <a:lightRig rig="legacyFlat2" dir="b"/>
              </a:scene3d>
              <a:sp3d extrusionH="3630600" prstMaterial="legacyMatte">
                <a:bevelT w="13500" h="13500" prst="angle"/>
                <a:bevelB w="13500" h="13500" prst="angle"/>
                <a:extrusionClr>
                  <a:srgbClr val="FFCC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60434" name="Text Box 11"/>
              <p:cNvSpPr txBox="1">
                <a:spLocks noChangeArrowheads="1"/>
              </p:cNvSpPr>
              <p:nvPr/>
            </p:nvSpPr>
            <p:spPr bwMode="auto">
              <a:xfrm rot="-2828004">
                <a:off x="3192" y="1560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/>
                  <a:t>x</a:t>
                </a:r>
              </a:p>
            </p:txBody>
          </p:sp>
          <p:sp>
            <p:nvSpPr>
              <p:cNvPr id="60435" name="Text Box 12"/>
              <p:cNvSpPr txBox="1">
                <a:spLocks noChangeArrowheads="1"/>
              </p:cNvSpPr>
              <p:nvPr/>
            </p:nvSpPr>
            <p:spPr bwMode="auto">
              <a:xfrm rot="-2680013">
                <a:off x="3360" y="1392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/>
                  <a:t>x</a:t>
                </a:r>
              </a:p>
            </p:txBody>
          </p:sp>
          <p:sp>
            <p:nvSpPr>
              <p:cNvPr id="60436" name="Text Box 13"/>
              <p:cNvSpPr txBox="1">
                <a:spLocks noChangeArrowheads="1"/>
              </p:cNvSpPr>
              <p:nvPr/>
            </p:nvSpPr>
            <p:spPr bwMode="auto">
              <a:xfrm rot="-2828004">
                <a:off x="3000" y="1752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/>
                  <a:t>x</a:t>
                </a: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696" y="1104"/>
              <a:ext cx="1008" cy="1008"/>
              <a:chOff x="3696" y="1104"/>
              <a:chExt cx="1008" cy="1008"/>
            </a:xfrm>
          </p:grpSpPr>
          <p:sp>
            <p:nvSpPr>
              <p:cNvPr id="60429" name="AutoShape 15"/>
              <p:cNvSpPr>
                <a:spLocks noChangeArrowheads="1"/>
              </p:cNvSpPr>
              <p:nvPr/>
            </p:nvSpPr>
            <p:spPr bwMode="auto">
              <a:xfrm rot="-3486807">
                <a:off x="3768" y="1752"/>
                <a:ext cx="288" cy="432"/>
              </a:xfrm>
              <a:prstGeom prst="flowChartDelay">
                <a:avLst/>
              </a:prstGeom>
              <a:solidFill>
                <a:srgbClr val="99660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3630600" prstMaterial="legacyMatte">
                <a:bevelT w="13500" h="13500" prst="angle"/>
                <a:bevelB w="13500" h="13500" prst="angle"/>
                <a:extrusionClr>
                  <a:srgbClr val="FFCC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60430" name="Text Box 16"/>
              <p:cNvSpPr txBox="1">
                <a:spLocks noChangeArrowheads="1"/>
              </p:cNvSpPr>
              <p:nvPr/>
            </p:nvSpPr>
            <p:spPr bwMode="auto">
              <a:xfrm rot="-3398162">
                <a:off x="4248" y="1272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/>
                  <a:t>x</a:t>
                </a:r>
              </a:p>
            </p:txBody>
          </p:sp>
          <p:sp>
            <p:nvSpPr>
              <p:cNvPr id="60431" name="Text Box 17"/>
              <p:cNvSpPr txBox="1">
                <a:spLocks noChangeArrowheads="1"/>
              </p:cNvSpPr>
              <p:nvPr/>
            </p:nvSpPr>
            <p:spPr bwMode="auto">
              <a:xfrm rot="-2846340">
                <a:off x="4440" y="1080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/>
                  <a:t>x</a:t>
                </a:r>
              </a:p>
            </p:txBody>
          </p:sp>
          <p:sp>
            <p:nvSpPr>
              <p:cNvPr id="60432" name="Text Box 18"/>
              <p:cNvSpPr txBox="1">
                <a:spLocks noChangeArrowheads="1"/>
              </p:cNvSpPr>
              <p:nvPr/>
            </p:nvSpPr>
            <p:spPr bwMode="auto">
              <a:xfrm rot="-2828004">
                <a:off x="4064" y="1497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/>
                  <a:t>x</a:t>
                </a:r>
              </a:p>
            </p:txBody>
          </p:sp>
        </p:grp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695450" y="4841875"/>
            <a:ext cx="5486400" cy="609600"/>
            <a:chOff x="912" y="2448"/>
            <a:chExt cx="3456" cy="384"/>
          </a:xfrm>
        </p:grpSpPr>
        <p:sp>
          <p:nvSpPr>
            <p:cNvPr id="60421" name="Text Box 20"/>
            <p:cNvSpPr txBox="1">
              <a:spLocks noChangeArrowheads="1"/>
            </p:cNvSpPr>
            <p:nvPr/>
          </p:nvSpPr>
          <p:spPr bwMode="auto">
            <a:xfrm>
              <a:off x="912" y="244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b="1">
                  <a:latin typeface="Verdana" pitchFamily="34" charset="0"/>
                </a:rPr>
                <a:t>1</a:t>
              </a:r>
            </a:p>
          </p:txBody>
        </p:sp>
        <p:sp>
          <p:nvSpPr>
            <p:cNvPr id="60422" name="Text Box 21"/>
            <p:cNvSpPr txBox="1">
              <a:spLocks noChangeArrowheads="1"/>
            </p:cNvSpPr>
            <p:nvPr/>
          </p:nvSpPr>
          <p:spPr bwMode="auto">
            <a:xfrm>
              <a:off x="2832" y="254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b="1">
                  <a:latin typeface="Verdana" pitchFamily="34" charset="0"/>
                </a:rPr>
                <a:t>1</a:t>
              </a:r>
            </a:p>
          </p:txBody>
        </p:sp>
        <p:sp>
          <p:nvSpPr>
            <p:cNvPr id="60423" name="Text Box 22"/>
            <p:cNvSpPr txBox="1">
              <a:spLocks noChangeArrowheads="1"/>
            </p:cNvSpPr>
            <p:nvPr/>
          </p:nvSpPr>
          <p:spPr bwMode="auto">
            <a:xfrm>
              <a:off x="3936" y="249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b="1">
                  <a:latin typeface="Verdana" pitchFamily="34" charset="0"/>
                </a:rPr>
                <a:t>1</a:t>
              </a:r>
            </a:p>
          </p:txBody>
        </p:sp>
        <p:sp>
          <p:nvSpPr>
            <p:cNvPr id="60424" name="Text Box 23"/>
            <p:cNvSpPr txBox="1">
              <a:spLocks noChangeArrowheads="1"/>
            </p:cNvSpPr>
            <p:nvPr/>
          </p:nvSpPr>
          <p:spPr bwMode="auto">
            <a:xfrm>
              <a:off x="1872" y="254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b="1">
                  <a:latin typeface="Verdana" pitchFamily="34" charset="0"/>
                </a:rPr>
                <a:t>0</a:t>
              </a:r>
            </a:p>
          </p:txBody>
        </p:sp>
      </p:grpSp>
      <p:sp>
        <p:nvSpPr>
          <p:cNvPr id="60420" name="Text Box 24"/>
          <p:cNvSpPr txBox="1">
            <a:spLocks noChangeArrowheads="1"/>
          </p:cNvSpPr>
          <p:nvPr/>
        </p:nvSpPr>
        <p:spPr bwMode="auto">
          <a:xfrm>
            <a:off x="611188" y="617538"/>
            <a:ext cx="7848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Yoot</a:t>
            </a:r>
            <a:r>
              <a:rPr lang="en-US" altLang="ko-KR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(Korean dice)</a:t>
            </a:r>
            <a:endParaRPr lang="en-US" altLang="ko-KR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28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08795"/>
            <a:ext cx="8651081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03920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539752"/>
            <a:ext cx="5256584" cy="251968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924944"/>
            <a:ext cx="3096344" cy="77712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645024"/>
            <a:ext cx="5184254" cy="151110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5156129"/>
            <a:ext cx="4859064" cy="1643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0762" y="116632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rgbClr val="0000FF"/>
                </a:solidFill>
              </a:rPr>
              <a:t>Deutsch Algorithm</a:t>
            </a:r>
            <a:endParaRPr lang="ko-KR" altLang="en-US" sz="3200">
              <a:solidFill>
                <a:srgbClr val="0000FF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5647507"/>
            <a:ext cx="3083595" cy="661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28184" y="630874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Global property of f</a:t>
            </a:r>
            <a:endParaRPr lang="ko-KR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7235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8310512" cy="12436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1000" y="260648"/>
            <a:ext cx="5885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rgbClr val="0000FF"/>
                </a:solidFill>
              </a:rPr>
              <a:t>Quantum Fourier Transform</a:t>
            </a:r>
            <a:endParaRPr lang="ko-KR" altLang="en-US" sz="3200">
              <a:solidFill>
                <a:srgbClr val="0000FF"/>
              </a:solidFill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251520" y="2924944"/>
            <a:ext cx="8343870" cy="3095625"/>
            <a:chOff x="20741" y="2924944"/>
            <a:chExt cx="8343870" cy="3095625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41" y="2924944"/>
              <a:ext cx="730682" cy="3095625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1815" y="2924944"/>
              <a:ext cx="1002524" cy="3009900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2198" y="2975845"/>
              <a:ext cx="1902744" cy="2847975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27927" y="3194221"/>
              <a:ext cx="1455782" cy="2743200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77604" y="3139643"/>
              <a:ext cx="1800200" cy="2847975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49324" y="3105666"/>
              <a:ext cx="1515287" cy="288607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755576" y="6020569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A000"/>
                </a:solidFill>
              </a:rPr>
              <a:t>  ~n</a:t>
            </a:r>
            <a:r>
              <a:rPr lang="en-US" altLang="ko-KR" b="1" baseline="30000" dirty="0" smtClean="0">
                <a:solidFill>
                  <a:srgbClr val="00A000"/>
                </a:solidFill>
              </a:rPr>
              <a:t>2</a:t>
            </a:r>
            <a:r>
              <a:rPr lang="en-US" altLang="ko-KR" b="1" dirty="0" smtClean="0">
                <a:solidFill>
                  <a:srgbClr val="00A000"/>
                </a:solidFill>
              </a:rPr>
              <a:t>=(log</a:t>
            </a:r>
            <a:r>
              <a:rPr lang="en-US" altLang="ko-KR" b="1" baseline="-25000" dirty="0" smtClean="0">
                <a:solidFill>
                  <a:srgbClr val="00A000"/>
                </a:solidFill>
              </a:rPr>
              <a:t>2</a:t>
            </a:r>
            <a:r>
              <a:rPr lang="en-US" altLang="ko-KR" b="1" dirty="0" smtClean="0">
                <a:solidFill>
                  <a:srgbClr val="00A000"/>
                </a:solidFill>
              </a:rPr>
              <a:t>N)</a:t>
            </a:r>
            <a:r>
              <a:rPr lang="en-US" altLang="ko-KR" b="1" baseline="30000" dirty="0" smtClean="0">
                <a:solidFill>
                  <a:srgbClr val="00A000"/>
                </a:solidFill>
              </a:rPr>
              <a:t>2</a:t>
            </a:r>
            <a:r>
              <a:rPr lang="en-US" altLang="ko-KR" b="1" dirty="0" smtClean="0">
                <a:solidFill>
                  <a:srgbClr val="00A000"/>
                </a:solidFill>
              </a:rPr>
              <a:t> vs N log</a:t>
            </a:r>
            <a:r>
              <a:rPr lang="en-US" altLang="ko-KR" b="1" baseline="-25000" dirty="0" smtClean="0">
                <a:solidFill>
                  <a:srgbClr val="00A000"/>
                </a:solidFill>
              </a:rPr>
              <a:t>2</a:t>
            </a:r>
            <a:r>
              <a:rPr lang="en-US" altLang="ko-KR" b="1" dirty="0" smtClean="0">
                <a:solidFill>
                  <a:srgbClr val="00A000"/>
                </a:solidFill>
              </a:rPr>
              <a:t>N</a:t>
            </a:r>
          </a:p>
          <a:p>
            <a:endParaRPr lang="en-US" altLang="ko-KR" baseline="30000" dirty="0"/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  ***can be used only as a subroutine,  used for factoring </a:t>
            </a:r>
            <a:r>
              <a:rPr lang="en-US" altLang="ko-KR" b="1" baseline="30000" dirty="0" smtClean="0">
                <a:solidFill>
                  <a:srgbClr val="FF0000"/>
                </a:solidFill>
              </a:rPr>
              <a:t>   </a:t>
            </a:r>
            <a:endParaRPr lang="ko-KR" altLang="en-US" b="1" baseline="30000">
              <a:solidFill>
                <a:srgbClr val="FF0000"/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27984" y="2474839"/>
            <a:ext cx="1602439" cy="68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13386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solidFill>
                  <a:srgbClr val="FF0000"/>
                </a:solidFill>
                <a:latin typeface="Tahoma" panose="020B0604030504040204" pitchFamily="34" charset="0"/>
              </a:rPr>
              <a:t>Molding</a:t>
            </a:r>
            <a:r>
              <a:rPr lang="en-US" altLang="ko-KR" dirty="0" smtClean="0">
                <a:latin typeface="Tahoma" panose="020B0604030504040204" pitchFamily="34" charset="0"/>
              </a:rPr>
              <a:t> a Quantum State</a:t>
            </a:r>
          </a:p>
        </p:txBody>
      </p:sp>
      <p:sp>
        <p:nvSpPr>
          <p:cNvPr id="58371" name="Line 3"/>
          <p:cNvSpPr>
            <a:spLocks noChangeShapeType="1"/>
          </p:cNvSpPr>
          <p:nvPr/>
        </p:nvSpPr>
        <p:spPr bwMode="auto">
          <a:xfrm>
            <a:off x="1709738" y="3508375"/>
            <a:ext cx="5876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1709738" y="4206875"/>
            <a:ext cx="5876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709738" y="4826000"/>
            <a:ext cx="5876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58374" name="Group 6"/>
          <p:cNvGrpSpPr>
            <a:grpSpLocks/>
          </p:cNvGrpSpPr>
          <p:nvPr/>
        </p:nvGrpSpPr>
        <p:grpSpPr bwMode="auto">
          <a:xfrm>
            <a:off x="3179763" y="4711700"/>
            <a:ext cx="677862" cy="579438"/>
            <a:chOff x="2075" y="3237"/>
            <a:chExt cx="427" cy="365"/>
          </a:xfrm>
        </p:grpSpPr>
        <p:sp>
          <p:nvSpPr>
            <p:cNvPr id="58399" name="Text Box 7"/>
            <p:cNvSpPr txBox="1">
              <a:spLocks noChangeArrowheads="1"/>
            </p:cNvSpPr>
            <p:nvPr/>
          </p:nvSpPr>
          <p:spPr bwMode="auto">
            <a:xfrm>
              <a:off x="2075" y="3237"/>
              <a:ext cx="2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/>
              <a:r>
                <a:rPr kumimoji="0" lang="en-US" altLang="ko-KR" sz="3200" b="1" i="1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58400" name="Line 8"/>
            <p:cNvSpPr>
              <a:spLocks noChangeShapeType="1"/>
            </p:cNvSpPr>
            <p:nvPr/>
          </p:nvSpPr>
          <p:spPr bwMode="auto">
            <a:xfrm>
              <a:off x="2289" y="3429"/>
              <a:ext cx="2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58375" name="Line 9"/>
          <p:cNvSpPr>
            <a:spLocks noChangeShapeType="1"/>
          </p:cNvSpPr>
          <p:nvPr/>
        </p:nvSpPr>
        <p:spPr bwMode="auto">
          <a:xfrm flipV="1">
            <a:off x="2297113" y="3508375"/>
            <a:ext cx="0" cy="1325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8376" name="Text Box 11"/>
          <p:cNvSpPr txBox="1">
            <a:spLocks noChangeArrowheads="1"/>
          </p:cNvSpPr>
          <p:nvPr/>
        </p:nvSpPr>
        <p:spPr bwMode="auto">
          <a:xfrm>
            <a:off x="3095625" y="3856038"/>
            <a:ext cx="665163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600" b="1"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58377" name="Text Box 12"/>
          <p:cNvSpPr txBox="1">
            <a:spLocks noChangeArrowheads="1"/>
          </p:cNvSpPr>
          <p:nvPr/>
        </p:nvSpPr>
        <p:spPr bwMode="auto">
          <a:xfrm>
            <a:off x="4079875" y="3209925"/>
            <a:ext cx="665163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600" b="1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70349" name="Text Box 13"/>
          <p:cNvSpPr txBox="1">
            <a:spLocks noChangeArrowheads="1"/>
          </p:cNvSpPr>
          <p:nvPr/>
        </p:nvSpPr>
        <p:spPr bwMode="auto">
          <a:xfrm>
            <a:off x="7583488" y="3227388"/>
            <a:ext cx="665162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600" b="1">
                <a:latin typeface="Brush Script MT" panose="03060802040406070304" pitchFamily="66" charset="0"/>
              </a:rPr>
              <a:t>M</a:t>
            </a:r>
          </a:p>
        </p:txBody>
      </p:sp>
      <p:sp>
        <p:nvSpPr>
          <p:cNvPr id="270350" name="Text Box 14"/>
          <p:cNvSpPr txBox="1">
            <a:spLocks noChangeArrowheads="1"/>
          </p:cNvSpPr>
          <p:nvPr/>
        </p:nvSpPr>
        <p:spPr bwMode="auto">
          <a:xfrm>
            <a:off x="7586663" y="4524375"/>
            <a:ext cx="665162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600" b="1">
                <a:latin typeface="Brush Script MT" panose="03060802040406070304" pitchFamily="66" charset="0"/>
              </a:rPr>
              <a:t>M</a:t>
            </a:r>
          </a:p>
        </p:txBody>
      </p:sp>
      <p:sp>
        <p:nvSpPr>
          <p:cNvPr id="270351" name="Text Box 15"/>
          <p:cNvSpPr txBox="1">
            <a:spLocks noChangeArrowheads="1"/>
          </p:cNvSpPr>
          <p:nvPr/>
        </p:nvSpPr>
        <p:spPr bwMode="auto">
          <a:xfrm>
            <a:off x="7583488" y="3881438"/>
            <a:ext cx="665162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600" b="1">
                <a:latin typeface="Brush Script MT" panose="03060802040406070304" pitchFamily="66" charset="0"/>
              </a:rPr>
              <a:t>M</a:t>
            </a:r>
          </a:p>
        </p:txBody>
      </p:sp>
      <p:sp>
        <p:nvSpPr>
          <p:cNvPr id="58381" name="Oval 16"/>
          <p:cNvSpPr>
            <a:spLocks noChangeArrowheads="1"/>
          </p:cNvSpPr>
          <p:nvPr/>
        </p:nvSpPr>
        <p:spPr bwMode="auto">
          <a:xfrm>
            <a:off x="2220913" y="34321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pSp>
        <p:nvGrpSpPr>
          <p:cNvPr id="58382" name="Group 17"/>
          <p:cNvGrpSpPr>
            <a:grpSpLocks/>
          </p:cNvGrpSpPr>
          <p:nvPr/>
        </p:nvGrpSpPr>
        <p:grpSpPr bwMode="auto">
          <a:xfrm>
            <a:off x="5464175" y="4748213"/>
            <a:ext cx="1393825" cy="131762"/>
            <a:chOff x="4320" y="728"/>
            <a:chExt cx="878" cy="83"/>
          </a:xfrm>
        </p:grpSpPr>
        <p:sp>
          <p:nvSpPr>
            <p:cNvPr id="58397" name="Rectangle 18"/>
            <p:cNvSpPr>
              <a:spLocks noChangeArrowheads="1"/>
            </p:cNvSpPr>
            <p:nvPr/>
          </p:nvSpPr>
          <p:spPr bwMode="auto">
            <a:xfrm>
              <a:off x="4320" y="728"/>
              <a:ext cx="878" cy="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58398" name="Line 19"/>
            <p:cNvSpPr>
              <a:spLocks noChangeShapeType="1"/>
            </p:cNvSpPr>
            <p:nvPr/>
          </p:nvSpPr>
          <p:spPr bwMode="auto">
            <a:xfrm>
              <a:off x="4320" y="770"/>
              <a:ext cx="87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58383" name="Group 20"/>
          <p:cNvGrpSpPr>
            <a:grpSpLocks/>
          </p:cNvGrpSpPr>
          <p:nvPr/>
        </p:nvGrpSpPr>
        <p:grpSpPr bwMode="auto">
          <a:xfrm>
            <a:off x="5464175" y="4129088"/>
            <a:ext cx="1393825" cy="131762"/>
            <a:chOff x="4320" y="728"/>
            <a:chExt cx="878" cy="83"/>
          </a:xfrm>
        </p:grpSpPr>
        <p:sp>
          <p:nvSpPr>
            <p:cNvPr id="58395" name="Rectangle 21"/>
            <p:cNvSpPr>
              <a:spLocks noChangeArrowheads="1"/>
            </p:cNvSpPr>
            <p:nvPr/>
          </p:nvSpPr>
          <p:spPr bwMode="auto">
            <a:xfrm>
              <a:off x="4320" y="728"/>
              <a:ext cx="878" cy="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58396" name="Line 22"/>
            <p:cNvSpPr>
              <a:spLocks noChangeShapeType="1"/>
            </p:cNvSpPr>
            <p:nvPr/>
          </p:nvSpPr>
          <p:spPr bwMode="auto">
            <a:xfrm>
              <a:off x="4320" y="770"/>
              <a:ext cx="87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58384" name="Group 23"/>
          <p:cNvGrpSpPr>
            <a:grpSpLocks/>
          </p:cNvGrpSpPr>
          <p:nvPr/>
        </p:nvGrpSpPr>
        <p:grpSpPr bwMode="auto">
          <a:xfrm>
            <a:off x="5464175" y="3429000"/>
            <a:ext cx="1393825" cy="131763"/>
            <a:chOff x="4320" y="728"/>
            <a:chExt cx="878" cy="83"/>
          </a:xfrm>
        </p:grpSpPr>
        <p:sp>
          <p:nvSpPr>
            <p:cNvPr id="58393" name="Rectangle 24"/>
            <p:cNvSpPr>
              <a:spLocks noChangeArrowheads="1"/>
            </p:cNvSpPr>
            <p:nvPr/>
          </p:nvSpPr>
          <p:spPr bwMode="auto">
            <a:xfrm>
              <a:off x="4320" y="728"/>
              <a:ext cx="878" cy="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58394" name="Line 25"/>
            <p:cNvSpPr>
              <a:spLocks noChangeShapeType="1"/>
            </p:cNvSpPr>
            <p:nvPr/>
          </p:nvSpPr>
          <p:spPr bwMode="auto">
            <a:xfrm>
              <a:off x="4320" y="770"/>
              <a:ext cx="87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58385" name="Text Box 26"/>
          <p:cNvSpPr txBox="1">
            <a:spLocks noChangeArrowheads="1"/>
          </p:cNvSpPr>
          <p:nvPr/>
        </p:nvSpPr>
        <p:spPr bwMode="auto">
          <a:xfrm>
            <a:off x="166688" y="3838575"/>
            <a:ext cx="984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>
                <a:solidFill>
                  <a:schemeClr val="accent2"/>
                </a:solidFill>
                <a:latin typeface="Arial" panose="020B0604020202020204" pitchFamily="34" charset="0"/>
              </a:rPr>
              <a:t>|</a:t>
            </a:r>
            <a:r>
              <a:rPr kumimoji="0" lang="en-US" altLang="ko-KR" sz="3200" b="1">
                <a:solidFill>
                  <a:schemeClr val="accent2"/>
                </a:solidFill>
                <a:latin typeface="Symbol" panose="05050102010706020507" pitchFamily="18" charset="2"/>
                <a:sym typeface="MT Symbol" panose="05050102010706020507" pitchFamily="18" charset="2"/>
              </a:rPr>
              <a:t>Y</a:t>
            </a:r>
            <a:r>
              <a:rPr kumimoji="0" lang="en-US" altLang="ko-KR" sz="3200" b="1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endParaRPr kumimoji="0" lang="en-US" altLang="ko-KR" sz="32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8386" name="Text Box 27"/>
          <p:cNvSpPr txBox="1">
            <a:spLocks noChangeArrowheads="1"/>
          </p:cNvSpPr>
          <p:nvPr/>
        </p:nvSpPr>
        <p:spPr bwMode="auto">
          <a:xfrm>
            <a:off x="963613" y="4457700"/>
            <a:ext cx="984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>
                <a:latin typeface="Arial" panose="020B0604020202020204" pitchFamily="34" charset="0"/>
              </a:rPr>
              <a:t>|</a:t>
            </a:r>
            <a:r>
              <a:rPr kumimoji="0" lang="en-US" altLang="ko-KR" sz="3200" b="1">
                <a:latin typeface="Arial" panose="020B0604020202020204" pitchFamily="34" charset="0"/>
                <a:sym typeface="MT Symbol" panose="05050102010706020507" pitchFamily="18" charset="2"/>
              </a:rPr>
              <a:t>0</a:t>
            </a:r>
            <a:r>
              <a:rPr kumimoji="0" lang="en-US" altLang="ko-KR" sz="3200" b="1"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endParaRPr kumimoji="0" lang="en-US" altLang="ko-KR" sz="3200" b="1">
              <a:latin typeface="Arial" panose="020B0604020202020204" pitchFamily="34" charset="0"/>
            </a:endParaRPr>
          </a:p>
        </p:txBody>
      </p:sp>
      <p:sp>
        <p:nvSpPr>
          <p:cNvPr id="58387" name="Text Box 28"/>
          <p:cNvSpPr txBox="1">
            <a:spLocks noChangeArrowheads="1"/>
          </p:cNvSpPr>
          <p:nvPr/>
        </p:nvSpPr>
        <p:spPr bwMode="auto">
          <a:xfrm>
            <a:off x="963613" y="3814763"/>
            <a:ext cx="984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>
                <a:latin typeface="Arial" panose="020B0604020202020204" pitchFamily="34" charset="0"/>
              </a:rPr>
              <a:t>|</a:t>
            </a:r>
            <a:r>
              <a:rPr kumimoji="0" lang="en-US" altLang="ko-KR" sz="3200" b="1">
                <a:latin typeface="Arial" panose="020B0604020202020204" pitchFamily="34" charset="0"/>
                <a:sym typeface="MT Symbol" panose="05050102010706020507" pitchFamily="18" charset="2"/>
              </a:rPr>
              <a:t>0</a:t>
            </a:r>
            <a:r>
              <a:rPr kumimoji="0" lang="en-US" altLang="ko-KR" sz="3200" b="1"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endParaRPr kumimoji="0" lang="en-US" altLang="ko-KR" sz="3200" b="1">
              <a:latin typeface="Arial" panose="020B0604020202020204" pitchFamily="34" charset="0"/>
            </a:endParaRPr>
          </a:p>
        </p:txBody>
      </p:sp>
      <p:sp>
        <p:nvSpPr>
          <p:cNvPr id="58388" name="Text Box 29"/>
          <p:cNvSpPr txBox="1">
            <a:spLocks noChangeArrowheads="1"/>
          </p:cNvSpPr>
          <p:nvPr/>
        </p:nvSpPr>
        <p:spPr bwMode="auto">
          <a:xfrm>
            <a:off x="963613" y="3138488"/>
            <a:ext cx="984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>
                <a:latin typeface="Arial" panose="020B0604020202020204" pitchFamily="34" charset="0"/>
              </a:rPr>
              <a:t>|</a:t>
            </a:r>
            <a:r>
              <a:rPr kumimoji="0" lang="en-US" altLang="ko-KR" sz="3200" b="1">
                <a:latin typeface="Arial" panose="020B0604020202020204" pitchFamily="34" charset="0"/>
                <a:sym typeface="MT Symbol" panose="05050102010706020507" pitchFamily="18" charset="2"/>
              </a:rPr>
              <a:t>0</a:t>
            </a:r>
            <a:r>
              <a:rPr kumimoji="0" lang="en-US" altLang="ko-KR" sz="3200" b="1"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endParaRPr kumimoji="0" lang="en-US" altLang="ko-KR" sz="3200" b="1">
              <a:latin typeface="Arial" panose="020B0604020202020204" pitchFamily="34" charset="0"/>
            </a:endParaRPr>
          </a:p>
        </p:txBody>
      </p:sp>
      <p:sp>
        <p:nvSpPr>
          <p:cNvPr id="270366" name="Rectangle 30"/>
          <p:cNvSpPr>
            <a:spLocks noChangeArrowheads="1"/>
          </p:cNvSpPr>
          <p:nvPr/>
        </p:nvSpPr>
        <p:spPr bwMode="auto">
          <a:xfrm>
            <a:off x="4808538" y="3524250"/>
            <a:ext cx="2814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/>
            <a:r>
              <a:rPr kumimoji="0" lang="en-US" altLang="ko-KR" sz="3200" b="1">
                <a:solidFill>
                  <a:schemeClr val="accent2"/>
                </a:solidFill>
                <a:latin typeface="Arial" panose="020B0604020202020204" pitchFamily="34" charset="0"/>
              </a:rPr>
              <a:t>…X</a:t>
            </a:r>
            <a:r>
              <a:rPr kumimoji="0" lang="en-US" altLang="ko-KR" sz="32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1</a:t>
            </a:r>
            <a:r>
              <a:rPr kumimoji="0" lang="en-US" altLang="ko-KR" sz="3200" b="1">
                <a:solidFill>
                  <a:schemeClr val="accent2"/>
                </a:solidFill>
                <a:latin typeface="Arial" panose="020B0604020202020204" pitchFamily="34" charset="0"/>
              </a:rPr>
              <a:t>H</a:t>
            </a:r>
            <a:r>
              <a:rPr kumimoji="0" lang="en-US" altLang="ko-KR" sz="32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  <a:r>
              <a:rPr kumimoji="0" lang="en-US" altLang="ko-KR" sz="3200" b="1" baseline="30000">
                <a:solidFill>
                  <a:schemeClr val="accent2"/>
                </a:solidFill>
                <a:latin typeface="Arial" panose="020B0604020202020204" pitchFamily="34" charset="0"/>
              </a:rPr>
              <a:t>C</a:t>
            </a:r>
            <a:r>
              <a:rPr kumimoji="0" lang="en-US" altLang="ko-KR" sz="3200" b="1">
                <a:solidFill>
                  <a:schemeClr val="accent2"/>
                </a:solidFill>
                <a:latin typeface="Arial" panose="020B0604020202020204" pitchFamily="34" charset="0"/>
              </a:rPr>
              <a:t>X</a:t>
            </a:r>
            <a:r>
              <a:rPr kumimoji="0" lang="en-US" altLang="ko-KR" sz="32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13</a:t>
            </a:r>
            <a:r>
              <a:rPr kumimoji="0" lang="en-US" altLang="ko-KR" sz="3200">
                <a:solidFill>
                  <a:schemeClr val="accent2"/>
                </a:solidFill>
                <a:latin typeface="Arial" panose="020B0604020202020204" pitchFamily="34" charset="0"/>
              </a:rPr>
              <a:t>|</a:t>
            </a:r>
            <a:r>
              <a:rPr kumimoji="0" lang="en-US" altLang="ko-KR" sz="3200" b="1">
                <a:solidFill>
                  <a:schemeClr val="accent2"/>
                </a:solidFill>
                <a:latin typeface="Symbol" panose="05050102010706020507" pitchFamily="18" charset="2"/>
                <a:sym typeface="MT Symbol" panose="05050102010706020507" pitchFamily="18" charset="2"/>
              </a:rPr>
              <a:t>Y</a:t>
            </a:r>
            <a:r>
              <a:rPr kumimoji="0" lang="en-US" altLang="ko-KR" sz="3200" b="1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</a:p>
        </p:txBody>
      </p:sp>
      <p:sp>
        <p:nvSpPr>
          <p:cNvPr id="270368" name="Text Box 32"/>
          <p:cNvSpPr txBox="1">
            <a:spLocks noChangeArrowheads="1"/>
          </p:cNvSpPr>
          <p:nvPr/>
        </p:nvSpPr>
        <p:spPr bwMode="auto">
          <a:xfrm>
            <a:off x="4859338" y="5734050"/>
            <a:ext cx="2017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solidFill>
                  <a:srgbClr val="FF0000"/>
                </a:solidFill>
                <a:latin typeface="Tahoma" panose="020B0604030504040204" pitchFamily="34" charset="0"/>
              </a:rPr>
              <a:t>Molding</a:t>
            </a:r>
          </a:p>
        </p:txBody>
      </p:sp>
      <p:sp>
        <p:nvSpPr>
          <p:cNvPr id="35" name="순서도: 논리합 34"/>
          <p:cNvSpPr/>
          <p:nvPr/>
        </p:nvSpPr>
        <p:spPr>
          <a:xfrm>
            <a:off x="2068513" y="4600575"/>
            <a:ext cx="452437" cy="468313"/>
          </a:xfrm>
          <a:prstGeom prst="flowChar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70367" name="Freeform 31"/>
          <p:cNvSpPr>
            <a:spLocks/>
          </p:cNvSpPr>
          <p:nvPr/>
        </p:nvSpPr>
        <p:spPr bwMode="auto">
          <a:xfrm>
            <a:off x="1916113" y="2676525"/>
            <a:ext cx="5784850" cy="3098800"/>
          </a:xfrm>
          <a:custGeom>
            <a:avLst/>
            <a:gdLst>
              <a:gd name="T0" fmla="*/ 2147483647 w 3644"/>
              <a:gd name="T1" fmla="*/ 2147483647 h 1952"/>
              <a:gd name="T2" fmla="*/ 2147483647 w 3644"/>
              <a:gd name="T3" fmla="*/ 2147483647 h 1952"/>
              <a:gd name="T4" fmla="*/ 2147483647 w 3644"/>
              <a:gd name="T5" fmla="*/ 2147483647 h 1952"/>
              <a:gd name="T6" fmla="*/ 2147483647 w 3644"/>
              <a:gd name="T7" fmla="*/ 2147483647 h 1952"/>
              <a:gd name="T8" fmla="*/ 2147483647 w 3644"/>
              <a:gd name="T9" fmla="*/ 2147483647 h 1952"/>
              <a:gd name="T10" fmla="*/ 2147483647 w 3644"/>
              <a:gd name="T11" fmla="*/ 2147483647 h 1952"/>
              <a:gd name="T12" fmla="*/ 2147483647 w 3644"/>
              <a:gd name="T13" fmla="*/ 2147483647 h 1952"/>
              <a:gd name="T14" fmla="*/ 2147483647 w 3644"/>
              <a:gd name="T15" fmla="*/ 2147483647 h 1952"/>
              <a:gd name="T16" fmla="*/ 2147483647 w 3644"/>
              <a:gd name="T17" fmla="*/ 2147483647 h 1952"/>
              <a:gd name="T18" fmla="*/ 2147483647 w 3644"/>
              <a:gd name="T19" fmla="*/ 2147483647 h 1952"/>
              <a:gd name="T20" fmla="*/ 2147483647 w 3644"/>
              <a:gd name="T21" fmla="*/ 2147483647 h 1952"/>
              <a:gd name="T22" fmla="*/ 2147483647 w 3644"/>
              <a:gd name="T23" fmla="*/ 2147483647 h 1952"/>
              <a:gd name="T24" fmla="*/ 2147483647 w 3644"/>
              <a:gd name="T25" fmla="*/ 0 h 1952"/>
              <a:gd name="T26" fmla="*/ 2147483647 w 3644"/>
              <a:gd name="T27" fmla="*/ 2147483647 h 1952"/>
              <a:gd name="T28" fmla="*/ 2147483647 w 3644"/>
              <a:gd name="T29" fmla="*/ 2147483647 h 1952"/>
              <a:gd name="T30" fmla="*/ 2147483647 w 3644"/>
              <a:gd name="T31" fmla="*/ 2147483647 h 1952"/>
              <a:gd name="T32" fmla="*/ 2147483647 w 3644"/>
              <a:gd name="T33" fmla="*/ 2147483647 h 1952"/>
              <a:gd name="T34" fmla="*/ 2147483647 w 3644"/>
              <a:gd name="T35" fmla="*/ 2147483647 h 1952"/>
              <a:gd name="T36" fmla="*/ 2147483647 w 3644"/>
              <a:gd name="T37" fmla="*/ 2147483647 h 1952"/>
              <a:gd name="T38" fmla="*/ 2147483647 w 3644"/>
              <a:gd name="T39" fmla="*/ 2147483647 h 1952"/>
              <a:gd name="T40" fmla="*/ 2147483647 w 3644"/>
              <a:gd name="T41" fmla="*/ 2147483647 h 1952"/>
              <a:gd name="T42" fmla="*/ 2147483647 w 3644"/>
              <a:gd name="T43" fmla="*/ 2147483647 h 1952"/>
              <a:gd name="T44" fmla="*/ 2147483647 w 3644"/>
              <a:gd name="T45" fmla="*/ 2147483647 h 1952"/>
              <a:gd name="T46" fmla="*/ 2147483647 w 3644"/>
              <a:gd name="T47" fmla="*/ 2147483647 h 1952"/>
              <a:gd name="T48" fmla="*/ 2147483647 w 3644"/>
              <a:gd name="T49" fmla="*/ 2147483647 h 1952"/>
              <a:gd name="T50" fmla="*/ 2147483647 w 3644"/>
              <a:gd name="T51" fmla="*/ 2147483647 h 1952"/>
              <a:gd name="T52" fmla="*/ 2147483647 w 3644"/>
              <a:gd name="T53" fmla="*/ 2147483647 h 1952"/>
              <a:gd name="T54" fmla="*/ 2147483647 w 3644"/>
              <a:gd name="T55" fmla="*/ 2147483647 h 1952"/>
              <a:gd name="T56" fmla="*/ 2147483647 w 3644"/>
              <a:gd name="T57" fmla="*/ 2147483647 h 1952"/>
              <a:gd name="T58" fmla="*/ 2147483647 w 3644"/>
              <a:gd name="T59" fmla="*/ 2147483647 h 1952"/>
              <a:gd name="T60" fmla="*/ 2147483647 w 3644"/>
              <a:gd name="T61" fmla="*/ 2147483647 h 1952"/>
              <a:gd name="T62" fmla="*/ 2147483647 w 3644"/>
              <a:gd name="T63" fmla="*/ 2147483647 h 1952"/>
              <a:gd name="T64" fmla="*/ 2147483647 w 3644"/>
              <a:gd name="T65" fmla="*/ 2147483647 h 1952"/>
              <a:gd name="T66" fmla="*/ 2147483647 w 3644"/>
              <a:gd name="T67" fmla="*/ 2147483647 h 195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44"/>
              <a:gd name="T103" fmla="*/ 0 h 1952"/>
              <a:gd name="T104" fmla="*/ 3644 w 3644"/>
              <a:gd name="T105" fmla="*/ 1952 h 195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44" h="1952">
                <a:moveTo>
                  <a:pt x="1503" y="1527"/>
                </a:moveTo>
                <a:cubicBezTo>
                  <a:pt x="1471" y="1562"/>
                  <a:pt x="1429" y="1600"/>
                  <a:pt x="1382" y="1612"/>
                </a:cubicBezTo>
                <a:cubicBezTo>
                  <a:pt x="1300" y="1667"/>
                  <a:pt x="1180" y="1672"/>
                  <a:pt x="1085" y="1679"/>
                </a:cubicBezTo>
                <a:cubicBezTo>
                  <a:pt x="880" y="1676"/>
                  <a:pt x="723" y="1673"/>
                  <a:pt x="533" y="1661"/>
                </a:cubicBezTo>
                <a:cubicBezTo>
                  <a:pt x="489" y="1655"/>
                  <a:pt x="449" y="1642"/>
                  <a:pt x="406" y="1631"/>
                </a:cubicBezTo>
                <a:cubicBezTo>
                  <a:pt x="380" y="1617"/>
                  <a:pt x="349" y="1610"/>
                  <a:pt x="327" y="1588"/>
                </a:cubicBezTo>
                <a:cubicBezTo>
                  <a:pt x="274" y="1535"/>
                  <a:pt x="224" y="1474"/>
                  <a:pt x="163" y="1430"/>
                </a:cubicBezTo>
                <a:cubicBezTo>
                  <a:pt x="121" y="1368"/>
                  <a:pt x="185" y="1464"/>
                  <a:pt x="139" y="1388"/>
                </a:cubicBezTo>
                <a:cubicBezTo>
                  <a:pt x="132" y="1376"/>
                  <a:pt x="115" y="1352"/>
                  <a:pt x="115" y="1352"/>
                </a:cubicBezTo>
                <a:cubicBezTo>
                  <a:pt x="109" y="1322"/>
                  <a:pt x="101" y="1306"/>
                  <a:pt x="91" y="1279"/>
                </a:cubicBezTo>
                <a:cubicBezTo>
                  <a:pt x="86" y="1265"/>
                  <a:pt x="78" y="1236"/>
                  <a:pt x="78" y="1236"/>
                </a:cubicBezTo>
                <a:cubicBezTo>
                  <a:pt x="64" y="1079"/>
                  <a:pt x="0" y="951"/>
                  <a:pt x="48" y="806"/>
                </a:cubicBezTo>
                <a:cubicBezTo>
                  <a:pt x="71" y="736"/>
                  <a:pt x="47" y="717"/>
                  <a:pt x="72" y="679"/>
                </a:cubicBezTo>
                <a:cubicBezTo>
                  <a:pt x="88" y="617"/>
                  <a:pt x="93" y="530"/>
                  <a:pt x="121" y="472"/>
                </a:cubicBezTo>
                <a:cubicBezTo>
                  <a:pt x="143" y="427"/>
                  <a:pt x="219" y="427"/>
                  <a:pt x="254" y="388"/>
                </a:cubicBezTo>
                <a:cubicBezTo>
                  <a:pt x="271" y="369"/>
                  <a:pt x="315" y="358"/>
                  <a:pt x="333" y="339"/>
                </a:cubicBezTo>
                <a:cubicBezTo>
                  <a:pt x="339" y="333"/>
                  <a:pt x="361" y="325"/>
                  <a:pt x="369" y="321"/>
                </a:cubicBezTo>
                <a:cubicBezTo>
                  <a:pt x="409" y="299"/>
                  <a:pt x="450" y="311"/>
                  <a:pt x="491" y="291"/>
                </a:cubicBezTo>
                <a:cubicBezTo>
                  <a:pt x="528" y="273"/>
                  <a:pt x="567" y="256"/>
                  <a:pt x="606" y="242"/>
                </a:cubicBezTo>
                <a:cubicBezTo>
                  <a:pt x="618" y="238"/>
                  <a:pt x="631" y="237"/>
                  <a:pt x="642" y="230"/>
                </a:cubicBezTo>
                <a:cubicBezTo>
                  <a:pt x="658" y="219"/>
                  <a:pt x="660" y="216"/>
                  <a:pt x="679" y="212"/>
                </a:cubicBezTo>
                <a:cubicBezTo>
                  <a:pt x="693" y="209"/>
                  <a:pt x="707" y="209"/>
                  <a:pt x="721" y="206"/>
                </a:cubicBezTo>
                <a:cubicBezTo>
                  <a:pt x="737" y="203"/>
                  <a:pt x="770" y="194"/>
                  <a:pt x="770" y="194"/>
                </a:cubicBezTo>
                <a:cubicBezTo>
                  <a:pt x="822" y="166"/>
                  <a:pt x="881" y="152"/>
                  <a:pt x="939" y="145"/>
                </a:cubicBezTo>
                <a:cubicBezTo>
                  <a:pt x="1010" y="123"/>
                  <a:pt x="1080" y="114"/>
                  <a:pt x="1152" y="97"/>
                </a:cubicBezTo>
                <a:cubicBezTo>
                  <a:pt x="1353" y="51"/>
                  <a:pt x="1559" y="20"/>
                  <a:pt x="1764" y="0"/>
                </a:cubicBezTo>
                <a:cubicBezTo>
                  <a:pt x="2023" y="3"/>
                  <a:pt x="2162" y="3"/>
                  <a:pt x="2376" y="24"/>
                </a:cubicBezTo>
                <a:cubicBezTo>
                  <a:pt x="2418" y="34"/>
                  <a:pt x="2461" y="37"/>
                  <a:pt x="2504" y="42"/>
                </a:cubicBezTo>
                <a:cubicBezTo>
                  <a:pt x="2553" y="58"/>
                  <a:pt x="2477" y="34"/>
                  <a:pt x="2564" y="54"/>
                </a:cubicBezTo>
                <a:cubicBezTo>
                  <a:pt x="2602" y="63"/>
                  <a:pt x="2635" y="78"/>
                  <a:pt x="2673" y="84"/>
                </a:cubicBezTo>
                <a:cubicBezTo>
                  <a:pt x="2752" y="117"/>
                  <a:pt x="2843" y="145"/>
                  <a:pt x="2928" y="157"/>
                </a:cubicBezTo>
                <a:cubicBezTo>
                  <a:pt x="2960" y="170"/>
                  <a:pt x="2993" y="183"/>
                  <a:pt x="3025" y="194"/>
                </a:cubicBezTo>
                <a:cubicBezTo>
                  <a:pt x="3053" y="204"/>
                  <a:pt x="3055" y="196"/>
                  <a:pt x="3086" y="212"/>
                </a:cubicBezTo>
                <a:cubicBezTo>
                  <a:pt x="3115" y="227"/>
                  <a:pt x="3140" y="250"/>
                  <a:pt x="3171" y="260"/>
                </a:cubicBezTo>
                <a:cubicBezTo>
                  <a:pt x="3193" y="276"/>
                  <a:pt x="3207" y="291"/>
                  <a:pt x="3231" y="303"/>
                </a:cubicBezTo>
                <a:cubicBezTo>
                  <a:pt x="3261" y="344"/>
                  <a:pt x="3238" y="315"/>
                  <a:pt x="3286" y="363"/>
                </a:cubicBezTo>
                <a:cubicBezTo>
                  <a:pt x="3298" y="375"/>
                  <a:pt x="3322" y="400"/>
                  <a:pt x="3322" y="400"/>
                </a:cubicBezTo>
                <a:cubicBezTo>
                  <a:pt x="3332" y="431"/>
                  <a:pt x="3364" y="452"/>
                  <a:pt x="3383" y="479"/>
                </a:cubicBezTo>
                <a:cubicBezTo>
                  <a:pt x="3390" y="489"/>
                  <a:pt x="3393" y="500"/>
                  <a:pt x="3401" y="509"/>
                </a:cubicBezTo>
                <a:cubicBezTo>
                  <a:pt x="3408" y="517"/>
                  <a:pt x="3418" y="520"/>
                  <a:pt x="3425" y="527"/>
                </a:cubicBezTo>
                <a:cubicBezTo>
                  <a:pt x="3435" y="538"/>
                  <a:pt x="3450" y="563"/>
                  <a:pt x="3450" y="563"/>
                </a:cubicBezTo>
                <a:cubicBezTo>
                  <a:pt x="3462" y="600"/>
                  <a:pt x="3490" y="638"/>
                  <a:pt x="3516" y="667"/>
                </a:cubicBezTo>
                <a:cubicBezTo>
                  <a:pt x="3523" y="687"/>
                  <a:pt x="3547" y="721"/>
                  <a:pt x="3547" y="721"/>
                </a:cubicBezTo>
                <a:cubicBezTo>
                  <a:pt x="3555" y="754"/>
                  <a:pt x="3568" y="788"/>
                  <a:pt x="3583" y="818"/>
                </a:cubicBezTo>
                <a:cubicBezTo>
                  <a:pt x="3587" y="838"/>
                  <a:pt x="3591" y="859"/>
                  <a:pt x="3595" y="879"/>
                </a:cubicBezTo>
                <a:cubicBezTo>
                  <a:pt x="3597" y="891"/>
                  <a:pt x="3603" y="903"/>
                  <a:pt x="3607" y="915"/>
                </a:cubicBezTo>
                <a:cubicBezTo>
                  <a:pt x="3609" y="921"/>
                  <a:pt x="3613" y="933"/>
                  <a:pt x="3613" y="933"/>
                </a:cubicBezTo>
                <a:cubicBezTo>
                  <a:pt x="3619" y="968"/>
                  <a:pt x="3626" y="1003"/>
                  <a:pt x="3637" y="1036"/>
                </a:cubicBezTo>
                <a:cubicBezTo>
                  <a:pt x="3639" y="1052"/>
                  <a:pt x="3644" y="1069"/>
                  <a:pt x="3644" y="1085"/>
                </a:cubicBezTo>
                <a:cubicBezTo>
                  <a:pt x="3644" y="1152"/>
                  <a:pt x="3641" y="1218"/>
                  <a:pt x="3637" y="1285"/>
                </a:cubicBezTo>
                <a:cubicBezTo>
                  <a:pt x="3631" y="1388"/>
                  <a:pt x="3548" y="1483"/>
                  <a:pt x="3486" y="1558"/>
                </a:cubicBezTo>
                <a:cubicBezTo>
                  <a:pt x="3458" y="1592"/>
                  <a:pt x="3396" y="1656"/>
                  <a:pt x="3352" y="1667"/>
                </a:cubicBezTo>
                <a:cubicBezTo>
                  <a:pt x="3296" y="1681"/>
                  <a:pt x="3241" y="1707"/>
                  <a:pt x="3183" y="1715"/>
                </a:cubicBezTo>
                <a:cubicBezTo>
                  <a:pt x="3122" y="1724"/>
                  <a:pt x="3072" y="1728"/>
                  <a:pt x="3013" y="1734"/>
                </a:cubicBezTo>
                <a:cubicBezTo>
                  <a:pt x="2912" y="1732"/>
                  <a:pt x="2811" y="1732"/>
                  <a:pt x="2710" y="1728"/>
                </a:cubicBezTo>
                <a:cubicBezTo>
                  <a:pt x="2597" y="1724"/>
                  <a:pt x="2482" y="1699"/>
                  <a:pt x="2370" y="1685"/>
                </a:cubicBezTo>
                <a:cubicBezTo>
                  <a:pt x="2306" y="1677"/>
                  <a:pt x="2240" y="1668"/>
                  <a:pt x="2176" y="1661"/>
                </a:cubicBezTo>
                <a:cubicBezTo>
                  <a:pt x="2130" y="1656"/>
                  <a:pt x="2037" y="1649"/>
                  <a:pt x="2037" y="1649"/>
                </a:cubicBezTo>
                <a:cubicBezTo>
                  <a:pt x="1970" y="1636"/>
                  <a:pt x="1904" y="1624"/>
                  <a:pt x="1837" y="1618"/>
                </a:cubicBezTo>
                <a:cubicBezTo>
                  <a:pt x="1783" y="1608"/>
                  <a:pt x="1728" y="1608"/>
                  <a:pt x="1673" y="1600"/>
                </a:cubicBezTo>
                <a:cubicBezTo>
                  <a:pt x="1634" y="1594"/>
                  <a:pt x="1597" y="1576"/>
                  <a:pt x="1558" y="1570"/>
                </a:cubicBezTo>
                <a:cubicBezTo>
                  <a:pt x="1526" y="1565"/>
                  <a:pt x="1493" y="1563"/>
                  <a:pt x="1461" y="1558"/>
                </a:cubicBezTo>
                <a:cubicBezTo>
                  <a:pt x="1455" y="1560"/>
                  <a:pt x="1440" y="1559"/>
                  <a:pt x="1443" y="1564"/>
                </a:cubicBezTo>
                <a:cubicBezTo>
                  <a:pt x="1450" y="1576"/>
                  <a:pt x="1469" y="1578"/>
                  <a:pt x="1479" y="1588"/>
                </a:cubicBezTo>
                <a:cubicBezTo>
                  <a:pt x="1507" y="1616"/>
                  <a:pt x="1540" y="1635"/>
                  <a:pt x="1570" y="1661"/>
                </a:cubicBezTo>
                <a:cubicBezTo>
                  <a:pt x="1640" y="1722"/>
                  <a:pt x="1704" y="1789"/>
                  <a:pt x="1770" y="1855"/>
                </a:cubicBezTo>
                <a:cubicBezTo>
                  <a:pt x="1790" y="1875"/>
                  <a:pt x="1814" y="1893"/>
                  <a:pt x="1831" y="1916"/>
                </a:cubicBezTo>
                <a:cubicBezTo>
                  <a:pt x="1840" y="1928"/>
                  <a:pt x="1855" y="1952"/>
                  <a:pt x="1855" y="1952"/>
                </a:cubicBezTo>
              </a:path>
            </a:pathLst>
          </a:custGeom>
          <a:solidFill>
            <a:srgbClr val="CC00CC">
              <a:alpha val="39999"/>
            </a:srgbClr>
          </a:solidFill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670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0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0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0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9" grpId="0" animBg="1"/>
      <p:bldP spid="270350" grpId="0" animBg="1"/>
      <p:bldP spid="270351" grpId="0" animBg="1"/>
      <p:bldP spid="270366" grpId="0"/>
      <p:bldP spid="270368" grpId="0"/>
      <p:bldP spid="27036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4000" smtClean="0">
                <a:solidFill>
                  <a:srgbClr val="FF0000"/>
                </a:solidFill>
                <a:latin typeface="Tahoma" panose="020B0604030504040204" pitchFamily="34" charset="0"/>
              </a:rPr>
              <a:t>Sculpturing</a:t>
            </a:r>
            <a:r>
              <a:rPr lang="en-US" altLang="ko-KR" sz="4000" smtClean="0">
                <a:latin typeface="Tahoma" panose="020B0604030504040204" pitchFamily="34" charset="0"/>
              </a:rPr>
              <a:t> a Quantum State</a:t>
            </a:r>
            <a:br>
              <a:rPr lang="en-US" altLang="ko-KR" sz="4000" smtClean="0">
                <a:latin typeface="Tahoma" panose="020B0604030504040204" pitchFamily="34" charset="0"/>
              </a:rPr>
            </a:br>
            <a:r>
              <a:rPr lang="en-US" altLang="ko-KR" sz="4000" smtClean="0">
                <a:latin typeface="Tahoma" panose="020B0604030504040204" pitchFamily="34" charset="0"/>
              </a:rPr>
              <a:t>- </a:t>
            </a:r>
            <a:r>
              <a:rPr lang="en-US" altLang="ko-KR" sz="3200" smtClean="0">
                <a:latin typeface="Tahoma" panose="020B0604030504040204" pitchFamily="34" charset="0"/>
              </a:rPr>
              <a:t>Cluster State Quantum Computing -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876300" y="1844675"/>
            <a:ext cx="984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>
                <a:latin typeface="Arial" panose="020B0604020202020204" pitchFamily="34" charset="0"/>
              </a:rPr>
              <a:t>|</a:t>
            </a:r>
            <a:r>
              <a:rPr kumimoji="0" lang="en-US" altLang="ko-KR" sz="3200" b="1">
                <a:latin typeface="Arial" panose="020B0604020202020204" pitchFamily="34" charset="0"/>
                <a:sym typeface="MT Symbol" panose="05050102010706020507" pitchFamily="18" charset="2"/>
              </a:rPr>
              <a:t>+</a:t>
            </a:r>
            <a:r>
              <a:rPr kumimoji="0" lang="en-US" altLang="ko-KR" sz="3200" b="1"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endParaRPr kumimoji="0" lang="en-US" altLang="ko-KR" sz="3200" b="1">
              <a:latin typeface="Arial" panose="020B0604020202020204" pitchFamily="34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027238" y="1844675"/>
            <a:ext cx="984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>
                <a:latin typeface="Arial" panose="020B0604020202020204" pitchFamily="34" charset="0"/>
              </a:rPr>
              <a:t>|</a:t>
            </a:r>
            <a:r>
              <a:rPr kumimoji="0" lang="en-US" altLang="ko-KR" sz="3200" b="1">
                <a:latin typeface="Arial" panose="020B0604020202020204" pitchFamily="34" charset="0"/>
                <a:sym typeface="MT Symbol" panose="05050102010706020507" pitchFamily="18" charset="2"/>
              </a:rPr>
              <a:t>+</a:t>
            </a:r>
            <a:r>
              <a:rPr kumimoji="0" lang="en-US" altLang="ko-KR" sz="3200" b="1"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endParaRPr kumimoji="0" lang="en-US" altLang="ko-KR" sz="3200" b="1">
              <a:latin typeface="Arial" panose="020B0604020202020204" pitchFamily="34" charset="0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132138" y="1844675"/>
            <a:ext cx="984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>
                <a:latin typeface="Arial" panose="020B0604020202020204" pitchFamily="34" charset="0"/>
              </a:rPr>
              <a:t>|</a:t>
            </a:r>
            <a:r>
              <a:rPr kumimoji="0" lang="en-US" altLang="ko-KR" sz="3200" b="1">
                <a:latin typeface="Arial" panose="020B0604020202020204" pitchFamily="34" charset="0"/>
                <a:sym typeface="MT Symbol" panose="05050102010706020507" pitchFamily="18" charset="2"/>
              </a:rPr>
              <a:t>+</a:t>
            </a:r>
            <a:r>
              <a:rPr kumimoji="0" lang="en-US" altLang="ko-KR" sz="3200" b="1"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endParaRPr kumimoji="0" lang="en-US" altLang="ko-KR" sz="3200" b="1">
              <a:latin typeface="Arial" panose="020B0604020202020204" pitchFamily="34" charset="0"/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4260850" y="1844675"/>
            <a:ext cx="984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>
                <a:latin typeface="Arial" panose="020B0604020202020204" pitchFamily="34" charset="0"/>
              </a:rPr>
              <a:t>|</a:t>
            </a:r>
            <a:r>
              <a:rPr kumimoji="0" lang="en-US" altLang="ko-KR" sz="3200" b="1">
                <a:latin typeface="Arial" panose="020B0604020202020204" pitchFamily="34" charset="0"/>
                <a:sym typeface="MT Symbol" panose="05050102010706020507" pitchFamily="18" charset="2"/>
              </a:rPr>
              <a:t>+</a:t>
            </a:r>
            <a:r>
              <a:rPr kumimoji="0" lang="en-US" altLang="ko-KR" sz="3200" b="1"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endParaRPr kumimoji="0" lang="en-US" altLang="ko-KR" sz="3200" b="1">
              <a:latin typeface="Arial" panose="020B0604020202020204" pitchFamily="34" charset="0"/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5411788" y="1844675"/>
            <a:ext cx="984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>
                <a:latin typeface="Arial" panose="020B0604020202020204" pitchFamily="34" charset="0"/>
              </a:rPr>
              <a:t>|</a:t>
            </a:r>
            <a:r>
              <a:rPr kumimoji="0" lang="en-US" altLang="ko-KR" sz="3200" b="1">
                <a:latin typeface="Arial" panose="020B0604020202020204" pitchFamily="34" charset="0"/>
                <a:sym typeface="MT Symbol" panose="05050102010706020507" pitchFamily="18" charset="2"/>
              </a:rPr>
              <a:t>+</a:t>
            </a:r>
            <a:r>
              <a:rPr kumimoji="0" lang="en-US" altLang="ko-KR" sz="3200" b="1"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endParaRPr kumimoji="0" lang="en-US" altLang="ko-KR" sz="3200" b="1">
              <a:latin typeface="Arial" panose="020B0604020202020204" pitchFamily="34" charset="0"/>
            </a:endParaRP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876300" y="2708275"/>
            <a:ext cx="984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>
                <a:latin typeface="Arial" panose="020B0604020202020204" pitchFamily="34" charset="0"/>
              </a:rPr>
              <a:t>|</a:t>
            </a:r>
            <a:r>
              <a:rPr kumimoji="0" lang="en-US" altLang="ko-KR" sz="3200" b="1">
                <a:latin typeface="Arial" panose="020B0604020202020204" pitchFamily="34" charset="0"/>
                <a:sym typeface="MT Symbol" panose="05050102010706020507" pitchFamily="18" charset="2"/>
              </a:rPr>
              <a:t>+</a:t>
            </a:r>
            <a:r>
              <a:rPr kumimoji="0" lang="en-US" altLang="ko-KR" sz="3200" b="1"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endParaRPr kumimoji="0" lang="en-US" altLang="ko-KR" sz="3200" b="1">
              <a:latin typeface="Arial" panose="020B0604020202020204" pitchFamily="34" charset="0"/>
            </a:endParaRP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1979613" y="2708275"/>
            <a:ext cx="984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>
                <a:latin typeface="Arial" panose="020B0604020202020204" pitchFamily="34" charset="0"/>
              </a:rPr>
              <a:t>|</a:t>
            </a:r>
            <a:r>
              <a:rPr kumimoji="0" lang="en-US" altLang="ko-KR" sz="3200" b="1">
                <a:latin typeface="Arial" panose="020B0604020202020204" pitchFamily="34" charset="0"/>
                <a:sym typeface="MT Symbol" panose="05050102010706020507" pitchFamily="18" charset="2"/>
              </a:rPr>
              <a:t>+</a:t>
            </a:r>
            <a:r>
              <a:rPr kumimoji="0" lang="en-US" altLang="ko-KR" sz="3200" b="1"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endParaRPr kumimoji="0" lang="en-US" altLang="ko-KR" sz="3200" b="1">
              <a:latin typeface="Arial" panose="020B0604020202020204" pitchFamily="34" charset="0"/>
            </a:endParaRP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4260850" y="2708275"/>
            <a:ext cx="984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>
                <a:latin typeface="Arial" panose="020B0604020202020204" pitchFamily="34" charset="0"/>
              </a:rPr>
              <a:t>|</a:t>
            </a:r>
            <a:r>
              <a:rPr kumimoji="0" lang="en-US" altLang="ko-KR" sz="3200" b="1">
                <a:latin typeface="Arial" panose="020B0604020202020204" pitchFamily="34" charset="0"/>
                <a:sym typeface="MT Symbol" panose="05050102010706020507" pitchFamily="18" charset="2"/>
              </a:rPr>
              <a:t>+</a:t>
            </a:r>
            <a:r>
              <a:rPr kumimoji="0" lang="en-US" altLang="ko-KR" sz="3200" b="1"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endParaRPr kumimoji="0" lang="en-US" altLang="ko-KR" sz="3200" b="1">
              <a:latin typeface="Arial" panose="020B0604020202020204" pitchFamily="34" charset="0"/>
            </a:endParaRP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3108325" y="2708275"/>
            <a:ext cx="984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>
                <a:latin typeface="Arial" panose="020B0604020202020204" pitchFamily="34" charset="0"/>
              </a:rPr>
              <a:t>|</a:t>
            </a:r>
            <a:r>
              <a:rPr kumimoji="0" lang="en-US" altLang="ko-KR" sz="3200" b="1">
                <a:latin typeface="Arial" panose="020B0604020202020204" pitchFamily="34" charset="0"/>
                <a:sym typeface="MT Symbol" panose="05050102010706020507" pitchFamily="18" charset="2"/>
              </a:rPr>
              <a:t>+</a:t>
            </a:r>
            <a:r>
              <a:rPr kumimoji="0" lang="en-US" altLang="ko-KR" sz="3200" b="1"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endParaRPr kumimoji="0" lang="en-US" altLang="ko-KR" sz="3200" b="1">
              <a:latin typeface="Arial" panose="020B0604020202020204" pitchFamily="34" charset="0"/>
            </a:endParaRP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5411788" y="2708275"/>
            <a:ext cx="984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>
                <a:latin typeface="Arial" panose="020B0604020202020204" pitchFamily="34" charset="0"/>
              </a:rPr>
              <a:t>|</a:t>
            </a:r>
            <a:r>
              <a:rPr kumimoji="0" lang="en-US" altLang="ko-KR" sz="3200" b="1">
                <a:latin typeface="Arial" panose="020B0604020202020204" pitchFamily="34" charset="0"/>
                <a:sym typeface="MT Symbol" panose="05050102010706020507" pitchFamily="18" charset="2"/>
              </a:rPr>
              <a:t>+</a:t>
            </a:r>
            <a:r>
              <a:rPr kumimoji="0" lang="en-US" altLang="ko-KR" sz="3200" b="1"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endParaRPr kumimoji="0" lang="en-US" altLang="ko-KR" sz="3200" b="1">
              <a:latin typeface="Arial" panose="020B0604020202020204" pitchFamily="34" charset="0"/>
            </a:endParaRP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6564313" y="2705100"/>
            <a:ext cx="984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>
                <a:latin typeface="Arial" panose="020B0604020202020204" pitchFamily="34" charset="0"/>
              </a:rPr>
              <a:t>|</a:t>
            </a:r>
            <a:r>
              <a:rPr kumimoji="0" lang="en-US" altLang="ko-KR" sz="3200" b="1">
                <a:latin typeface="Arial" panose="020B0604020202020204" pitchFamily="34" charset="0"/>
                <a:sym typeface="MT Symbol" panose="05050102010706020507" pitchFamily="18" charset="2"/>
              </a:rPr>
              <a:t>+</a:t>
            </a:r>
            <a:r>
              <a:rPr kumimoji="0" lang="en-US" altLang="ko-KR" sz="3200" b="1"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endParaRPr kumimoji="0" lang="en-US" altLang="ko-KR" sz="3200" b="1">
              <a:latin typeface="Arial" panose="020B0604020202020204" pitchFamily="34" charset="0"/>
            </a:endParaRP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6564313" y="1844675"/>
            <a:ext cx="984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>
                <a:latin typeface="Arial" panose="020B0604020202020204" pitchFamily="34" charset="0"/>
              </a:rPr>
              <a:t>|</a:t>
            </a:r>
            <a:r>
              <a:rPr kumimoji="0" lang="en-US" altLang="ko-KR" sz="3200" b="1">
                <a:latin typeface="Arial" panose="020B0604020202020204" pitchFamily="34" charset="0"/>
                <a:sym typeface="MT Symbol" panose="05050102010706020507" pitchFamily="18" charset="2"/>
              </a:rPr>
              <a:t>+</a:t>
            </a:r>
            <a:r>
              <a:rPr kumimoji="0" lang="en-US" altLang="ko-KR" sz="3200" b="1"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endParaRPr kumimoji="0" lang="en-US" altLang="ko-KR" sz="3200" b="1">
              <a:latin typeface="Arial" panose="020B0604020202020204" pitchFamily="34" charset="0"/>
            </a:endParaRPr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>
            <a:off x="876300" y="2133600"/>
            <a:ext cx="6911975" cy="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9408" name="Line 16"/>
          <p:cNvSpPr>
            <a:spLocks noChangeShapeType="1"/>
          </p:cNvSpPr>
          <p:nvPr/>
        </p:nvSpPr>
        <p:spPr bwMode="auto">
          <a:xfrm>
            <a:off x="876300" y="2997200"/>
            <a:ext cx="6911975" cy="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>
            <a:off x="876300" y="3860800"/>
            <a:ext cx="6911975" cy="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876300" y="4725988"/>
            <a:ext cx="6911975" cy="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>
            <a:off x="1308100" y="2133600"/>
            <a:ext cx="0" cy="2735263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9412" name="Line 20"/>
          <p:cNvSpPr>
            <a:spLocks noChangeShapeType="1"/>
          </p:cNvSpPr>
          <p:nvPr/>
        </p:nvSpPr>
        <p:spPr bwMode="auto">
          <a:xfrm>
            <a:off x="4764088" y="2133600"/>
            <a:ext cx="0" cy="2735263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9413" name="Line 21"/>
          <p:cNvSpPr>
            <a:spLocks noChangeShapeType="1"/>
          </p:cNvSpPr>
          <p:nvPr/>
        </p:nvSpPr>
        <p:spPr bwMode="auto">
          <a:xfrm>
            <a:off x="5916613" y="2133600"/>
            <a:ext cx="0" cy="2735263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>
            <a:off x="7069138" y="2133600"/>
            <a:ext cx="0" cy="2735263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9415" name="Line 23"/>
          <p:cNvSpPr>
            <a:spLocks noChangeShapeType="1"/>
          </p:cNvSpPr>
          <p:nvPr/>
        </p:nvSpPr>
        <p:spPr bwMode="auto">
          <a:xfrm>
            <a:off x="2460625" y="2133600"/>
            <a:ext cx="0" cy="2735263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9416" name="Line 24"/>
          <p:cNvSpPr>
            <a:spLocks noChangeShapeType="1"/>
          </p:cNvSpPr>
          <p:nvPr/>
        </p:nvSpPr>
        <p:spPr bwMode="auto">
          <a:xfrm>
            <a:off x="3611563" y="2133600"/>
            <a:ext cx="0" cy="2735263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9417" name="Text Box 25"/>
          <p:cNvSpPr txBox="1">
            <a:spLocks noChangeArrowheads="1"/>
          </p:cNvSpPr>
          <p:nvPr/>
        </p:nvSpPr>
        <p:spPr bwMode="auto">
          <a:xfrm>
            <a:off x="852488" y="4437063"/>
            <a:ext cx="984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>
                <a:latin typeface="Arial" panose="020B0604020202020204" pitchFamily="34" charset="0"/>
              </a:rPr>
              <a:t>|</a:t>
            </a:r>
            <a:r>
              <a:rPr kumimoji="0" lang="en-US" altLang="ko-KR" sz="3200" b="1">
                <a:latin typeface="Arial" panose="020B0604020202020204" pitchFamily="34" charset="0"/>
                <a:sym typeface="MT Symbol" panose="05050102010706020507" pitchFamily="18" charset="2"/>
              </a:rPr>
              <a:t>+</a:t>
            </a:r>
            <a:r>
              <a:rPr kumimoji="0" lang="en-US" altLang="ko-KR" sz="3200" b="1"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endParaRPr kumimoji="0" lang="en-US" altLang="ko-KR" sz="3200" b="1">
              <a:latin typeface="Arial" panose="020B0604020202020204" pitchFamily="34" charset="0"/>
            </a:endParaRPr>
          </a:p>
        </p:txBody>
      </p:sp>
      <p:sp>
        <p:nvSpPr>
          <p:cNvPr id="59418" name="Text Box 26"/>
          <p:cNvSpPr txBox="1">
            <a:spLocks noChangeArrowheads="1"/>
          </p:cNvSpPr>
          <p:nvPr/>
        </p:nvSpPr>
        <p:spPr bwMode="auto">
          <a:xfrm>
            <a:off x="2003425" y="4437063"/>
            <a:ext cx="984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>
                <a:latin typeface="Arial" panose="020B0604020202020204" pitchFamily="34" charset="0"/>
              </a:rPr>
              <a:t>|</a:t>
            </a:r>
            <a:r>
              <a:rPr kumimoji="0" lang="en-US" altLang="ko-KR" sz="3200" b="1">
                <a:latin typeface="Arial" panose="020B0604020202020204" pitchFamily="34" charset="0"/>
                <a:sym typeface="MT Symbol" panose="05050102010706020507" pitchFamily="18" charset="2"/>
              </a:rPr>
              <a:t>+</a:t>
            </a:r>
            <a:r>
              <a:rPr kumimoji="0" lang="en-US" altLang="ko-KR" sz="3200" b="1"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endParaRPr kumimoji="0" lang="en-US" altLang="ko-KR" sz="3200" b="1">
              <a:latin typeface="Arial" panose="020B0604020202020204" pitchFamily="34" charset="0"/>
            </a:endParaRPr>
          </a:p>
        </p:txBody>
      </p:sp>
      <p:sp>
        <p:nvSpPr>
          <p:cNvPr id="59419" name="Text Box 27"/>
          <p:cNvSpPr txBox="1">
            <a:spLocks noChangeArrowheads="1"/>
          </p:cNvSpPr>
          <p:nvPr/>
        </p:nvSpPr>
        <p:spPr bwMode="auto">
          <a:xfrm>
            <a:off x="3108325" y="4437063"/>
            <a:ext cx="984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>
                <a:latin typeface="Arial" panose="020B0604020202020204" pitchFamily="34" charset="0"/>
              </a:rPr>
              <a:t>|</a:t>
            </a:r>
            <a:r>
              <a:rPr kumimoji="0" lang="en-US" altLang="ko-KR" sz="3200" b="1">
                <a:latin typeface="Arial" panose="020B0604020202020204" pitchFamily="34" charset="0"/>
                <a:sym typeface="MT Symbol" panose="05050102010706020507" pitchFamily="18" charset="2"/>
              </a:rPr>
              <a:t>+</a:t>
            </a:r>
            <a:r>
              <a:rPr kumimoji="0" lang="en-US" altLang="ko-KR" sz="3200" b="1"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endParaRPr kumimoji="0" lang="en-US" altLang="ko-KR" sz="3200" b="1">
              <a:latin typeface="Arial" panose="020B0604020202020204" pitchFamily="34" charset="0"/>
            </a:endParaRPr>
          </a:p>
        </p:txBody>
      </p:sp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4237038" y="4437063"/>
            <a:ext cx="984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>
                <a:latin typeface="Arial" panose="020B0604020202020204" pitchFamily="34" charset="0"/>
              </a:rPr>
              <a:t>|</a:t>
            </a:r>
            <a:r>
              <a:rPr kumimoji="0" lang="en-US" altLang="ko-KR" sz="3200" b="1">
                <a:latin typeface="Arial" panose="020B0604020202020204" pitchFamily="34" charset="0"/>
                <a:sym typeface="MT Symbol" panose="05050102010706020507" pitchFamily="18" charset="2"/>
              </a:rPr>
              <a:t>+</a:t>
            </a:r>
            <a:r>
              <a:rPr kumimoji="0" lang="en-US" altLang="ko-KR" sz="3200" b="1"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endParaRPr kumimoji="0" lang="en-US" altLang="ko-KR" sz="3200" b="1">
              <a:latin typeface="Arial" panose="020B0604020202020204" pitchFamily="34" charset="0"/>
            </a:endParaRPr>
          </a:p>
        </p:txBody>
      </p:sp>
      <p:sp>
        <p:nvSpPr>
          <p:cNvPr id="59421" name="Text Box 29"/>
          <p:cNvSpPr txBox="1">
            <a:spLocks noChangeArrowheads="1"/>
          </p:cNvSpPr>
          <p:nvPr/>
        </p:nvSpPr>
        <p:spPr bwMode="auto">
          <a:xfrm>
            <a:off x="5387975" y="4437063"/>
            <a:ext cx="984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>
                <a:latin typeface="Arial" panose="020B0604020202020204" pitchFamily="34" charset="0"/>
              </a:rPr>
              <a:t>|</a:t>
            </a:r>
            <a:r>
              <a:rPr kumimoji="0" lang="en-US" altLang="ko-KR" sz="3200" b="1">
                <a:latin typeface="Arial" panose="020B0604020202020204" pitchFamily="34" charset="0"/>
                <a:sym typeface="MT Symbol" panose="05050102010706020507" pitchFamily="18" charset="2"/>
              </a:rPr>
              <a:t>+</a:t>
            </a:r>
            <a:r>
              <a:rPr kumimoji="0" lang="en-US" altLang="ko-KR" sz="3200" b="1"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endParaRPr kumimoji="0" lang="en-US" altLang="ko-KR" sz="3200" b="1">
              <a:latin typeface="Arial" panose="020B0604020202020204" pitchFamily="34" charset="0"/>
            </a:endParaRPr>
          </a:p>
        </p:txBody>
      </p:sp>
      <p:sp>
        <p:nvSpPr>
          <p:cNvPr id="59422" name="Text Box 30"/>
          <p:cNvSpPr txBox="1">
            <a:spLocks noChangeArrowheads="1"/>
          </p:cNvSpPr>
          <p:nvPr/>
        </p:nvSpPr>
        <p:spPr bwMode="auto">
          <a:xfrm>
            <a:off x="6540500" y="4437063"/>
            <a:ext cx="984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>
                <a:latin typeface="Arial" panose="020B0604020202020204" pitchFamily="34" charset="0"/>
              </a:rPr>
              <a:t>|</a:t>
            </a:r>
            <a:r>
              <a:rPr kumimoji="0" lang="en-US" altLang="ko-KR" sz="3200" b="1">
                <a:latin typeface="Arial" panose="020B0604020202020204" pitchFamily="34" charset="0"/>
                <a:sym typeface="MT Symbol" panose="05050102010706020507" pitchFamily="18" charset="2"/>
              </a:rPr>
              <a:t>+</a:t>
            </a:r>
            <a:r>
              <a:rPr kumimoji="0" lang="en-US" altLang="ko-KR" sz="3200" b="1"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endParaRPr kumimoji="0" lang="en-US" altLang="ko-KR" sz="3200" b="1">
              <a:latin typeface="Arial" panose="020B0604020202020204" pitchFamily="34" charset="0"/>
            </a:endParaRPr>
          </a:p>
        </p:txBody>
      </p:sp>
      <p:sp>
        <p:nvSpPr>
          <p:cNvPr id="59423" name="Text Box 31"/>
          <p:cNvSpPr txBox="1">
            <a:spLocks noChangeArrowheads="1"/>
          </p:cNvSpPr>
          <p:nvPr/>
        </p:nvSpPr>
        <p:spPr bwMode="auto">
          <a:xfrm>
            <a:off x="876300" y="3573463"/>
            <a:ext cx="984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>
                <a:latin typeface="Arial" panose="020B0604020202020204" pitchFamily="34" charset="0"/>
              </a:rPr>
              <a:t>|</a:t>
            </a:r>
            <a:r>
              <a:rPr kumimoji="0" lang="en-US" altLang="ko-KR" sz="3200" b="1">
                <a:latin typeface="Arial" panose="020B0604020202020204" pitchFamily="34" charset="0"/>
                <a:sym typeface="MT Symbol" panose="05050102010706020507" pitchFamily="18" charset="2"/>
              </a:rPr>
              <a:t>+</a:t>
            </a:r>
            <a:r>
              <a:rPr kumimoji="0" lang="en-US" altLang="ko-KR" sz="3200" b="1"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endParaRPr kumimoji="0" lang="en-US" altLang="ko-KR" sz="3200" b="1">
              <a:latin typeface="Arial" panose="020B0604020202020204" pitchFamily="34" charset="0"/>
            </a:endParaRPr>
          </a:p>
        </p:txBody>
      </p:sp>
      <p:sp>
        <p:nvSpPr>
          <p:cNvPr id="59424" name="Text Box 32"/>
          <p:cNvSpPr txBox="1">
            <a:spLocks noChangeArrowheads="1"/>
          </p:cNvSpPr>
          <p:nvPr/>
        </p:nvSpPr>
        <p:spPr bwMode="auto">
          <a:xfrm>
            <a:off x="2027238" y="3573463"/>
            <a:ext cx="984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>
                <a:latin typeface="Arial" panose="020B0604020202020204" pitchFamily="34" charset="0"/>
              </a:rPr>
              <a:t>|</a:t>
            </a:r>
            <a:r>
              <a:rPr kumimoji="0" lang="en-US" altLang="ko-KR" sz="3200" b="1">
                <a:latin typeface="Arial" panose="020B0604020202020204" pitchFamily="34" charset="0"/>
                <a:sym typeface="MT Symbol" panose="05050102010706020507" pitchFamily="18" charset="2"/>
              </a:rPr>
              <a:t>+</a:t>
            </a:r>
            <a:r>
              <a:rPr kumimoji="0" lang="en-US" altLang="ko-KR" sz="3200" b="1"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endParaRPr kumimoji="0" lang="en-US" altLang="ko-KR" sz="3200" b="1">
              <a:latin typeface="Arial" panose="020B0604020202020204" pitchFamily="34" charset="0"/>
            </a:endParaRPr>
          </a:p>
        </p:txBody>
      </p:sp>
      <p:sp>
        <p:nvSpPr>
          <p:cNvPr id="59425" name="Text Box 33"/>
          <p:cNvSpPr txBox="1">
            <a:spLocks noChangeArrowheads="1"/>
          </p:cNvSpPr>
          <p:nvPr/>
        </p:nvSpPr>
        <p:spPr bwMode="auto">
          <a:xfrm>
            <a:off x="3132138" y="3573463"/>
            <a:ext cx="984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>
                <a:latin typeface="Arial" panose="020B0604020202020204" pitchFamily="34" charset="0"/>
              </a:rPr>
              <a:t>|</a:t>
            </a:r>
            <a:r>
              <a:rPr kumimoji="0" lang="en-US" altLang="ko-KR" sz="3200" b="1">
                <a:latin typeface="Arial" panose="020B0604020202020204" pitchFamily="34" charset="0"/>
                <a:sym typeface="MT Symbol" panose="05050102010706020507" pitchFamily="18" charset="2"/>
              </a:rPr>
              <a:t>+</a:t>
            </a:r>
            <a:r>
              <a:rPr kumimoji="0" lang="en-US" altLang="ko-KR" sz="3200" b="1"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endParaRPr kumimoji="0" lang="en-US" altLang="ko-KR" sz="3200" b="1">
              <a:latin typeface="Arial" panose="020B0604020202020204" pitchFamily="34" charset="0"/>
            </a:endParaRPr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4260850" y="3573463"/>
            <a:ext cx="984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>
                <a:latin typeface="Arial" panose="020B0604020202020204" pitchFamily="34" charset="0"/>
              </a:rPr>
              <a:t>|</a:t>
            </a:r>
            <a:r>
              <a:rPr kumimoji="0" lang="en-US" altLang="ko-KR" sz="3200" b="1">
                <a:latin typeface="Arial" panose="020B0604020202020204" pitchFamily="34" charset="0"/>
                <a:sym typeface="MT Symbol" panose="05050102010706020507" pitchFamily="18" charset="2"/>
              </a:rPr>
              <a:t>+</a:t>
            </a:r>
            <a:r>
              <a:rPr kumimoji="0" lang="en-US" altLang="ko-KR" sz="3200" b="1"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endParaRPr kumimoji="0" lang="en-US" altLang="ko-KR" sz="3200" b="1">
              <a:latin typeface="Arial" panose="020B0604020202020204" pitchFamily="34" charset="0"/>
            </a:endParaRPr>
          </a:p>
        </p:txBody>
      </p:sp>
      <p:sp>
        <p:nvSpPr>
          <p:cNvPr id="59427" name="Text Box 35"/>
          <p:cNvSpPr txBox="1">
            <a:spLocks noChangeArrowheads="1"/>
          </p:cNvSpPr>
          <p:nvPr/>
        </p:nvSpPr>
        <p:spPr bwMode="auto">
          <a:xfrm>
            <a:off x="5411788" y="3573463"/>
            <a:ext cx="984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>
                <a:latin typeface="Arial" panose="020B0604020202020204" pitchFamily="34" charset="0"/>
              </a:rPr>
              <a:t>|</a:t>
            </a:r>
            <a:r>
              <a:rPr kumimoji="0" lang="en-US" altLang="ko-KR" sz="3200" b="1">
                <a:latin typeface="Arial" panose="020B0604020202020204" pitchFamily="34" charset="0"/>
                <a:sym typeface="MT Symbol" panose="05050102010706020507" pitchFamily="18" charset="2"/>
              </a:rPr>
              <a:t>+</a:t>
            </a:r>
            <a:r>
              <a:rPr kumimoji="0" lang="en-US" altLang="ko-KR" sz="3200" b="1"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endParaRPr kumimoji="0" lang="en-US" altLang="ko-KR" sz="3200" b="1">
              <a:latin typeface="Arial" panose="020B0604020202020204" pitchFamily="34" charset="0"/>
            </a:endParaRPr>
          </a:p>
        </p:txBody>
      </p:sp>
      <p:sp>
        <p:nvSpPr>
          <p:cNvPr id="59428" name="Text Box 36"/>
          <p:cNvSpPr txBox="1">
            <a:spLocks noChangeArrowheads="1"/>
          </p:cNvSpPr>
          <p:nvPr/>
        </p:nvSpPr>
        <p:spPr bwMode="auto">
          <a:xfrm>
            <a:off x="6564313" y="3573463"/>
            <a:ext cx="984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>
                <a:latin typeface="Arial" panose="020B0604020202020204" pitchFamily="34" charset="0"/>
              </a:rPr>
              <a:t>|</a:t>
            </a:r>
            <a:r>
              <a:rPr kumimoji="0" lang="en-US" altLang="ko-KR" sz="3200" b="1">
                <a:latin typeface="Arial" panose="020B0604020202020204" pitchFamily="34" charset="0"/>
                <a:sym typeface="MT Symbol" panose="05050102010706020507" pitchFamily="18" charset="2"/>
              </a:rPr>
              <a:t>+</a:t>
            </a:r>
            <a:r>
              <a:rPr kumimoji="0" lang="en-US" altLang="ko-KR" sz="3200" b="1"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endParaRPr kumimoji="0" lang="en-US" altLang="ko-KR" sz="3200" b="1">
              <a:latin typeface="Arial" panose="020B0604020202020204" pitchFamily="34" charset="0"/>
            </a:endParaRPr>
          </a:p>
        </p:txBody>
      </p:sp>
      <p:sp>
        <p:nvSpPr>
          <p:cNvPr id="271397" name="Freeform 37"/>
          <p:cNvSpPr>
            <a:spLocks/>
          </p:cNvSpPr>
          <p:nvPr/>
        </p:nvSpPr>
        <p:spPr bwMode="auto">
          <a:xfrm>
            <a:off x="1101725" y="1873250"/>
            <a:ext cx="6234113" cy="3063875"/>
          </a:xfrm>
          <a:custGeom>
            <a:avLst/>
            <a:gdLst>
              <a:gd name="T0" fmla="*/ 2147483647 w 3927"/>
              <a:gd name="T1" fmla="*/ 2147483647 h 1930"/>
              <a:gd name="T2" fmla="*/ 2147483647 w 3927"/>
              <a:gd name="T3" fmla="*/ 2147483647 h 1930"/>
              <a:gd name="T4" fmla="*/ 2147483647 w 3927"/>
              <a:gd name="T5" fmla="*/ 2147483647 h 1930"/>
              <a:gd name="T6" fmla="*/ 2147483647 w 3927"/>
              <a:gd name="T7" fmla="*/ 2147483647 h 1930"/>
              <a:gd name="T8" fmla="*/ 2147483647 w 3927"/>
              <a:gd name="T9" fmla="*/ 2147483647 h 1930"/>
              <a:gd name="T10" fmla="*/ 2147483647 w 3927"/>
              <a:gd name="T11" fmla="*/ 2147483647 h 1930"/>
              <a:gd name="T12" fmla="*/ 2147483647 w 3927"/>
              <a:gd name="T13" fmla="*/ 2147483647 h 1930"/>
              <a:gd name="T14" fmla="*/ 2147483647 w 3927"/>
              <a:gd name="T15" fmla="*/ 2147483647 h 1930"/>
              <a:gd name="T16" fmla="*/ 2147483647 w 3927"/>
              <a:gd name="T17" fmla="*/ 2147483647 h 1930"/>
              <a:gd name="T18" fmla="*/ 2147483647 w 3927"/>
              <a:gd name="T19" fmla="*/ 2147483647 h 1930"/>
              <a:gd name="T20" fmla="*/ 2147483647 w 3927"/>
              <a:gd name="T21" fmla="*/ 2147483647 h 1930"/>
              <a:gd name="T22" fmla="*/ 2147483647 w 3927"/>
              <a:gd name="T23" fmla="*/ 2147483647 h 1930"/>
              <a:gd name="T24" fmla="*/ 2147483647 w 3927"/>
              <a:gd name="T25" fmla="*/ 2147483647 h 1930"/>
              <a:gd name="T26" fmla="*/ 2147483647 w 3927"/>
              <a:gd name="T27" fmla="*/ 2147483647 h 1930"/>
              <a:gd name="T28" fmla="*/ 2147483647 w 3927"/>
              <a:gd name="T29" fmla="*/ 2147483647 h 1930"/>
              <a:gd name="T30" fmla="*/ 2147483647 w 3927"/>
              <a:gd name="T31" fmla="*/ 2147483647 h 1930"/>
              <a:gd name="T32" fmla="*/ 2147483647 w 3927"/>
              <a:gd name="T33" fmla="*/ 2147483647 h 1930"/>
              <a:gd name="T34" fmla="*/ 2147483647 w 3927"/>
              <a:gd name="T35" fmla="*/ 2147483647 h 1930"/>
              <a:gd name="T36" fmla="*/ 2147483647 w 3927"/>
              <a:gd name="T37" fmla="*/ 2147483647 h 1930"/>
              <a:gd name="T38" fmla="*/ 2147483647 w 3927"/>
              <a:gd name="T39" fmla="*/ 2147483647 h 1930"/>
              <a:gd name="T40" fmla="*/ 2147483647 w 3927"/>
              <a:gd name="T41" fmla="*/ 2147483647 h 1930"/>
              <a:gd name="T42" fmla="*/ 2147483647 w 3927"/>
              <a:gd name="T43" fmla="*/ 2147483647 h 1930"/>
              <a:gd name="T44" fmla="*/ 2147483647 w 3927"/>
              <a:gd name="T45" fmla="*/ 2147483647 h 1930"/>
              <a:gd name="T46" fmla="*/ 2147483647 w 3927"/>
              <a:gd name="T47" fmla="*/ 2147483647 h 1930"/>
              <a:gd name="T48" fmla="*/ 2147483647 w 3927"/>
              <a:gd name="T49" fmla="*/ 2147483647 h 1930"/>
              <a:gd name="T50" fmla="*/ 2147483647 w 3927"/>
              <a:gd name="T51" fmla="*/ 2147483647 h 1930"/>
              <a:gd name="T52" fmla="*/ 2147483647 w 3927"/>
              <a:gd name="T53" fmla="*/ 2147483647 h 1930"/>
              <a:gd name="T54" fmla="*/ 2147483647 w 3927"/>
              <a:gd name="T55" fmla="*/ 2147483647 h 1930"/>
              <a:gd name="T56" fmla="*/ 2147483647 w 3927"/>
              <a:gd name="T57" fmla="*/ 2147483647 h 1930"/>
              <a:gd name="T58" fmla="*/ 2147483647 w 3927"/>
              <a:gd name="T59" fmla="*/ 2147483647 h 1930"/>
              <a:gd name="T60" fmla="*/ 2147483647 w 3927"/>
              <a:gd name="T61" fmla="*/ 2147483647 h 1930"/>
              <a:gd name="T62" fmla="*/ 2147483647 w 3927"/>
              <a:gd name="T63" fmla="*/ 2147483647 h 1930"/>
              <a:gd name="T64" fmla="*/ 2147483647 w 3927"/>
              <a:gd name="T65" fmla="*/ 2147483647 h 1930"/>
              <a:gd name="T66" fmla="*/ 2147483647 w 3927"/>
              <a:gd name="T67" fmla="*/ 2147483647 h 1930"/>
              <a:gd name="T68" fmla="*/ 2147483647 w 3927"/>
              <a:gd name="T69" fmla="*/ 2147483647 h 1930"/>
              <a:gd name="T70" fmla="*/ 2147483647 w 3927"/>
              <a:gd name="T71" fmla="*/ 2147483647 h 1930"/>
              <a:gd name="T72" fmla="*/ 2147483647 w 3927"/>
              <a:gd name="T73" fmla="*/ 2147483647 h 1930"/>
              <a:gd name="T74" fmla="*/ 2147483647 w 3927"/>
              <a:gd name="T75" fmla="*/ 2147483647 h 1930"/>
              <a:gd name="T76" fmla="*/ 2147483647 w 3927"/>
              <a:gd name="T77" fmla="*/ 2147483647 h 1930"/>
              <a:gd name="T78" fmla="*/ 2147483647 w 3927"/>
              <a:gd name="T79" fmla="*/ 2147483647 h 1930"/>
              <a:gd name="T80" fmla="*/ 2147483647 w 3927"/>
              <a:gd name="T81" fmla="*/ 2147483647 h 1930"/>
              <a:gd name="T82" fmla="*/ 2147483647 w 3927"/>
              <a:gd name="T83" fmla="*/ 2147483647 h 1930"/>
              <a:gd name="T84" fmla="*/ 2147483647 w 3927"/>
              <a:gd name="T85" fmla="*/ 2147483647 h 1930"/>
              <a:gd name="T86" fmla="*/ 2147483647 w 3927"/>
              <a:gd name="T87" fmla="*/ 2147483647 h 1930"/>
              <a:gd name="T88" fmla="*/ 2147483647 w 3927"/>
              <a:gd name="T89" fmla="*/ 2147483647 h 1930"/>
              <a:gd name="T90" fmla="*/ 2147483647 w 3927"/>
              <a:gd name="T91" fmla="*/ 2147483647 h 1930"/>
              <a:gd name="T92" fmla="*/ 2147483647 w 3927"/>
              <a:gd name="T93" fmla="*/ 2147483647 h 1930"/>
              <a:gd name="T94" fmla="*/ 2147483647 w 3927"/>
              <a:gd name="T95" fmla="*/ 2147483647 h 1930"/>
              <a:gd name="T96" fmla="*/ 2147483647 w 3927"/>
              <a:gd name="T97" fmla="*/ 2147483647 h 1930"/>
              <a:gd name="T98" fmla="*/ 2147483647 w 3927"/>
              <a:gd name="T99" fmla="*/ 2147483647 h 1930"/>
              <a:gd name="T100" fmla="*/ 2147483647 w 3927"/>
              <a:gd name="T101" fmla="*/ 2147483647 h 1930"/>
              <a:gd name="T102" fmla="*/ 2147483647 w 3927"/>
              <a:gd name="T103" fmla="*/ 2147483647 h 1930"/>
              <a:gd name="T104" fmla="*/ 2147483647 w 3927"/>
              <a:gd name="T105" fmla="*/ 2147483647 h 1930"/>
              <a:gd name="T106" fmla="*/ 2147483647 w 3927"/>
              <a:gd name="T107" fmla="*/ 2147483647 h 1930"/>
              <a:gd name="T108" fmla="*/ 2147483647 w 3927"/>
              <a:gd name="T109" fmla="*/ 2147483647 h 1930"/>
              <a:gd name="T110" fmla="*/ 2147483647 w 3927"/>
              <a:gd name="T111" fmla="*/ 2147483647 h 1930"/>
              <a:gd name="T112" fmla="*/ 2147483647 w 3927"/>
              <a:gd name="T113" fmla="*/ 2147483647 h 1930"/>
              <a:gd name="T114" fmla="*/ 2147483647 w 3927"/>
              <a:gd name="T115" fmla="*/ 2147483647 h 193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927"/>
              <a:gd name="T175" fmla="*/ 0 h 1930"/>
              <a:gd name="T176" fmla="*/ 3927 w 3927"/>
              <a:gd name="T177" fmla="*/ 1930 h 193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927" h="1930">
                <a:moveTo>
                  <a:pt x="176" y="79"/>
                </a:moveTo>
                <a:cubicBezTo>
                  <a:pt x="168" y="54"/>
                  <a:pt x="158" y="50"/>
                  <a:pt x="134" y="42"/>
                </a:cubicBezTo>
                <a:cubicBezTo>
                  <a:pt x="93" y="48"/>
                  <a:pt x="74" y="60"/>
                  <a:pt x="37" y="72"/>
                </a:cubicBezTo>
                <a:cubicBezTo>
                  <a:pt x="23" y="87"/>
                  <a:pt x="21" y="101"/>
                  <a:pt x="6" y="115"/>
                </a:cubicBezTo>
                <a:cubicBezTo>
                  <a:pt x="4" y="123"/>
                  <a:pt x="0" y="131"/>
                  <a:pt x="0" y="139"/>
                </a:cubicBezTo>
                <a:cubicBezTo>
                  <a:pt x="0" y="226"/>
                  <a:pt x="17" y="219"/>
                  <a:pt x="85" y="242"/>
                </a:cubicBezTo>
                <a:cubicBezTo>
                  <a:pt x="94" y="241"/>
                  <a:pt x="149" y="241"/>
                  <a:pt x="170" y="230"/>
                </a:cubicBezTo>
                <a:cubicBezTo>
                  <a:pt x="183" y="223"/>
                  <a:pt x="207" y="206"/>
                  <a:pt x="207" y="206"/>
                </a:cubicBezTo>
                <a:cubicBezTo>
                  <a:pt x="220" y="166"/>
                  <a:pt x="227" y="182"/>
                  <a:pt x="219" y="133"/>
                </a:cubicBezTo>
                <a:cubicBezTo>
                  <a:pt x="195" y="170"/>
                  <a:pt x="217" y="172"/>
                  <a:pt x="243" y="194"/>
                </a:cubicBezTo>
                <a:cubicBezTo>
                  <a:pt x="303" y="245"/>
                  <a:pt x="383" y="266"/>
                  <a:pt x="461" y="279"/>
                </a:cubicBezTo>
                <a:cubicBezTo>
                  <a:pt x="565" y="275"/>
                  <a:pt x="593" y="287"/>
                  <a:pt x="661" y="242"/>
                </a:cubicBezTo>
                <a:cubicBezTo>
                  <a:pt x="677" y="217"/>
                  <a:pt x="680" y="211"/>
                  <a:pt x="673" y="182"/>
                </a:cubicBezTo>
                <a:cubicBezTo>
                  <a:pt x="653" y="212"/>
                  <a:pt x="672" y="213"/>
                  <a:pt x="698" y="224"/>
                </a:cubicBezTo>
                <a:cubicBezTo>
                  <a:pt x="761" y="250"/>
                  <a:pt x="802" y="255"/>
                  <a:pt x="873" y="260"/>
                </a:cubicBezTo>
                <a:cubicBezTo>
                  <a:pt x="905" y="256"/>
                  <a:pt x="913" y="256"/>
                  <a:pt x="940" y="248"/>
                </a:cubicBezTo>
                <a:cubicBezTo>
                  <a:pt x="952" y="244"/>
                  <a:pt x="977" y="236"/>
                  <a:pt x="977" y="236"/>
                </a:cubicBezTo>
                <a:cubicBezTo>
                  <a:pt x="996" y="217"/>
                  <a:pt x="1011" y="201"/>
                  <a:pt x="1019" y="176"/>
                </a:cubicBezTo>
                <a:cubicBezTo>
                  <a:pt x="1017" y="162"/>
                  <a:pt x="1022" y="144"/>
                  <a:pt x="1013" y="133"/>
                </a:cubicBezTo>
                <a:cubicBezTo>
                  <a:pt x="1008" y="127"/>
                  <a:pt x="997" y="137"/>
                  <a:pt x="989" y="139"/>
                </a:cubicBezTo>
                <a:cubicBezTo>
                  <a:pt x="977" y="143"/>
                  <a:pt x="952" y="151"/>
                  <a:pt x="952" y="151"/>
                </a:cubicBezTo>
                <a:cubicBezTo>
                  <a:pt x="961" y="207"/>
                  <a:pt x="992" y="216"/>
                  <a:pt x="1049" y="224"/>
                </a:cubicBezTo>
                <a:cubicBezTo>
                  <a:pt x="1091" y="230"/>
                  <a:pt x="1177" y="236"/>
                  <a:pt x="1177" y="236"/>
                </a:cubicBezTo>
                <a:cubicBezTo>
                  <a:pt x="1323" y="232"/>
                  <a:pt x="1351" y="235"/>
                  <a:pt x="1456" y="218"/>
                </a:cubicBezTo>
                <a:cubicBezTo>
                  <a:pt x="1509" y="200"/>
                  <a:pt x="1483" y="215"/>
                  <a:pt x="1528" y="169"/>
                </a:cubicBezTo>
                <a:cubicBezTo>
                  <a:pt x="1534" y="163"/>
                  <a:pt x="1546" y="151"/>
                  <a:pt x="1546" y="151"/>
                </a:cubicBezTo>
                <a:cubicBezTo>
                  <a:pt x="1544" y="139"/>
                  <a:pt x="1548" y="124"/>
                  <a:pt x="1540" y="115"/>
                </a:cubicBezTo>
                <a:cubicBezTo>
                  <a:pt x="1529" y="102"/>
                  <a:pt x="1510" y="157"/>
                  <a:pt x="1510" y="157"/>
                </a:cubicBezTo>
                <a:cubicBezTo>
                  <a:pt x="1512" y="175"/>
                  <a:pt x="1512" y="194"/>
                  <a:pt x="1516" y="212"/>
                </a:cubicBezTo>
                <a:cubicBezTo>
                  <a:pt x="1526" y="251"/>
                  <a:pt x="1598" y="267"/>
                  <a:pt x="1631" y="273"/>
                </a:cubicBezTo>
                <a:cubicBezTo>
                  <a:pt x="1663" y="271"/>
                  <a:pt x="1696" y="269"/>
                  <a:pt x="1728" y="266"/>
                </a:cubicBezTo>
                <a:cubicBezTo>
                  <a:pt x="1772" y="261"/>
                  <a:pt x="1805" y="236"/>
                  <a:pt x="1844" y="224"/>
                </a:cubicBezTo>
                <a:cubicBezTo>
                  <a:pt x="1873" y="205"/>
                  <a:pt x="1855" y="214"/>
                  <a:pt x="1898" y="200"/>
                </a:cubicBezTo>
                <a:cubicBezTo>
                  <a:pt x="1904" y="198"/>
                  <a:pt x="1916" y="194"/>
                  <a:pt x="1916" y="194"/>
                </a:cubicBezTo>
                <a:cubicBezTo>
                  <a:pt x="1920" y="188"/>
                  <a:pt x="1924" y="170"/>
                  <a:pt x="1928" y="176"/>
                </a:cubicBezTo>
                <a:cubicBezTo>
                  <a:pt x="1970" y="234"/>
                  <a:pt x="2106" y="254"/>
                  <a:pt x="2171" y="260"/>
                </a:cubicBezTo>
                <a:cubicBezTo>
                  <a:pt x="2324" y="247"/>
                  <a:pt x="2309" y="283"/>
                  <a:pt x="2341" y="188"/>
                </a:cubicBezTo>
                <a:cubicBezTo>
                  <a:pt x="2338" y="161"/>
                  <a:pt x="2343" y="140"/>
                  <a:pt x="2323" y="121"/>
                </a:cubicBezTo>
                <a:cubicBezTo>
                  <a:pt x="2309" y="107"/>
                  <a:pt x="2268" y="97"/>
                  <a:pt x="2268" y="97"/>
                </a:cubicBezTo>
                <a:cubicBezTo>
                  <a:pt x="2270" y="115"/>
                  <a:pt x="2270" y="133"/>
                  <a:pt x="2274" y="151"/>
                </a:cubicBezTo>
                <a:cubicBezTo>
                  <a:pt x="2284" y="196"/>
                  <a:pt x="2334" y="203"/>
                  <a:pt x="2371" y="212"/>
                </a:cubicBezTo>
                <a:cubicBezTo>
                  <a:pt x="2407" y="210"/>
                  <a:pt x="2444" y="210"/>
                  <a:pt x="2480" y="206"/>
                </a:cubicBezTo>
                <a:cubicBezTo>
                  <a:pt x="2497" y="204"/>
                  <a:pt x="2529" y="194"/>
                  <a:pt x="2529" y="194"/>
                </a:cubicBezTo>
                <a:cubicBezTo>
                  <a:pt x="2573" y="163"/>
                  <a:pt x="2571" y="149"/>
                  <a:pt x="2608" y="115"/>
                </a:cubicBezTo>
                <a:cubicBezTo>
                  <a:pt x="2610" y="109"/>
                  <a:pt x="2609" y="94"/>
                  <a:pt x="2614" y="97"/>
                </a:cubicBezTo>
                <a:cubicBezTo>
                  <a:pt x="2647" y="117"/>
                  <a:pt x="2628" y="141"/>
                  <a:pt x="2680" y="163"/>
                </a:cubicBezTo>
                <a:cubicBezTo>
                  <a:pt x="2738" y="188"/>
                  <a:pt x="2806" y="194"/>
                  <a:pt x="2868" y="200"/>
                </a:cubicBezTo>
                <a:cubicBezTo>
                  <a:pt x="2926" y="195"/>
                  <a:pt x="2969" y="183"/>
                  <a:pt x="3020" y="157"/>
                </a:cubicBezTo>
                <a:cubicBezTo>
                  <a:pt x="3022" y="151"/>
                  <a:pt x="3020" y="138"/>
                  <a:pt x="3026" y="139"/>
                </a:cubicBezTo>
                <a:cubicBezTo>
                  <a:pt x="3041" y="142"/>
                  <a:pt x="3059" y="180"/>
                  <a:pt x="3068" y="188"/>
                </a:cubicBezTo>
                <a:cubicBezTo>
                  <a:pt x="3079" y="198"/>
                  <a:pt x="3092" y="205"/>
                  <a:pt x="3105" y="212"/>
                </a:cubicBezTo>
                <a:cubicBezTo>
                  <a:pt x="3153" y="238"/>
                  <a:pt x="3202" y="245"/>
                  <a:pt x="3256" y="254"/>
                </a:cubicBezTo>
                <a:cubicBezTo>
                  <a:pt x="3325" y="248"/>
                  <a:pt x="3343" y="253"/>
                  <a:pt x="3359" y="188"/>
                </a:cubicBezTo>
                <a:cubicBezTo>
                  <a:pt x="3357" y="164"/>
                  <a:pt x="3358" y="139"/>
                  <a:pt x="3353" y="115"/>
                </a:cubicBezTo>
                <a:cubicBezTo>
                  <a:pt x="3352" y="109"/>
                  <a:pt x="3347" y="127"/>
                  <a:pt x="3347" y="133"/>
                </a:cubicBezTo>
                <a:cubicBezTo>
                  <a:pt x="3347" y="150"/>
                  <a:pt x="3358" y="166"/>
                  <a:pt x="3365" y="182"/>
                </a:cubicBezTo>
                <a:cubicBezTo>
                  <a:pt x="3391" y="238"/>
                  <a:pt x="3438" y="255"/>
                  <a:pt x="3493" y="266"/>
                </a:cubicBezTo>
                <a:cubicBezTo>
                  <a:pt x="3536" y="283"/>
                  <a:pt x="3568" y="277"/>
                  <a:pt x="3614" y="273"/>
                </a:cubicBezTo>
                <a:cubicBezTo>
                  <a:pt x="3642" y="262"/>
                  <a:pt x="3672" y="253"/>
                  <a:pt x="3693" y="230"/>
                </a:cubicBezTo>
                <a:cubicBezTo>
                  <a:pt x="3703" y="219"/>
                  <a:pt x="3709" y="206"/>
                  <a:pt x="3717" y="194"/>
                </a:cubicBezTo>
                <a:cubicBezTo>
                  <a:pt x="3721" y="188"/>
                  <a:pt x="3729" y="176"/>
                  <a:pt x="3729" y="176"/>
                </a:cubicBezTo>
                <a:cubicBezTo>
                  <a:pt x="3729" y="176"/>
                  <a:pt x="3740" y="185"/>
                  <a:pt x="3747" y="188"/>
                </a:cubicBezTo>
                <a:cubicBezTo>
                  <a:pt x="3759" y="193"/>
                  <a:pt x="3784" y="200"/>
                  <a:pt x="3784" y="200"/>
                </a:cubicBezTo>
                <a:cubicBezTo>
                  <a:pt x="3839" y="194"/>
                  <a:pt x="3872" y="190"/>
                  <a:pt x="3911" y="151"/>
                </a:cubicBezTo>
                <a:cubicBezTo>
                  <a:pt x="3915" y="139"/>
                  <a:pt x="3927" y="127"/>
                  <a:pt x="3923" y="115"/>
                </a:cubicBezTo>
                <a:cubicBezTo>
                  <a:pt x="3913" y="85"/>
                  <a:pt x="3890" y="83"/>
                  <a:pt x="3863" y="72"/>
                </a:cubicBezTo>
                <a:cubicBezTo>
                  <a:pt x="3810" y="78"/>
                  <a:pt x="3795" y="77"/>
                  <a:pt x="3753" y="97"/>
                </a:cubicBezTo>
                <a:cubicBezTo>
                  <a:pt x="3739" y="111"/>
                  <a:pt x="3725" y="125"/>
                  <a:pt x="3711" y="139"/>
                </a:cubicBezTo>
                <a:cubicBezTo>
                  <a:pt x="3705" y="145"/>
                  <a:pt x="3693" y="157"/>
                  <a:pt x="3693" y="157"/>
                </a:cubicBezTo>
                <a:cubicBezTo>
                  <a:pt x="3679" y="201"/>
                  <a:pt x="3669" y="246"/>
                  <a:pt x="3656" y="291"/>
                </a:cubicBezTo>
                <a:cubicBezTo>
                  <a:pt x="3658" y="309"/>
                  <a:pt x="3658" y="327"/>
                  <a:pt x="3663" y="345"/>
                </a:cubicBezTo>
                <a:cubicBezTo>
                  <a:pt x="3677" y="397"/>
                  <a:pt x="3748" y="404"/>
                  <a:pt x="3790" y="418"/>
                </a:cubicBezTo>
                <a:cubicBezTo>
                  <a:pt x="3781" y="435"/>
                  <a:pt x="3777" y="446"/>
                  <a:pt x="3766" y="461"/>
                </a:cubicBezTo>
                <a:cubicBezTo>
                  <a:pt x="3754" y="477"/>
                  <a:pt x="3729" y="509"/>
                  <a:pt x="3729" y="509"/>
                </a:cubicBezTo>
                <a:cubicBezTo>
                  <a:pt x="3721" y="533"/>
                  <a:pt x="3708" y="552"/>
                  <a:pt x="3699" y="576"/>
                </a:cubicBezTo>
                <a:cubicBezTo>
                  <a:pt x="3701" y="594"/>
                  <a:pt x="3699" y="613"/>
                  <a:pt x="3705" y="630"/>
                </a:cubicBezTo>
                <a:cubicBezTo>
                  <a:pt x="3713" y="653"/>
                  <a:pt x="3758" y="672"/>
                  <a:pt x="3778" y="679"/>
                </a:cubicBezTo>
                <a:cubicBezTo>
                  <a:pt x="3790" y="677"/>
                  <a:pt x="3826" y="669"/>
                  <a:pt x="3814" y="673"/>
                </a:cubicBezTo>
                <a:cubicBezTo>
                  <a:pt x="3797" y="679"/>
                  <a:pt x="3778" y="679"/>
                  <a:pt x="3760" y="685"/>
                </a:cubicBezTo>
                <a:cubicBezTo>
                  <a:pt x="3721" y="698"/>
                  <a:pt x="3699" y="747"/>
                  <a:pt x="3687" y="782"/>
                </a:cubicBezTo>
                <a:cubicBezTo>
                  <a:pt x="3692" y="823"/>
                  <a:pt x="3703" y="866"/>
                  <a:pt x="3741" y="891"/>
                </a:cubicBezTo>
                <a:cubicBezTo>
                  <a:pt x="3760" y="904"/>
                  <a:pt x="3808" y="909"/>
                  <a:pt x="3808" y="909"/>
                </a:cubicBezTo>
                <a:cubicBezTo>
                  <a:pt x="3816" y="907"/>
                  <a:pt x="3832" y="895"/>
                  <a:pt x="3832" y="903"/>
                </a:cubicBezTo>
                <a:cubicBezTo>
                  <a:pt x="3832" y="921"/>
                  <a:pt x="3801" y="924"/>
                  <a:pt x="3790" y="939"/>
                </a:cubicBezTo>
                <a:cubicBezTo>
                  <a:pt x="3745" y="998"/>
                  <a:pt x="3699" y="1048"/>
                  <a:pt x="3681" y="1121"/>
                </a:cubicBezTo>
                <a:cubicBezTo>
                  <a:pt x="3683" y="1145"/>
                  <a:pt x="3684" y="1170"/>
                  <a:pt x="3687" y="1194"/>
                </a:cubicBezTo>
                <a:cubicBezTo>
                  <a:pt x="3690" y="1216"/>
                  <a:pt x="3704" y="1225"/>
                  <a:pt x="3717" y="1243"/>
                </a:cubicBezTo>
                <a:cubicBezTo>
                  <a:pt x="3742" y="1278"/>
                  <a:pt x="3757" y="1308"/>
                  <a:pt x="3790" y="1334"/>
                </a:cubicBezTo>
                <a:cubicBezTo>
                  <a:pt x="3804" y="1289"/>
                  <a:pt x="3807" y="1276"/>
                  <a:pt x="3760" y="1267"/>
                </a:cubicBezTo>
                <a:cubicBezTo>
                  <a:pt x="3742" y="1269"/>
                  <a:pt x="3723" y="1269"/>
                  <a:pt x="3705" y="1273"/>
                </a:cubicBezTo>
                <a:cubicBezTo>
                  <a:pt x="3693" y="1275"/>
                  <a:pt x="3669" y="1285"/>
                  <a:pt x="3669" y="1285"/>
                </a:cubicBezTo>
                <a:cubicBezTo>
                  <a:pt x="3621" y="1319"/>
                  <a:pt x="3631" y="1298"/>
                  <a:pt x="3620" y="1334"/>
                </a:cubicBezTo>
                <a:cubicBezTo>
                  <a:pt x="3638" y="1423"/>
                  <a:pt x="3730" y="1512"/>
                  <a:pt x="3814" y="1540"/>
                </a:cubicBezTo>
                <a:cubicBezTo>
                  <a:pt x="3812" y="1534"/>
                  <a:pt x="3814" y="1522"/>
                  <a:pt x="3808" y="1522"/>
                </a:cubicBezTo>
                <a:cubicBezTo>
                  <a:pt x="3802" y="1522"/>
                  <a:pt x="3804" y="1534"/>
                  <a:pt x="3802" y="1540"/>
                </a:cubicBezTo>
                <a:cubicBezTo>
                  <a:pt x="3798" y="1550"/>
                  <a:pt x="3794" y="1560"/>
                  <a:pt x="3790" y="1570"/>
                </a:cubicBezTo>
                <a:cubicBezTo>
                  <a:pt x="3775" y="1611"/>
                  <a:pt x="3761" y="1652"/>
                  <a:pt x="3741" y="1691"/>
                </a:cubicBezTo>
                <a:cubicBezTo>
                  <a:pt x="3747" y="1744"/>
                  <a:pt x="3748" y="1799"/>
                  <a:pt x="3796" y="1831"/>
                </a:cubicBezTo>
                <a:cubicBezTo>
                  <a:pt x="3828" y="1783"/>
                  <a:pt x="3816" y="1729"/>
                  <a:pt x="3760" y="1710"/>
                </a:cubicBezTo>
                <a:cubicBezTo>
                  <a:pt x="3706" y="1723"/>
                  <a:pt x="3675" y="1772"/>
                  <a:pt x="3626" y="1788"/>
                </a:cubicBezTo>
                <a:cubicBezTo>
                  <a:pt x="3620" y="1794"/>
                  <a:pt x="3611" y="1799"/>
                  <a:pt x="3608" y="1807"/>
                </a:cubicBezTo>
                <a:cubicBezTo>
                  <a:pt x="3604" y="1820"/>
                  <a:pt x="3652" y="1872"/>
                  <a:pt x="3663" y="1879"/>
                </a:cubicBezTo>
                <a:cubicBezTo>
                  <a:pt x="3656" y="1866"/>
                  <a:pt x="3635" y="1825"/>
                  <a:pt x="3626" y="1819"/>
                </a:cubicBezTo>
                <a:cubicBezTo>
                  <a:pt x="3586" y="1791"/>
                  <a:pt x="3524" y="1768"/>
                  <a:pt x="3475" y="1752"/>
                </a:cubicBezTo>
                <a:cubicBezTo>
                  <a:pt x="3185" y="1759"/>
                  <a:pt x="3286" y="1715"/>
                  <a:pt x="3171" y="1788"/>
                </a:cubicBezTo>
                <a:cubicBezTo>
                  <a:pt x="3162" y="1826"/>
                  <a:pt x="3143" y="1853"/>
                  <a:pt x="3184" y="1879"/>
                </a:cubicBezTo>
                <a:cubicBezTo>
                  <a:pt x="3208" y="1806"/>
                  <a:pt x="3180" y="1755"/>
                  <a:pt x="3123" y="1716"/>
                </a:cubicBezTo>
                <a:cubicBezTo>
                  <a:pt x="3113" y="1709"/>
                  <a:pt x="3104" y="1701"/>
                  <a:pt x="3093" y="1697"/>
                </a:cubicBezTo>
                <a:cubicBezTo>
                  <a:pt x="3073" y="1690"/>
                  <a:pt x="3032" y="1685"/>
                  <a:pt x="3032" y="1685"/>
                </a:cubicBezTo>
                <a:cubicBezTo>
                  <a:pt x="2929" y="1690"/>
                  <a:pt x="2882" y="1684"/>
                  <a:pt x="2814" y="1752"/>
                </a:cubicBezTo>
                <a:cubicBezTo>
                  <a:pt x="2827" y="1790"/>
                  <a:pt x="2829" y="1800"/>
                  <a:pt x="2862" y="1825"/>
                </a:cubicBezTo>
                <a:cubicBezTo>
                  <a:pt x="2922" y="1819"/>
                  <a:pt x="2925" y="1830"/>
                  <a:pt x="2941" y="1782"/>
                </a:cubicBezTo>
                <a:cubicBezTo>
                  <a:pt x="2885" y="1693"/>
                  <a:pt x="2820" y="1680"/>
                  <a:pt x="2717" y="1667"/>
                </a:cubicBezTo>
                <a:cubicBezTo>
                  <a:pt x="2630" y="1669"/>
                  <a:pt x="2543" y="1668"/>
                  <a:pt x="2456" y="1673"/>
                </a:cubicBezTo>
                <a:cubicBezTo>
                  <a:pt x="2427" y="1675"/>
                  <a:pt x="2395" y="1697"/>
                  <a:pt x="2365" y="1703"/>
                </a:cubicBezTo>
                <a:cubicBezTo>
                  <a:pt x="2338" y="1722"/>
                  <a:pt x="2317" y="1729"/>
                  <a:pt x="2298" y="1758"/>
                </a:cubicBezTo>
                <a:cubicBezTo>
                  <a:pt x="2289" y="1803"/>
                  <a:pt x="2301" y="1832"/>
                  <a:pt x="2347" y="1843"/>
                </a:cubicBezTo>
                <a:cubicBezTo>
                  <a:pt x="2416" y="1739"/>
                  <a:pt x="2259" y="1713"/>
                  <a:pt x="2195" y="1703"/>
                </a:cubicBezTo>
                <a:cubicBezTo>
                  <a:pt x="2047" y="1709"/>
                  <a:pt x="2059" y="1709"/>
                  <a:pt x="1959" y="1734"/>
                </a:cubicBezTo>
                <a:cubicBezTo>
                  <a:pt x="1924" y="1761"/>
                  <a:pt x="1918" y="1769"/>
                  <a:pt x="1910" y="1813"/>
                </a:cubicBezTo>
                <a:cubicBezTo>
                  <a:pt x="1912" y="1823"/>
                  <a:pt x="1921" y="1834"/>
                  <a:pt x="1916" y="1843"/>
                </a:cubicBezTo>
                <a:cubicBezTo>
                  <a:pt x="1913" y="1849"/>
                  <a:pt x="1908" y="1831"/>
                  <a:pt x="1904" y="1825"/>
                </a:cubicBezTo>
                <a:cubicBezTo>
                  <a:pt x="1896" y="1814"/>
                  <a:pt x="1889" y="1803"/>
                  <a:pt x="1880" y="1794"/>
                </a:cubicBezTo>
                <a:cubicBezTo>
                  <a:pt x="1867" y="1780"/>
                  <a:pt x="1848" y="1772"/>
                  <a:pt x="1831" y="1764"/>
                </a:cubicBezTo>
                <a:cubicBezTo>
                  <a:pt x="1766" y="1735"/>
                  <a:pt x="1695" y="1733"/>
                  <a:pt x="1625" y="1728"/>
                </a:cubicBezTo>
                <a:cubicBezTo>
                  <a:pt x="1562" y="1719"/>
                  <a:pt x="1514" y="1717"/>
                  <a:pt x="1449" y="1722"/>
                </a:cubicBezTo>
                <a:cubicBezTo>
                  <a:pt x="1418" y="1743"/>
                  <a:pt x="1431" y="1749"/>
                  <a:pt x="1449" y="1776"/>
                </a:cubicBezTo>
                <a:cubicBezTo>
                  <a:pt x="1458" y="1842"/>
                  <a:pt x="1441" y="1846"/>
                  <a:pt x="1504" y="1837"/>
                </a:cubicBezTo>
                <a:cubicBezTo>
                  <a:pt x="1512" y="1829"/>
                  <a:pt x="1539" y="1804"/>
                  <a:pt x="1540" y="1794"/>
                </a:cubicBezTo>
                <a:cubicBezTo>
                  <a:pt x="1552" y="1712"/>
                  <a:pt x="1494" y="1693"/>
                  <a:pt x="1431" y="1685"/>
                </a:cubicBezTo>
                <a:cubicBezTo>
                  <a:pt x="1348" y="1688"/>
                  <a:pt x="1285" y="1692"/>
                  <a:pt x="1207" y="1703"/>
                </a:cubicBezTo>
                <a:cubicBezTo>
                  <a:pt x="1170" y="1714"/>
                  <a:pt x="1143" y="1725"/>
                  <a:pt x="1116" y="1752"/>
                </a:cubicBezTo>
                <a:cubicBezTo>
                  <a:pt x="1106" y="1783"/>
                  <a:pt x="1128" y="1898"/>
                  <a:pt x="1110" y="1825"/>
                </a:cubicBezTo>
                <a:cubicBezTo>
                  <a:pt x="1108" y="1803"/>
                  <a:pt x="1111" y="1779"/>
                  <a:pt x="1104" y="1758"/>
                </a:cubicBezTo>
                <a:cubicBezTo>
                  <a:pt x="1099" y="1745"/>
                  <a:pt x="1058" y="1731"/>
                  <a:pt x="1049" y="1728"/>
                </a:cubicBezTo>
                <a:cubicBezTo>
                  <a:pt x="950" y="1697"/>
                  <a:pt x="983" y="1704"/>
                  <a:pt x="886" y="1697"/>
                </a:cubicBezTo>
                <a:cubicBezTo>
                  <a:pt x="742" y="1703"/>
                  <a:pt x="734" y="1660"/>
                  <a:pt x="722" y="1758"/>
                </a:cubicBezTo>
                <a:cubicBezTo>
                  <a:pt x="719" y="1778"/>
                  <a:pt x="718" y="1799"/>
                  <a:pt x="716" y="1819"/>
                </a:cubicBezTo>
                <a:cubicBezTo>
                  <a:pt x="724" y="1864"/>
                  <a:pt x="731" y="1880"/>
                  <a:pt x="776" y="1891"/>
                </a:cubicBezTo>
                <a:cubicBezTo>
                  <a:pt x="815" y="1885"/>
                  <a:pt x="822" y="1882"/>
                  <a:pt x="849" y="1855"/>
                </a:cubicBezTo>
                <a:cubicBezTo>
                  <a:pt x="867" y="1801"/>
                  <a:pt x="838" y="1879"/>
                  <a:pt x="873" y="1819"/>
                </a:cubicBezTo>
                <a:cubicBezTo>
                  <a:pt x="875" y="1816"/>
                  <a:pt x="885" y="1774"/>
                  <a:pt x="886" y="1770"/>
                </a:cubicBezTo>
                <a:cubicBezTo>
                  <a:pt x="839" y="1725"/>
                  <a:pt x="763" y="1749"/>
                  <a:pt x="704" y="1752"/>
                </a:cubicBezTo>
                <a:cubicBezTo>
                  <a:pt x="657" y="1763"/>
                  <a:pt x="612" y="1768"/>
                  <a:pt x="564" y="1776"/>
                </a:cubicBezTo>
                <a:cubicBezTo>
                  <a:pt x="521" y="1790"/>
                  <a:pt x="540" y="1825"/>
                  <a:pt x="504" y="1849"/>
                </a:cubicBezTo>
                <a:cubicBezTo>
                  <a:pt x="475" y="1806"/>
                  <a:pt x="451" y="1775"/>
                  <a:pt x="401" y="1758"/>
                </a:cubicBezTo>
                <a:cubicBezTo>
                  <a:pt x="349" y="1721"/>
                  <a:pt x="281" y="1705"/>
                  <a:pt x="219" y="1697"/>
                </a:cubicBezTo>
                <a:cubicBezTo>
                  <a:pt x="205" y="1699"/>
                  <a:pt x="184" y="1691"/>
                  <a:pt x="176" y="1703"/>
                </a:cubicBezTo>
                <a:cubicBezTo>
                  <a:pt x="176" y="1704"/>
                  <a:pt x="163" y="1788"/>
                  <a:pt x="176" y="1807"/>
                </a:cubicBezTo>
                <a:cubicBezTo>
                  <a:pt x="181" y="1814"/>
                  <a:pt x="192" y="1815"/>
                  <a:pt x="200" y="1819"/>
                </a:cubicBezTo>
                <a:cubicBezTo>
                  <a:pt x="220" y="1799"/>
                  <a:pt x="234" y="1780"/>
                  <a:pt x="243" y="1752"/>
                </a:cubicBezTo>
                <a:cubicBezTo>
                  <a:pt x="235" y="1663"/>
                  <a:pt x="243" y="1669"/>
                  <a:pt x="164" y="1643"/>
                </a:cubicBezTo>
                <a:cubicBezTo>
                  <a:pt x="138" y="1648"/>
                  <a:pt x="122" y="1649"/>
                  <a:pt x="103" y="1667"/>
                </a:cubicBezTo>
                <a:cubicBezTo>
                  <a:pt x="80" y="1736"/>
                  <a:pt x="76" y="1677"/>
                  <a:pt x="85" y="1776"/>
                </a:cubicBezTo>
                <a:cubicBezTo>
                  <a:pt x="117" y="1768"/>
                  <a:pt x="130" y="1740"/>
                  <a:pt x="146" y="1710"/>
                </a:cubicBezTo>
                <a:cubicBezTo>
                  <a:pt x="177" y="1652"/>
                  <a:pt x="187" y="1599"/>
                  <a:pt x="194" y="1534"/>
                </a:cubicBezTo>
                <a:cubicBezTo>
                  <a:pt x="187" y="1468"/>
                  <a:pt x="175" y="1400"/>
                  <a:pt x="146" y="1340"/>
                </a:cubicBezTo>
                <a:cubicBezTo>
                  <a:pt x="139" y="1327"/>
                  <a:pt x="112" y="1282"/>
                  <a:pt x="103" y="1273"/>
                </a:cubicBezTo>
                <a:cubicBezTo>
                  <a:pt x="91" y="1261"/>
                  <a:pt x="67" y="1237"/>
                  <a:pt x="67" y="1237"/>
                </a:cubicBezTo>
                <a:cubicBezTo>
                  <a:pt x="34" y="1287"/>
                  <a:pt x="38" y="1352"/>
                  <a:pt x="85" y="1388"/>
                </a:cubicBezTo>
                <a:cubicBezTo>
                  <a:pt x="115" y="1385"/>
                  <a:pt x="149" y="1390"/>
                  <a:pt x="176" y="1376"/>
                </a:cubicBezTo>
                <a:cubicBezTo>
                  <a:pt x="184" y="1372"/>
                  <a:pt x="187" y="1363"/>
                  <a:pt x="194" y="1358"/>
                </a:cubicBezTo>
                <a:cubicBezTo>
                  <a:pt x="233" y="1326"/>
                  <a:pt x="260" y="1300"/>
                  <a:pt x="273" y="1249"/>
                </a:cubicBezTo>
                <a:cubicBezTo>
                  <a:pt x="267" y="1167"/>
                  <a:pt x="271" y="1145"/>
                  <a:pt x="207" y="1103"/>
                </a:cubicBezTo>
                <a:cubicBezTo>
                  <a:pt x="199" y="1104"/>
                  <a:pt x="142" y="1110"/>
                  <a:pt x="128" y="1115"/>
                </a:cubicBezTo>
                <a:cubicBezTo>
                  <a:pt x="121" y="1118"/>
                  <a:pt x="116" y="1124"/>
                  <a:pt x="110" y="1127"/>
                </a:cubicBezTo>
                <a:cubicBezTo>
                  <a:pt x="104" y="1130"/>
                  <a:pt x="97" y="1132"/>
                  <a:pt x="91" y="1134"/>
                </a:cubicBezTo>
                <a:cubicBezTo>
                  <a:pt x="74" y="1185"/>
                  <a:pt x="109" y="1113"/>
                  <a:pt x="116" y="1103"/>
                </a:cubicBezTo>
                <a:cubicBezTo>
                  <a:pt x="124" y="1073"/>
                  <a:pt x="136" y="1051"/>
                  <a:pt x="152" y="1024"/>
                </a:cubicBezTo>
                <a:cubicBezTo>
                  <a:pt x="159" y="995"/>
                  <a:pt x="170" y="969"/>
                  <a:pt x="176" y="939"/>
                </a:cubicBezTo>
                <a:cubicBezTo>
                  <a:pt x="172" y="851"/>
                  <a:pt x="193" y="813"/>
                  <a:pt x="128" y="770"/>
                </a:cubicBezTo>
                <a:cubicBezTo>
                  <a:pt x="117" y="813"/>
                  <a:pt x="116" y="816"/>
                  <a:pt x="122" y="867"/>
                </a:cubicBezTo>
                <a:cubicBezTo>
                  <a:pt x="130" y="865"/>
                  <a:pt x="140" y="867"/>
                  <a:pt x="146" y="861"/>
                </a:cubicBezTo>
                <a:cubicBezTo>
                  <a:pt x="159" y="849"/>
                  <a:pt x="176" y="818"/>
                  <a:pt x="176" y="818"/>
                </a:cubicBezTo>
                <a:cubicBezTo>
                  <a:pt x="185" y="783"/>
                  <a:pt x="197" y="755"/>
                  <a:pt x="207" y="721"/>
                </a:cubicBezTo>
                <a:cubicBezTo>
                  <a:pt x="202" y="671"/>
                  <a:pt x="205" y="632"/>
                  <a:pt x="164" y="600"/>
                </a:cubicBezTo>
                <a:cubicBezTo>
                  <a:pt x="155" y="593"/>
                  <a:pt x="145" y="586"/>
                  <a:pt x="134" y="582"/>
                </a:cubicBezTo>
                <a:cubicBezTo>
                  <a:pt x="118" y="576"/>
                  <a:pt x="85" y="570"/>
                  <a:pt x="85" y="570"/>
                </a:cubicBezTo>
                <a:cubicBezTo>
                  <a:pt x="75" y="574"/>
                  <a:pt x="62" y="574"/>
                  <a:pt x="55" y="582"/>
                </a:cubicBezTo>
                <a:cubicBezTo>
                  <a:pt x="48" y="590"/>
                  <a:pt x="52" y="602"/>
                  <a:pt x="49" y="612"/>
                </a:cubicBezTo>
                <a:cubicBezTo>
                  <a:pt x="36" y="657"/>
                  <a:pt x="26" y="687"/>
                  <a:pt x="19" y="733"/>
                </a:cubicBezTo>
                <a:cubicBezTo>
                  <a:pt x="25" y="769"/>
                  <a:pt x="39" y="808"/>
                  <a:pt x="73" y="830"/>
                </a:cubicBezTo>
                <a:cubicBezTo>
                  <a:pt x="88" y="840"/>
                  <a:pt x="106" y="847"/>
                  <a:pt x="122" y="855"/>
                </a:cubicBezTo>
                <a:cubicBezTo>
                  <a:pt x="137" y="862"/>
                  <a:pt x="170" y="867"/>
                  <a:pt x="170" y="867"/>
                </a:cubicBezTo>
                <a:cubicBezTo>
                  <a:pt x="219" y="862"/>
                  <a:pt x="231" y="868"/>
                  <a:pt x="255" y="830"/>
                </a:cubicBezTo>
                <a:cubicBezTo>
                  <a:pt x="245" y="757"/>
                  <a:pt x="250" y="800"/>
                  <a:pt x="237" y="691"/>
                </a:cubicBezTo>
                <a:cubicBezTo>
                  <a:pt x="235" y="675"/>
                  <a:pt x="237" y="657"/>
                  <a:pt x="231" y="642"/>
                </a:cubicBezTo>
                <a:cubicBezTo>
                  <a:pt x="204" y="574"/>
                  <a:pt x="193" y="499"/>
                  <a:pt x="170" y="430"/>
                </a:cubicBezTo>
                <a:cubicBezTo>
                  <a:pt x="161" y="404"/>
                  <a:pt x="162" y="376"/>
                  <a:pt x="152" y="351"/>
                </a:cubicBezTo>
                <a:cubicBezTo>
                  <a:pt x="128" y="289"/>
                  <a:pt x="101" y="235"/>
                  <a:pt x="85" y="169"/>
                </a:cubicBezTo>
                <a:cubicBezTo>
                  <a:pt x="80" y="118"/>
                  <a:pt x="73" y="68"/>
                  <a:pt x="67" y="18"/>
                </a:cubicBezTo>
                <a:cubicBezTo>
                  <a:pt x="46" y="80"/>
                  <a:pt x="43" y="153"/>
                  <a:pt x="37" y="218"/>
                </a:cubicBezTo>
                <a:cubicBezTo>
                  <a:pt x="39" y="269"/>
                  <a:pt x="40" y="319"/>
                  <a:pt x="43" y="370"/>
                </a:cubicBezTo>
                <a:cubicBezTo>
                  <a:pt x="44" y="380"/>
                  <a:pt x="49" y="390"/>
                  <a:pt x="49" y="400"/>
                </a:cubicBezTo>
                <a:cubicBezTo>
                  <a:pt x="53" y="475"/>
                  <a:pt x="52" y="549"/>
                  <a:pt x="55" y="624"/>
                </a:cubicBezTo>
                <a:cubicBezTo>
                  <a:pt x="57" y="683"/>
                  <a:pt x="71" y="742"/>
                  <a:pt x="79" y="800"/>
                </a:cubicBezTo>
                <a:cubicBezTo>
                  <a:pt x="90" y="879"/>
                  <a:pt x="83" y="922"/>
                  <a:pt x="164" y="946"/>
                </a:cubicBezTo>
                <a:cubicBezTo>
                  <a:pt x="230" y="922"/>
                  <a:pt x="268" y="865"/>
                  <a:pt x="310" y="812"/>
                </a:cubicBezTo>
                <a:cubicBezTo>
                  <a:pt x="302" y="753"/>
                  <a:pt x="304" y="719"/>
                  <a:pt x="273" y="673"/>
                </a:cubicBezTo>
                <a:cubicBezTo>
                  <a:pt x="282" y="710"/>
                  <a:pt x="306" y="718"/>
                  <a:pt x="340" y="733"/>
                </a:cubicBezTo>
                <a:cubicBezTo>
                  <a:pt x="436" y="775"/>
                  <a:pt x="545" y="791"/>
                  <a:pt x="649" y="800"/>
                </a:cubicBezTo>
                <a:cubicBezTo>
                  <a:pt x="740" y="797"/>
                  <a:pt x="833" y="815"/>
                  <a:pt x="910" y="764"/>
                </a:cubicBezTo>
                <a:cubicBezTo>
                  <a:pt x="914" y="758"/>
                  <a:pt x="923" y="752"/>
                  <a:pt x="922" y="745"/>
                </a:cubicBezTo>
                <a:cubicBezTo>
                  <a:pt x="921" y="738"/>
                  <a:pt x="883" y="711"/>
                  <a:pt x="880" y="709"/>
                </a:cubicBezTo>
                <a:cubicBezTo>
                  <a:pt x="850" y="688"/>
                  <a:pt x="818" y="670"/>
                  <a:pt x="783" y="661"/>
                </a:cubicBezTo>
                <a:cubicBezTo>
                  <a:pt x="740" y="638"/>
                  <a:pt x="707" y="646"/>
                  <a:pt x="673" y="679"/>
                </a:cubicBezTo>
                <a:cubicBezTo>
                  <a:pt x="657" y="728"/>
                  <a:pt x="673" y="798"/>
                  <a:pt x="710" y="836"/>
                </a:cubicBezTo>
                <a:cubicBezTo>
                  <a:pt x="716" y="843"/>
                  <a:pt x="727" y="844"/>
                  <a:pt x="734" y="849"/>
                </a:cubicBezTo>
                <a:cubicBezTo>
                  <a:pt x="741" y="854"/>
                  <a:pt x="744" y="864"/>
                  <a:pt x="752" y="867"/>
                </a:cubicBezTo>
                <a:cubicBezTo>
                  <a:pt x="775" y="876"/>
                  <a:pt x="825" y="885"/>
                  <a:pt x="825" y="885"/>
                </a:cubicBezTo>
                <a:cubicBezTo>
                  <a:pt x="863" y="882"/>
                  <a:pt x="965" y="893"/>
                  <a:pt x="1013" y="855"/>
                </a:cubicBezTo>
                <a:cubicBezTo>
                  <a:pt x="1030" y="842"/>
                  <a:pt x="1043" y="824"/>
                  <a:pt x="1055" y="806"/>
                </a:cubicBezTo>
                <a:cubicBezTo>
                  <a:pt x="1065" y="791"/>
                  <a:pt x="1080" y="758"/>
                  <a:pt x="1080" y="758"/>
                </a:cubicBezTo>
                <a:cubicBezTo>
                  <a:pt x="1074" y="701"/>
                  <a:pt x="1089" y="627"/>
                  <a:pt x="1025" y="606"/>
                </a:cubicBezTo>
                <a:cubicBezTo>
                  <a:pt x="971" y="642"/>
                  <a:pt x="1061" y="732"/>
                  <a:pt x="1092" y="752"/>
                </a:cubicBezTo>
                <a:cubicBezTo>
                  <a:pt x="1195" y="819"/>
                  <a:pt x="1297" y="864"/>
                  <a:pt x="1419" y="879"/>
                </a:cubicBezTo>
                <a:cubicBezTo>
                  <a:pt x="1459" y="876"/>
                  <a:pt x="1498" y="879"/>
                  <a:pt x="1534" y="861"/>
                </a:cubicBezTo>
                <a:cubicBezTo>
                  <a:pt x="1558" y="849"/>
                  <a:pt x="1595" y="806"/>
                  <a:pt x="1595" y="806"/>
                </a:cubicBezTo>
                <a:cubicBezTo>
                  <a:pt x="1619" y="734"/>
                  <a:pt x="1572" y="701"/>
                  <a:pt x="1516" y="673"/>
                </a:cubicBezTo>
                <a:cubicBezTo>
                  <a:pt x="1508" y="675"/>
                  <a:pt x="1496" y="672"/>
                  <a:pt x="1492" y="679"/>
                </a:cubicBezTo>
                <a:cubicBezTo>
                  <a:pt x="1473" y="716"/>
                  <a:pt x="1486" y="785"/>
                  <a:pt x="1510" y="818"/>
                </a:cubicBezTo>
                <a:cubicBezTo>
                  <a:pt x="1519" y="830"/>
                  <a:pt x="1530" y="839"/>
                  <a:pt x="1540" y="849"/>
                </a:cubicBezTo>
                <a:cubicBezTo>
                  <a:pt x="1549" y="858"/>
                  <a:pt x="1577" y="861"/>
                  <a:pt x="1577" y="861"/>
                </a:cubicBezTo>
                <a:cubicBezTo>
                  <a:pt x="1617" y="859"/>
                  <a:pt x="1658" y="860"/>
                  <a:pt x="1698" y="855"/>
                </a:cubicBezTo>
                <a:cubicBezTo>
                  <a:pt x="1745" y="849"/>
                  <a:pt x="1837" y="789"/>
                  <a:pt x="1874" y="752"/>
                </a:cubicBezTo>
                <a:cubicBezTo>
                  <a:pt x="1879" y="733"/>
                  <a:pt x="1892" y="716"/>
                  <a:pt x="1892" y="697"/>
                </a:cubicBezTo>
                <a:cubicBezTo>
                  <a:pt x="1892" y="670"/>
                  <a:pt x="1858" y="656"/>
                  <a:pt x="1838" y="648"/>
                </a:cubicBezTo>
                <a:cubicBezTo>
                  <a:pt x="1812" y="650"/>
                  <a:pt x="1784" y="648"/>
                  <a:pt x="1759" y="655"/>
                </a:cubicBezTo>
                <a:cubicBezTo>
                  <a:pt x="1753" y="657"/>
                  <a:pt x="1753" y="667"/>
                  <a:pt x="1753" y="673"/>
                </a:cubicBezTo>
                <a:cubicBezTo>
                  <a:pt x="1753" y="717"/>
                  <a:pt x="1762" y="753"/>
                  <a:pt x="1795" y="782"/>
                </a:cubicBezTo>
                <a:cubicBezTo>
                  <a:pt x="1859" y="838"/>
                  <a:pt x="1977" y="851"/>
                  <a:pt x="2056" y="861"/>
                </a:cubicBezTo>
                <a:cubicBezTo>
                  <a:pt x="2115" y="859"/>
                  <a:pt x="2174" y="862"/>
                  <a:pt x="2232" y="855"/>
                </a:cubicBezTo>
                <a:cubicBezTo>
                  <a:pt x="2263" y="851"/>
                  <a:pt x="2323" y="830"/>
                  <a:pt x="2323" y="830"/>
                </a:cubicBezTo>
                <a:cubicBezTo>
                  <a:pt x="2372" y="793"/>
                  <a:pt x="2366" y="796"/>
                  <a:pt x="2395" y="752"/>
                </a:cubicBezTo>
                <a:cubicBezTo>
                  <a:pt x="2402" y="705"/>
                  <a:pt x="2406" y="665"/>
                  <a:pt x="2371" y="630"/>
                </a:cubicBezTo>
                <a:cubicBezTo>
                  <a:pt x="2337" y="641"/>
                  <a:pt x="2351" y="661"/>
                  <a:pt x="2341" y="691"/>
                </a:cubicBezTo>
                <a:cubicBezTo>
                  <a:pt x="2343" y="723"/>
                  <a:pt x="2336" y="757"/>
                  <a:pt x="2347" y="788"/>
                </a:cubicBezTo>
                <a:cubicBezTo>
                  <a:pt x="2356" y="814"/>
                  <a:pt x="2418" y="820"/>
                  <a:pt x="2438" y="824"/>
                </a:cubicBezTo>
                <a:cubicBezTo>
                  <a:pt x="2550" y="817"/>
                  <a:pt x="2648" y="789"/>
                  <a:pt x="2741" y="727"/>
                </a:cubicBezTo>
                <a:cubicBezTo>
                  <a:pt x="2759" y="691"/>
                  <a:pt x="2765" y="679"/>
                  <a:pt x="2729" y="655"/>
                </a:cubicBezTo>
                <a:cubicBezTo>
                  <a:pt x="2687" y="782"/>
                  <a:pt x="2838" y="823"/>
                  <a:pt x="2929" y="836"/>
                </a:cubicBezTo>
                <a:cubicBezTo>
                  <a:pt x="2936" y="836"/>
                  <a:pt x="3038" y="836"/>
                  <a:pt x="3074" y="824"/>
                </a:cubicBezTo>
                <a:cubicBezTo>
                  <a:pt x="3096" y="817"/>
                  <a:pt x="3135" y="788"/>
                  <a:pt x="3135" y="788"/>
                </a:cubicBezTo>
                <a:cubicBezTo>
                  <a:pt x="3138" y="778"/>
                  <a:pt x="3147" y="754"/>
                  <a:pt x="3147" y="745"/>
                </a:cubicBezTo>
                <a:cubicBezTo>
                  <a:pt x="3147" y="693"/>
                  <a:pt x="3097" y="642"/>
                  <a:pt x="3050" y="630"/>
                </a:cubicBezTo>
                <a:cubicBezTo>
                  <a:pt x="2975" y="637"/>
                  <a:pt x="2979" y="632"/>
                  <a:pt x="2953" y="697"/>
                </a:cubicBezTo>
                <a:cubicBezTo>
                  <a:pt x="2955" y="721"/>
                  <a:pt x="2952" y="747"/>
                  <a:pt x="2959" y="770"/>
                </a:cubicBezTo>
                <a:cubicBezTo>
                  <a:pt x="2966" y="793"/>
                  <a:pt x="3020" y="806"/>
                  <a:pt x="3020" y="806"/>
                </a:cubicBezTo>
                <a:cubicBezTo>
                  <a:pt x="3089" y="800"/>
                  <a:pt x="3096" y="811"/>
                  <a:pt x="3123" y="758"/>
                </a:cubicBezTo>
                <a:cubicBezTo>
                  <a:pt x="3121" y="748"/>
                  <a:pt x="3125" y="734"/>
                  <a:pt x="3117" y="727"/>
                </a:cubicBezTo>
                <a:cubicBezTo>
                  <a:pt x="3111" y="722"/>
                  <a:pt x="3099" y="728"/>
                  <a:pt x="3093" y="733"/>
                </a:cubicBezTo>
                <a:cubicBezTo>
                  <a:pt x="3070" y="753"/>
                  <a:pt x="3052" y="779"/>
                  <a:pt x="3038" y="806"/>
                </a:cubicBezTo>
                <a:cubicBezTo>
                  <a:pt x="3002" y="878"/>
                  <a:pt x="2947" y="937"/>
                  <a:pt x="2917" y="1012"/>
                </a:cubicBezTo>
                <a:cubicBezTo>
                  <a:pt x="2908" y="1056"/>
                  <a:pt x="2902" y="1110"/>
                  <a:pt x="2953" y="1127"/>
                </a:cubicBezTo>
                <a:cubicBezTo>
                  <a:pt x="2972" y="1148"/>
                  <a:pt x="2980" y="1147"/>
                  <a:pt x="3008" y="1140"/>
                </a:cubicBezTo>
                <a:cubicBezTo>
                  <a:pt x="3012" y="1128"/>
                  <a:pt x="3017" y="1116"/>
                  <a:pt x="3020" y="1103"/>
                </a:cubicBezTo>
                <a:cubicBezTo>
                  <a:pt x="3034" y="1049"/>
                  <a:pt x="3048" y="1050"/>
                  <a:pt x="3014" y="1061"/>
                </a:cubicBezTo>
                <a:cubicBezTo>
                  <a:pt x="3003" y="1082"/>
                  <a:pt x="2997" y="1102"/>
                  <a:pt x="2983" y="1121"/>
                </a:cubicBezTo>
                <a:cubicBezTo>
                  <a:pt x="2975" y="1162"/>
                  <a:pt x="2960" y="1203"/>
                  <a:pt x="2947" y="1243"/>
                </a:cubicBezTo>
                <a:cubicBezTo>
                  <a:pt x="2957" y="1294"/>
                  <a:pt x="2981" y="1321"/>
                  <a:pt x="3032" y="1334"/>
                </a:cubicBezTo>
                <a:cubicBezTo>
                  <a:pt x="3084" y="1317"/>
                  <a:pt x="3059" y="1270"/>
                  <a:pt x="3056" y="1218"/>
                </a:cubicBezTo>
                <a:cubicBezTo>
                  <a:pt x="3015" y="1240"/>
                  <a:pt x="3007" y="1266"/>
                  <a:pt x="2983" y="1303"/>
                </a:cubicBezTo>
                <a:cubicBezTo>
                  <a:pt x="2973" y="1346"/>
                  <a:pt x="2965" y="1356"/>
                  <a:pt x="3014" y="1346"/>
                </a:cubicBezTo>
                <a:cubicBezTo>
                  <a:pt x="3066" y="1311"/>
                  <a:pt x="3025" y="1268"/>
                  <a:pt x="2990" y="1243"/>
                </a:cubicBezTo>
                <a:cubicBezTo>
                  <a:pt x="2922" y="1195"/>
                  <a:pt x="2837" y="1164"/>
                  <a:pt x="2753" y="1152"/>
                </a:cubicBezTo>
                <a:cubicBezTo>
                  <a:pt x="2715" y="1147"/>
                  <a:pt x="2676" y="1144"/>
                  <a:pt x="2638" y="1140"/>
                </a:cubicBezTo>
                <a:cubicBezTo>
                  <a:pt x="2620" y="1138"/>
                  <a:pt x="2583" y="1134"/>
                  <a:pt x="2583" y="1134"/>
                </a:cubicBezTo>
                <a:cubicBezTo>
                  <a:pt x="2505" y="1137"/>
                  <a:pt x="2416" y="1124"/>
                  <a:pt x="2347" y="1170"/>
                </a:cubicBezTo>
                <a:cubicBezTo>
                  <a:pt x="2306" y="1252"/>
                  <a:pt x="2366" y="1303"/>
                  <a:pt x="2438" y="1321"/>
                </a:cubicBezTo>
                <a:cubicBezTo>
                  <a:pt x="2570" y="1315"/>
                  <a:pt x="2609" y="1344"/>
                  <a:pt x="2632" y="1224"/>
                </a:cubicBezTo>
                <a:cubicBezTo>
                  <a:pt x="2579" y="1145"/>
                  <a:pt x="2518" y="1130"/>
                  <a:pt x="2426" y="1115"/>
                </a:cubicBezTo>
                <a:cubicBezTo>
                  <a:pt x="2291" y="1121"/>
                  <a:pt x="2283" y="1122"/>
                  <a:pt x="2177" y="1164"/>
                </a:cubicBezTo>
                <a:cubicBezTo>
                  <a:pt x="2159" y="1182"/>
                  <a:pt x="2155" y="1197"/>
                  <a:pt x="2141" y="1218"/>
                </a:cubicBezTo>
                <a:cubicBezTo>
                  <a:pt x="2130" y="1253"/>
                  <a:pt x="2106" y="1310"/>
                  <a:pt x="2153" y="1328"/>
                </a:cubicBezTo>
                <a:cubicBezTo>
                  <a:pt x="2140" y="1275"/>
                  <a:pt x="2113" y="1246"/>
                  <a:pt x="2062" y="1224"/>
                </a:cubicBezTo>
                <a:cubicBezTo>
                  <a:pt x="2042" y="1215"/>
                  <a:pt x="2001" y="1200"/>
                  <a:pt x="2001" y="1200"/>
                </a:cubicBezTo>
                <a:cubicBezTo>
                  <a:pt x="1896" y="1203"/>
                  <a:pt x="1786" y="1186"/>
                  <a:pt x="1692" y="1237"/>
                </a:cubicBezTo>
                <a:cubicBezTo>
                  <a:pt x="1680" y="1285"/>
                  <a:pt x="1696" y="1342"/>
                  <a:pt x="1747" y="1358"/>
                </a:cubicBezTo>
                <a:cubicBezTo>
                  <a:pt x="1797" y="1348"/>
                  <a:pt x="1809" y="1356"/>
                  <a:pt x="1765" y="1261"/>
                </a:cubicBezTo>
                <a:cubicBezTo>
                  <a:pt x="1731" y="1186"/>
                  <a:pt x="1616" y="1169"/>
                  <a:pt x="1546" y="1158"/>
                </a:cubicBezTo>
                <a:cubicBezTo>
                  <a:pt x="1464" y="1163"/>
                  <a:pt x="1387" y="1163"/>
                  <a:pt x="1316" y="1206"/>
                </a:cubicBezTo>
                <a:cubicBezTo>
                  <a:pt x="1287" y="1246"/>
                  <a:pt x="1302" y="1272"/>
                  <a:pt x="1316" y="1315"/>
                </a:cubicBezTo>
                <a:cubicBezTo>
                  <a:pt x="1386" y="1292"/>
                  <a:pt x="1242" y="1235"/>
                  <a:pt x="1219" y="1224"/>
                </a:cubicBezTo>
                <a:cubicBezTo>
                  <a:pt x="1204" y="1217"/>
                  <a:pt x="1192" y="1207"/>
                  <a:pt x="1177" y="1200"/>
                </a:cubicBezTo>
                <a:cubicBezTo>
                  <a:pt x="1115" y="1171"/>
                  <a:pt x="1049" y="1159"/>
                  <a:pt x="983" y="1140"/>
                </a:cubicBezTo>
                <a:cubicBezTo>
                  <a:pt x="910" y="1119"/>
                  <a:pt x="846" y="1098"/>
                  <a:pt x="770" y="1091"/>
                </a:cubicBezTo>
                <a:cubicBezTo>
                  <a:pt x="720" y="1081"/>
                  <a:pt x="670" y="1074"/>
                  <a:pt x="619" y="1067"/>
                </a:cubicBezTo>
                <a:cubicBezTo>
                  <a:pt x="601" y="1069"/>
                  <a:pt x="574" y="1058"/>
                  <a:pt x="564" y="1073"/>
                </a:cubicBezTo>
                <a:cubicBezTo>
                  <a:pt x="552" y="1092"/>
                  <a:pt x="565" y="1118"/>
                  <a:pt x="570" y="1140"/>
                </a:cubicBezTo>
                <a:cubicBezTo>
                  <a:pt x="584" y="1206"/>
                  <a:pt x="615" y="1268"/>
                  <a:pt x="631" y="1334"/>
                </a:cubicBezTo>
                <a:cubicBezTo>
                  <a:pt x="677" y="1309"/>
                  <a:pt x="704" y="1272"/>
                  <a:pt x="758" y="1261"/>
                </a:cubicBezTo>
                <a:cubicBezTo>
                  <a:pt x="781" y="1246"/>
                  <a:pt x="806" y="1226"/>
                  <a:pt x="831" y="1218"/>
                </a:cubicBezTo>
                <a:cubicBezTo>
                  <a:pt x="806" y="1324"/>
                  <a:pt x="920" y="1335"/>
                  <a:pt x="995" y="1346"/>
                </a:cubicBezTo>
                <a:cubicBezTo>
                  <a:pt x="1126" y="1338"/>
                  <a:pt x="1071" y="1342"/>
                  <a:pt x="1152" y="1315"/>
                </a:cubicBezTo>
                <a:cubicBezTo>
                  <a:pt x="1136" y="1205"/>
                  <a:pt x="1058" y="1174"/>
                  <a:pt x="977" y="1115"/>
                </a:cubicBezTo>
                <a:cubicBezTo>
                  <a:pt x="968" y="1108"/>
                  <a:pt x="961" y="1098"/>
                  <a:pt x="952" y="1091"/>
                </a:cubicBezTo>
                <a:cubicBezTo>
                  <a:pt x="933" y="1078"/>
                  <a:pt x="909" y="1071"/>
                  <a:pt x="892" y="1055"/>
                </a:cubicBezTo>
                <a:cubicBezTo>
                  <a:pt x="867" y="1032"/>
                  <a:pt x="841" y="1007"/>
                  <a:pt x="813" y="988"/>
                </a:cubicBezTo>
                <a:cubicBezTo>
                  <a:pt x="800" y="1040"/>
                  <a:pt x="788" y="1093"/>
                  <a:pt x="776" y="1146"/>
                </a:cubicBezTo>
                <a:cubicBezTo>
                  <a:pt x="796" y="1216"/>
                  <a:pt x="811" y="1113"/>
                  <a:pt x="813" y="1097"/>
                </a:cubicBezTo>
                <a:cubicBezTo>
                  <a:pt x="821" y="1012"/>
                  <a:pt x="822" y="927"/>
                  <a:pt x="831" y="842"/>
                </a:cubicBezTo>
                <a:cubicBezTo>
                  <a:pt x="837" y="589"/>
                  <a:pt x="761" y="538"/>
                  <a:pt x="910" y="588"/>
                </a:cubicBezTo>
                <a:cubicBezTo>
                  <a:pt x="933" y="565"/>
                  <a:pt x="930" y="545"/>
                  <a:pt x="940" y="515"/>
                </a:cubicBezTo>
                <a:cubicBezTo>
                  <a:pt x="938" y="479"/>
                  <a:pt x="942" y="441"/>
                  <a:pt x="934" y="406"/>
                </a:cubicBezTo>
                <a:cubicBezTo>
                  <a:pt x="927" y="373"/>
                  <a:pt x="868" y="363"/>
                  <a:pt x="843" y="357"/>
                </a:cubicBezTo>
                <a:cubicBezTo>
                  <a:pt x="781" y="370"/>
                  <a:pt x="775" y="362"/>
                  <a:pt x="764" y="418"/>
                </a:cubicBezTo>
                <a:cubicBezTo>
                  <a:pt x="771" y="446"/>
                  <a:pt x="769" y="466"/>
                  <a:pt x="789" y="485"/>
                </a:cubicBezTo>
                <a:cubicBezTo>
                  <a:pt x="803" y="499"/>
                  <a:pt x="843" y="509"/>
                  <a:pt x="843" y="509"/>
                </a:cubicBezTo>
                <a:cubicBezTo>
                  <a:pt x="859" y="507"/>
                  <a:pt x="877" y="510"/>
                  <a:pt x="892" y="503"/>
                </a:cubicBezTo>
                <a:cubicBezTo>
                  <a:pt x="925" y="488"/>
                  <a:pt x="926" y="452"/>
                  <a:pt x="940" y="424"/>
                </a:cubicBezTo>
                <a:cubicBezTo>
                  <a:pt x="946" y="386"/>
                  <a:pt x="952" y="347"/>
                  <a:pt x="958" y="309"/>
                </a:cubicBezTo>
                <a:cubicBezTo>
                  <a:pt x="954" y="210"/>
                  <a:pt x="967" y="41"/>
                  <a:pt x="843" y="0"/>
                </a:cubicBezTo>
                <a:cubicBezTo>
                  <a:pt x="815" y="21"/>
                  <a:pt x="808" y="44"/>
                  <a:pt x="789" y="72"/>
                </a:cubicBezTo>
                <a:cubicBezTo>
                  <a:pt x="780" y="108"/>
                  <a:pt x="760" y="156"/>
                  <a:pt x="740" y="188"/>
                </a:cubicBezTo>
                <a:cubicBezTo>
                  <a:pt x="742" y="216"/>
                  <a:pt x="741" y="245"/>
                  <a:pt x="746" y="273"/>
                </a:cubicBezTo>
                <a:cubicBezTo>
                  <a:pt x="753" y="314"/>
                  <a:pt x="814" y="364"/>
                  <a:pt x="837" y="388"/>
                </a:cubicBezTo>
                <a:cubicBezTo>
                  <a:pt x="867" y="419"/>
                  <a:pt x="848" y="400"/>
                  <a:pt x="898" y="436"/>
                </a:cubicBezTo>
                <a:cubicBezTo>
                  <a:pt x="912" y="446"/>
                  <a:pt x="940" y="467"/>
                  <a:pt x="940" y="467"/>
                </a:cubicBezTo>
                <a:cubicBezTo>
                  <a:pt x="960" y="547"/>
                  <a:pt x="896" y="632"/>
                  <a:pt x="867" y="703"/>
                </a:cubicBezTo>
                <a:cubicBezTo>
                  <a:pt x="820" y="815"/>
                  <a:pt x="793" y="935"/>
                  <a:pt x="776" y="1055"/>
                </a:cubicBezTo>
                <a:cubicBezTo>
                  <a:pt x="778" y="1134"/>
                  <a:pt x="777" y="1213"/>
                  <a:pt x="783" y="1291"/>
                </a:cubicBezTo>
                <a:cubicBezTo>
                  <a:pt x="784" y="1298"/>
                  <a:pt x="788" y="1311"/>
                  <a:pt x="795" y="1309"/>
                </a:cubicBezTo>
                <a:cubicBezTo>
                  <a:pt x="816" y="1304"/>
                  <a:pt x="819" y="1249"/>
                  <a:pt x="819" y="1249"/>
                </a:cubicBezTo>
                <a:cubicBezTo>
                  <a:pt x="821" y="1237"/>
                  <a:pt x="816" y="1221"/>
                  <a:pt x="825" y="1212"/>
                </a:cubicBezTo>
                <a:cubicBezTo>
                  <a:pt x="831" y="1206"/>
                  <a:pt x="833" y="1229"/>
                  <a:pt x="831" y="1237"/>
                </a:cubicBezTo>
                <a:cubicBezTo>
                  <a:pt x="829" y="1248"/>
                  <a:pt x="818" y="1257"/>
                  <a:pt x="813" y="1267"/>
                </a:cubicBezTo>
                <a:cubicBezTo>
                  <a:pt x="795" y="1304"/>
                  <a:pt x="790" y="1346"/>
                  <a:pt x="770" y="1382"/>
                </a:cubicBezTo>
                <a:cubicBezTo>
                  <a:pt x="760" y="1464"/>
                  <a:pt x="764" y="1524"/>
                  <a:pt x="849" y="1552"/>
                </a:cubicBezTo>
                <a:cubicBezTo>
                  <a:pt x="861" y="1548"/>
                  <a:pt x="886" y="1540"/>
                  <a:pt x="886" y="1540"/>
                </a:cubicBezTo>
                <a:cubicBezTo>
                  <a:pt x="874" y="1587"/>
                  <a:pt x="840" y="1633"/>
                  <a:pt x="813" y="1673"/>
                </a:cubicBezTo>
                <a:cubicBezTo>
                  <a:pt x="796" y="1698"/>
                  <a:pt x="815" y="1707"/>
                  <a:pt x="783" y="1728"/>
                </a:cubicBezTo>
                <a:cubicBezTo>
                  <a:pt x="785" y="1738"/>
                  <a:pt x="783" y="1750"/>
                  <a:pt x="789" y="1758"/>
                </a:cubicBezTo>
                <a:cubicBezTo>
                  <a:pt x="794" y="1765"/>
                  <a:pt x="805" y="1766"/>
                  <a:pt x="813" y="1770"/>
                </a:cubicBezTo>
                <a:cubicBezTo>
                  <a:pt x="842" y="1786"/>
                  <a:pt x="868" y="1795"/>
                  <a:pt x="898" y="1807"/>
                </a:cubicBezTo>
                <a:cubicBezTo>
                  <a:pt x="949" y="1802"/>
                  <a:pt x="1010" y="1784"/>
                  <a:pt x="1061" y="1782"/>
                </a:cubicBezTo>
                <a:cubicBezTo>
                  <a:pt x="1170" y="1778"/>
                  <a:pt x="1280" y="1778"/>
                  <a:pt x="1389" y="1776"/>
                </a:cubicBezTo>
                <a:cubicBezTo>
                  <a:pt x="1434" y="1767"/>
                  <a:pt x="1468" y="1762"/>
                  <a:pt x="1516" y="1758"/>
                </a:cubicBezTo>
                <a:cubicBezTo>
                  <a:pt x="1547" y="1748"/>
                  <a:pt x="1550" y="1720"/>
                  <a:pt x="1571" y="1697"/>
                </a:cubicBezTo>
                <a:cubicBezTo>
                  <a:pt x="1573" y="1691"/>
                  <a:pt x="1573" y="1674"/>
                  <a:pt x="1577" y="1679"/>
                </a:cubicBezTo>
                <a:cubicBezTo>
                  <a:pt x="1583" y="1685"/>
                  <a:pt x="1601" y="1747"/>
                  <a:pt x="1607" y="1764"/>
                </a:cubicBezTo>
                <a:cubicBezTo>
                  <a:pt x="1627" y="1818"/>
                  <a:pt x="1645" y="1861"/>
                  <a:pt x="1704" y="1873"/>
                </a:cubicBezTo>
                <a:cubicBezTo>
                  <a:pt x="1727" y="1868"/>
                  <a:pt x="1736" y="1870"/>
                  <a:pt x="1753" y="1855"/>
                </a:cubicBezTo>
                <a:cubicBezTo>
                  <a:pt x="1770" y="1840"/>
                  <a:pt x="1801" y="1807"/>
                  <a:pt x="1801" y="1807"/>
                </a:cubicBezTo>
                <a:cubicBezTo>
                  <a:pt x="1805" y="1791"/>
                  <a:pt x="1816" y="1774"/>
                  <a:pt x="1813" y="1758"/>
                </a:cubicBezTo>
                <a:cubicBezTo>
                  <a:pt x="1809" y="1738"/>
                  <a:pt x="1809" y="1716"/>
                  <a:pt x="1801" y="1697"/>
                </a:cubicBezTo>
                <a:cubicBezTo>
                  <a:pt x="1779" y="1641"/>
                  <a:pt x="1699" y="1625"/>
                  <a:pt x="1650" y="1606"/>
                </a:cubicBezTo>
                <a:cubicBezTo>
                  <a:pt x="1630" y="1610"/>
                  <a:pt x="1608" y="1610"/>
                  <a:pt x="1589" y="1619"/>
                </a:cubicBezTo>
                <a:cubicBezTo>
                  <a:pt x="1565" y="1630"/>
                  <a:pt x="1547" y="1707"/>
                  <a:pt x="1540" y="1734"/>
                </a:cubicBezTo>
                <a:cubicBezTo>
                  <a:pt x="1547" y="1799"/>
                  <a:pt x="1548" y="1818"/>
                  <a:pt x="1613" y="1831"/>
                </a:cubicBezTo>
                <a:cubicBezTo>
                  <a:pt x="1623" y="1825"/>
                  <a:pt x="1636" y="1821"/>
                  <a:pt x="1644" y="1813"/>
                </a:cubicBezTo>
                <a:cubicBezTo>
                  <a:pt x="1654" y="1803"/>
                  <a:pt x="1668" y="1776"/>
                  <a:pt x="1668" y="1776"/>
                </a:cubicBezTo>
                <a:cubicBezTo>
                  <a:pt x="1683" y="1718"/>
                  <a:pt x="1702" y="1666"/>
                  <a:pt x="1710" y="1606"/>
                </a:cubicBezTo>
                <a:cubicBezTo>
                  <a:pt x="1708" y="1550"/>
                  <a:pt x="1708" y="1493"/>
                  <a:pt x="1704" y="1437"/>
                </a:cubicBezTo>
                <a:cubicBezTo>
                  <a:pt x="1698" y="1346"/>
                  <a:pt x="1675" y="1190"/>
                  <a:pt x="1571" y="1164"/>
                </a:cubicBezTo>
                <a:cubicBezTo>
                  <a:pt x="1532" y="1183"/>
                  <a:pt x="1537" y="1198"/>
                  <a:pt x="1528" y="1237"/>
                </a:cubicBezTo>
                <a:cubicBezTo>
                  <a:pt x="1533" y="1289"/>
                  <a:pt x="1540" y="1329"/>
                  <a:pt x="1571" y="1370"/>
                </a:cubicBezTo>
                <a:cubicBezTo>
                  <a:pt x="1585" y="1411"/>
                  <a:pt x="1617" y="1416"/>
                  <a:pt x="1656" y="1425"/>
                </a:cubicBezTo>
                <a:cubicBezTo>
                  <a:pt x="1698" y="1392"/>
                  <a:pt x="1692" y="1388"/>
                  <a:pt x="1698" y="1328"/>
                </a:cubicBezTo>
                <a:cubicBezTo>
                  <a:pt x="1690" y="1235"/>
                  <a:pt x="1678" y="1046"/>
                  <a:pt x="1559" y="1006"/>
                </a:cubicBezTo>
                <a:cubicBezTo>
                  <a:pt x="1557" y="1012"/>
                  <a:pt x="1553" y="1030"/>
                  <a:pt x="1553" y="1024"/>
                </a:cubicBezTo>
                <a:cubicBezTo>
                  <a:pt x="1553" y="1014"/>
                  <a:pt x="1570" y="967"/>
                  <a:pt x="1571" y="964"/>
                </a:cubicBezTo>
                <a:cubicBezTo>
                  <a:pt x="1581" y="921"/>
                  <a:pt x="1593" y="879"/>
                  <a:pt x="1601" y="836"/>
                </a:cubicBezTo>
                <a:cubicBezTo>
                  <a:pt x="1595" y="738"/>
                  <a:pt x="1614" y="722"/>
                  <a:pt x="1534" y="697"/>
                </a:cubicBezTo>
                <a:cubicBezTo>
                  <a:pt x="1541" y="734"/>
                  <a:pt x="1553" y="747"/>
                  <a:pt x="1583" y="770"/>
                </a:cubicBezTo>
                <a:cubicBezTo>
                  <a:pt x="1644" y="750"/>
                  <a:pt x="1641" y="721"/>
                  <a:pt x="1668" y="667"/>
                </a:cubicBezTo>
                <a:cubicBezTo>
                  <a:pt x="1684" y="588"/>
                  <a:pt x="1678" y="627"/>
                  <a:pt x="1686" y="551"/>
                </a:cubicBezTo>
                <a:cubicBezTo>
                  <a:pt x="1676" y="463"/>
                  <a:pt x="1631" y="370"/>
                  <a:pt x="1534" y="351"/>
                </a:cubicBezTo>
                <a:cubicBezTo>
                  <a:pt x="1481" y="316"/>
                  <a:pt x="1493" y="377"/>
                  <a:pt x="1510" y="394"/>
                </a:cubicBezTo>
                <a:cubicBezTo>
                  <a:pt x="1529" y="413"/>
                  <a:pt x="1565" y="420"/>
                  <a:pt x="1589" y="424"/>
                </a:cubicBezTo>
                <a:cubicBezTo>
                  <a:pt x="1613" y="416"/>
                  <a:pt x="1630" y="408"/>
                  <a:pt x="1637" y="382"/>
                </a:cubicBezTo>
                <a:cubicBezTo>
                  <a:pt x="1642" y="364"/>
                  <a:pt x="1650" y="327"/>
                  <a:pt x="1650" y="327"/>
                </a:cubicBezTo>
                <a:cubicBezTo>
                  <a:pt x="1645" y="283"/>
                  <a:pt x="1636" y="251"/>
                  <a:pt x="1619" y="212"/>
                </a:cubicBezTo>
                <a:cubicBezTo>
                  <a:pt x="1604" y="178"/>
                  <a:pt x="1613" y="169"/>
                  <a:pt x="1577" y="157"/>
                </a:cubicBezTo>
                <a:cubicBezTo>
                  <a:pt x="1571" y="163"/>
                  <a:pt x="1562" y="168"/>
                  <a:pt x="1559" y="176"/>
                </a:cubicBezTo>
                <a:cubicBezTo>
                  <a:pt x="1557" y="182"/>
                  <a:pt x="1559" y="194"/>
                  <a:pt x="1565" y="194"/>
                </a:cubicBezTo>
                <a:cubicBezTo>
                  <a:pt x="1569" y="194"/>
                  <a:pt x="1583" y="164"/>
                  <a:pt x="1589" y="151"/>
                </a:cubicBezTo>
                <a:cubicBezTo>
                  <a:pt x="1591" y="137"/>
                  <a:pt x="1596" y="123"/>
                  <a:pt x="1595" y="109"/>
                </a:cubicBezTo>
                <a:cubicBezTo>
                  <a:pt x="1594" y="102"/>
                  <a:pt x="1590" y="91"/>
                  <a:pt x="1583" y="91"/>
                </a:cubicBezTo>
                <a:cubicBezTo>
                  <a:pt x="1577" y="91"/>
                  <a:pt x="1579" y="103"/>
                  <a:pt x="1577" y="109"/>
                </a:cubicBezTo>
                <a:cubicBezTo>
                  <a:pt x="1601" y="207"/>
                  <a:pt x="1669" y="209"/>
                  <a:pt x="1753" y="236"/>
                </a:cubicBezTo>
                <a:cubicBezTo>
                  <a:pt x="1793" y="234"/>
                  <a:pt x="1834" y="236"/>
                  <a:pt x="1874" y="230"/>
                </a:cubicBezTo>
                <a:cubicBezTo>
                  <a:pt x="1899" y="226"/>
                  <a:pt x="1947" y="206"/>
                  <a:pt x="1947" y="206"/>
                </a:cubicBezTo>
                <a:cubicBezTo>
                  <a:pt x="1971" y="188"/>
                  <a:pt x="1997" y="175"/>
                  <a:pt x="2007" y="145"/>
                </a:cubicBezTo>
                <a:cubicBezTo>
                  <a:pt x="1953" y="109"/>
                  <a:pt x="1983" y="198"/>
                  <a:pt x="2001" y="218"/>
                </a:cubicBezTo>
                <a:cubicBezTo>
                  <a:pt x="2048" y="270"/>
                  <a:pt x="2099" y="287"/>
                  <a:pt x="2165" y="309"/>
                </a:cubicBezTo>
                <a:cubicBezTo>
                  <a:pt x="2292" y="298"/>
                  <a:pt x="2277" y="321"/>
                  <a:pt x="2335" y="260"/>
                </a:cubicBezTo>
                <a:cubicBezTo>
                  <a:pt x="2348" y="207"/>
                  <a:pt x="2367" y="155"/>
                  <a:pt x="2298" y="133"/>
                </a:cubicBezTo>
                <a:cubicBezTo>
                  <a:pt x="2240" y="137"/>
                  <a:pt x="2208" y="122"/>
                  <a:pt x="2195" y="176"/>
                </a:cubicBezTo>
                <a:cubicBezTo>
                  <a:pt x="2207" y="259"/>
                  <a:pt x="2247" y="276"/>
                  <a:pt x="2323" y="291"/>
                </a:cubicBezTo>
                <a:cubicBezTo>
                  <a:pt x="2390" y="284"/>
                  <a:pt x="2390" y="286"/>
                  <a:pt x="2414" y="230"/>
                </a:cubicBezTo>
                <a:cubicBezTo>
                  <a:pt x="2412" y="218"/>
                  <a:pt x="2418" y="199"/>
                  <a:pt x="2407" y="194"/>
                </a:cubicBezTo>
                <a:cubicBezTo>
                  <a:pt x="2400" y="191"/>
                  <a:pt x="2379" y="240"/>
                  <a:pt x="2377" y="242"/>
                </a:cubicBezTo>
                <a:cubicBezTo>
                  <a:pt x="2331" y="304"/>
                  <a:pt x="2278" y="363"/>
                  <a:pt x="2238" y="430"/>
                </a:cubicBezTo>
                <a:cubicBezTo>
                  <a:pt x="2220" y="525"/>
                  <a:pt x="2247" y="618"/>
                  <a:pt x="2341" y="655"/>
                </a:cubicBezTo>
                <a:cubicBezTo>
                  <a:pt x="2374" y="637"/>
                  <a:pt x="2381" y="622"/>
                  <a:pt x="2359" y="582"/>
                </a:cubicBezTo>
                <a:cubicBezTo>
                  <a:pt x="2349" y="565"/>
                  <a:pt x="2304" y="558"/>
                  <a:pt x="2304" y="558"/>
                </a:cubicBezTo>
                <a:cubicBezTo>
                  <a:pt x="2251" y="565"/>
                  <a:pt x="2234" y="571"/>
                  <a:pt x="2195" y="606"/>
                </a:cubicBezTo>
                <a:cubicBezTo>
                  <a:pt x="2180" y="619"/>
                  <a:pt x="2153" y="648"/>
                  <a:pt x="2153" y="648"/>
                </a:cubicBezTo>
                <a:cubicBezTo>
                  <a:pt x="2146" y="666"/>
                  <a:pt x="2135" y="689"/>
                  <a:pt x="2135" y="709"/>
                </a:cubicBezTo>
                <a:cubicBezTo>
                  <a:pt x="2135" y="737"/>
                  <a:pt x="2136" y="766"/>
                  <a:pt x="2141" y="794"/>
                </a:cubicBezTo>
                <a:cubicBezTo>
                  <a:pt x="2143" y="809"/>
                  <a:pt x="2182" y="859"/>
                  <a:pt x="2183" y="861"/>
                </a:cubicBezTo>
                <a:cubicBezTo>
                  <a:pt x="2228" y="927"/>
                  <a:pt x="2270" y="934"/>
                  <a:pt x="2341" y="958"/>
                </a:cubicBezTo>
                <a:cubicBezTo>
                  <a:pt x="2349" y="956"/>
                  <a:pt x="2362" y="960"/>
                  <a:pt x="2365" y="952"/>
                </a:cubicBezTo>
                <a:cubicBezTo>
                  <a:pt x="2375" y="925"/>
                  <a:pt x="2353" y="889"/>
                  <a:pt x="2329" y="879"/>
                </a:cubicBezTo>
                <a:cubicBezTo>
                  <a:pt x="2321" y="876"/>
                  <a:pt x="2312" y="875"/>
                  <a:pt x="2304" y="873"/>
                </a:cubicBezTo>
                <a:cubicBezTo>
                  <a:pt x="2275" y="887"/>
                  <a:pt x="2269" y="901"/>
                  <a:pt x="2250" y="927"/>
                </a:cubicBezTo>
                <a:cubicBezTo>
                  <a:pt x="2244" y="959"/>
                  <a:pt x="2229" y="981"/>
                  <a:pt x="2220" y="1012"/>
                </a:cubicBezTo>
                <a:cubicBezTo>
                  <a:pt x="2215" y="1030"/>
                  <a:pt x="2207" y="1067"/>
                  <a:pt x="2207" y="1067"/>
                </a:cubicBezTo>
                <a:cubicBezTo>
                  <a:pt x="2217" y="1160"/>
                  <a:pt x="2239" y="1288"/>
                  <a:pt x="2347" y="1315"/>
                </a:cubicBezTo>
                <a:cubicBezTo>
                  <a:pt x="2357" y="1313"/>
                  <a:pt x="2372" y="1318"/>
                  <a:pt x="2377" y="1309"/>
                </a:cubicBezTo>
                <a:cubicBezTo>
                  <a:pt x="2398" y="1272"/>
                  <a:pt x="2363" y="1271"/>
                  <a:pt x="2347" y="1267"/>
                </a:cubicBezTo>
                <a:cubicBezTo>
                  <a:pt x="2317" y="1307"/>
                  <a:pt x="2280" y="1343"/>
                  <a:pt x="2256" y="1388"/>
                </a:cubicBezTo>
                <a:cubicBezTo>
                  <a:pt x="2247" y="1404"/>
                  <a:pt x="2232" y="1437"/>
                  <a:pt x="2232" y="1437"/>
                </a:cubicBezTo>
                <a:cubicBezTo>
                  <a:pt x="2203" y="1583"/>
                  <a:pt x="2252" y="1704"/>
                  <a:pt x="2395" y="1752"/>
                </a:cubicBezTo>
                <a:cubicBezTo>
                  <a:pt x="2403" y="1750"/>
                  <a:pt x="2414" y="1752"/>
                  <a:pt x="2420" y="1746"/>
                </a:cubicBezTo>
                <a:cubicBezTo>
                  <a:pt x="2433" y="1733"/>
                  <a:pt x="2420" y="1650"/>
                  <a:pt x="2407" y="1631"/>
                </a:cubicBezTo>
                <a:cubicBezTo>
                  <a:pt x="2403" y="1625"/>
                  <a:pt x="2395" y="1623"/>
                  <a:pt x="2389" y="1619"/>
                </a:cubicBezTo>
                <a:cubicBezTo>
                  <a:pt x="2339" y="1636"/>
                  <a:pt x="2343" y="1648"/>
                  <a:pt x="2304" y="1685"/>
                </a:cubicBezTo>
                <a:cubicBezTo>
                  <a:pt x="2296" y="1701"/>
                  <a:pt x="2270" y="1751"/>
                  <a:pt x="2262" y="1776"/>
                </a:cubicBezTo>
                <a:cubicBezTo>
                  <a:pt x="2257" y="1792"/>
                  <a:pt x="2250" y="1825"/>
                  <a:pt x="2250" y="1825"/>
                </a:cubicBezTo>
                <a:cubicBezTo>
                  <a:pt x="2257" y="1930"/>
                  <a:pt x="2243" y="1925"/>
                  <a:pt x="2341" y="1916"/>
                </a:cubicBezTo>
                <a:cubicBezTo>
                  <a:pt x="2366" y="1904"/>
                  <a:pt x="2380" y="1902"/>
                  <a:pt x="2395" y="1879"/>
                </a:cubicBezTo>
                <a:cubicBezTo>
                  <a:pt x="2388" y="1842"/>
                  <a:pt x="2368" y="1796"/>
                  <a:pt x="2414" y="1782"/>
                </a:cubicBezTo>
                <a:cubicBezTo>
                  <a:pt x="2466" y="1836"/>
                  <a:pt x="2513" y="1848"/>
                  <a:pt x="2589" y="1855"/>
                </a:cubicBezTo>
                <a:cubicBezTo>
                  <a:pt x="2706" y="1846"/>
                  <a:pt x="2729" y="1859"/>
                  <a:pt x="2808" y="1813"/>
                </a:cubicBezTo>
                <a:cubicBezTo>
                  <a:pt x="2825" y="1786"/>
                  <a:pt x="2840" y="1758"/>
                  <a:pt x="2850" y="1728"/>
                </a:cubicBezTo>
                <a:cubicBezTo>
                  <a:pt x="2844" y="1664"/>
                  <a:pt x="2835" y="1611"/>
                  <a:pt x="2765" y="1594"/>
                </a:cubicBezTo>
                <a:cubicBezTo>
                  <a:pt x="2757" y="1596"/>
                  <a:pt x="2746" y="1594"/>
                  <a:pt x="2741" y="1600"/>
                </a:cubicBezTo>
                <a:cubicBezTo>
                  <a:pt x="2722" y="1623"/>
                  <a:pt x="2737" y="1704"/>
                  <a:pt x="2759" y="1728"/>
                </a:cubicBezTo>
                <a:cubicBezTo>
                  <a:pt x="2823" y="1799"/>
                  <a:pt x="2907" y="1814"/>
                  <a:pt x="2996" y="1831"/>
                </a:cubicBezTo>
                <a:cubicBezTo>
                  <a:pt x="3046" y="1814"/>
                  <a:pt x="3063" y="1814"/>
                  <a:pt x="3080" y="1764"/>
                </a:cubicBezTo>
                <a:cubicBezTo>
                  <a:pt x="3078" y="1742"/>
                  <a:pt x="3079" y="1719"/>
                  <a:pt x="3074" y="1697"/>
                </a:cubicBezTo>
                <a:cubicBezTo>
                  <a:pt x="3072" y="1691"/>
                  <a:pt x="3068" y="1709"/>
                  <a:pt x="3068" y="1716"/>
                </a:cubicBezTo>
                <a:cubicBezTo>
                  <a:pt x="3068" y="1732"/>
                  <a:pt x="3072" y="1748"/>
                  <a:pt x="3074" y="1764"/>
                </a:cubicBezTo>
                <a:cubicBezTo>
                  <a:pt x="3088" y="1744"/>
                  <a:pt x="3096" y="1736"/>
                  <a:pt x="3105" y="1710"/>
                </a:cubicBezTo>
                <a:cubicBezTo>
                  <a:pt x="3111" y="1694"/>
                  <a:pt x="3117" y="1661"/>
                  <a:pt x="3117" y="1661"/>
                </a:cubicBezTo>
                <a:cubicBezTo>
                  <a:pt x="3112" y="1540"/>
                  <a:pt x="3128" y="1445"/>
                  <a:pt x="3014" y="1388"/>
                </a:cubicBezTo>
                <a:cubicBezTo>
                  <a:pt x="3000" y="1394"/>
                  <a:pt x="2981" y="1394"/>
                  <a:pt x="2971" y="1406"/>
                </a:cubicBezTo>
                <a:cubicBezTo>
                  <a:pt x="2963" y="1415"/>
                  <a:pt x="2965" y="1431"/>
                  <a:pt x="2965" y="1443"/>
                </a:cubicBezTo>
                <a:cubicBezTo>
                  <a:pt x="2965" y="1539"/>
                  <a:pt x="2963" y="1563"/>
                  <a:pt x="3038" y="1600"/>
                </a:cubicBezTo>
                <a:cubicBezTo>
                  <a:pt x="3058" y="1598"/>
                  <a:pt x="3081" y="1603"/>
                  <a:pt x="3099" y="1594"/>
                </a:cubicBezTo>
                <a:cubicBezTo>
                  <a:pt x="3124" y="1582"/>
                  <a:pt x="3131" y="1532"/>
                  <a:pt x="3135" y="1509"/>
                </a:cubicBezTo>
                <a:cubicBezTo>
                  <a:pt x="3133" y="1440"/>
                  <a:pt x="3134" y="1371"/>
                  <a:pt x="3129" y="1303"/>
                </a:cubicBezTo>
                <a:cubicBezTo>
                  <a:pt x="3121" y="1199"/>
                  <a:pt x="2976" y="1118"/>
                  <a:pt x="2886" y="1103"/>
                </a:cubicBezTo>
                <a:cubicBezTo>
                  <a:pt x="2870" y="1107"/>
                  <a:pt x="2852" y="1106"/>
                  <a:pt x="2838" y="1115"/>
                </a:cubicBezTo>
                <a:cubicBezTo>
                  <a:pt x="2821" y="1127"/>
                  <a:pt x="2841" y="1170"/>
                  <a:pt x="2844" y="1176"/>
                </a:cubicBezTo>
                <a:cubicBezTo>
                  <a:pt x="2861" y="1210"/>
                  <a:pt x="2890" y="1238"/>
                  <a:pt x="2923" y="1255"/>
                </a:cubicBezTo>
                <a:cubicBezTo>
                  <a:pt x="2931" y="1253"/>
                  <a:pt x="2942" y="1255"/>
                  <a:pt x="2947" y="1249"/>
                </a:cubicBezTo>
                <a:cubicBezTo>
                  <a:pt x="2960" y="1233"/>
                  <a:pt x="2971" y="1185"/>
                  <a:pt x="2977" y="1164"/>
                </a:cubicBezTo>
                <a:cubicBezTo>
                  <a:pt x="2996" y="1102"/>
                  <a:pt x="3013" y="1074"/>
                  <a:pt x="3038" y="1018"/>
                </a:cubicBezTo>
                <a:cubicBezTo>
                  <a:pt x="3046" y="1000"/>
                  <a:pt x="3057" y="970"/>
                  <a:pt x="3062" y="952"/>
                </a:cubicBezTo>
                <a:cubicBezTo>
                  <a:pt x="3067" y="936"/>
                  <a:pt x="3074" y="903"/>
                  <a:pt x="3074" y="903"/>
                </a:cubicBezTo>
                <a:cubicBezTo>
                  <a:pt x="3071" y="873"/>
                  <a:pt x="3081" y="836"/>
                  <a:pt x="3062" y="812"/>
                </a:cubicBezTo>
                <a:cubicBezTo>
                  <a:pt x="3052" y="799"/>
                  <a:pt x="3026" y="776"/>
                  <a:pt x="3026" y="776"/>
                </a:cubicBezTo>
                <a:cubicBezTo>
                  <a:pt x="3035" y="802"/>
                  <a:pt x="3049" y="810"/>
                  <a:pt x="3074" y="818"/>
                </a:cubicBezTo>
                <a:cubicBezTo>
                  <a:pt x="3097" y="804"/>
                  <a:pt x="3096" y="792"/>
                  <a:pt x="3111" y="770"/>
                </a:cubicBezTo>
                <a:cubicBezTo>
                  <a:pt x="3113" y="762"/>
                  <a:pt x="3114" y="753"/>
                  <a:pt x="3117" y="745"/>
                </a:cubicBezTo>
                <a:cubicBezTo>
                  <a:pt x="3120" y="735"/>
                  <a:pt x="3126" y="725"/>
                  <a:pt x="3129" y="715"/>
                </a:cubicBezTo>
                <a:cubicBezTo>
                  <a:pt x="3134" y="695"/>
                  <a:pt x="3141" y="655"/>
                  <a:pt x="3141" y="655"/>
                </a:cubicBezTo>
                <a:cubicBezTo>
                  <a:pt x="3151" y="530"/>
                  <a:pt x="3163" y="440"/>
                  <a:pt x="3026" y="406"/>
                </a:cubicBezTo>
                <a:cubicBezTo>
                  <a:pt x="3010" y="410"/>
                  <a:pt x="2989" y="406"/>
                  <a:pt x="2977" y="418"/>
                </a:cubicBezTo>
                <a:cubicBezTo>
                  <a:pt x="2970" y="425"/>
                  <a:pt x="2980" y="438"/>
                  <a:pt x="2983" y="448"/>
                </a:cubicBezTo>
                <a:cubicBezTo>
                  <a:pt x="2990" y="473"/>
                  <a:pt x="3006" y="483"/>
                  <a:pt x="3026" y="497"/>
                </a:cubicBezTo>
                <a:cubicBezTo>
                  <a:pt x="3038" y="489"/>
                  <a:pt x="3049" y="479"/>
                  <a:pt x="3062" y="473"/>
                </a:cubicBezTo>
                <a:cubicBezTo>
                  <a:pt x="3070" y="469"/>
                  <a:pt x="3079" y="466"/>
                  <a:pt x="3087" y="461"/>
                </a:cubicBezTo>
                <a:cubicBezTo>
                  <a:pt x="3114" y="444"/>
                  <a:pt x="3134" y="419"/>
                  <a:pt x="3159" y="400"/>
                </a:cubicBezTo>
                <a:cubicBezTo>
                  <a:pt x="3169" y="380"/>
                  <a:pt x="3176" y="360"/>
                  <a:pt x="3184" y="339"/>
                </a:cubicBezTo>
                <a:cubicBezTo>
                  <a:pt x="3182" y="325"/>
                  <a:pt x="3183" y="310"/>
                  <a:pt x="3177" y="297"/>
                </a:cubicBezTo>
                <a:cubicBezTo>
                  <a:pt x="3152" y="239"/>
                  <a:pt x="3040" y="187"/>
                  <a:pt x="2983" y="176"/>
                </a:cubicBezTo>
                <a:cubicBezTo>
                  <a:pt x="2975" y="172"/>
                  <a:pt x="2927" y="149"/>
                  <a:pt x="2917" y="157"/>
                </a:cubicBezTo>
                <a:cubicBezTo>
                  <a:pt x="2910" y="163"/>
                  <a:pt x="2925" y="173"/>
                  <a:pt x="2929" y="182"/>
                </a:cubicBezTo>
                <a:cubicBezTo>
                  <a:pt x="2939" y="207"/>
                  <a:pt x="2952" y="223"/>
                  <a:pt x="2971" y="242"/>
                </a:cubicBezTo>
                <a:cubicBezTo>
                  <a:pt x="3003" y="222"/>
                  <a:pt x="3009" y="180"/>
                  <a:pt x="3020" y="145"/>
                </a:cubicBezTo>
                <a:cubicBezTo>
                  <a:pt x="3018" y="127"/>
                  <a:pt x="3022" y="107"/>
                  <a:pt x="3014" y="91"/>
                </a:cubicBezTo>
                <a:cubicBezTo>
                  <a:pt x="3009" y="81"/>
                  <a:pt x="2954" y="58"/>
                  <a:pt x="2941" y="54"/>
                </a:cubicBezTo>
                <a:cubicBezTo>
                  <a:pt x="2921" y="48"/>
                  <a:pt x="2900" y="46"/>
                  <a:pt x="2880" y="42"/>
                </a:cubicBezTo>
                <a:cubicBezTo>
                  <a:pt x="2870" y="40"/>
                  <a:pt x="2850" y="36"/>
                  <a:pt x="2850" y="36"/>
                </a:cubicBezTo>
                <a:cubicBezTo>
                  <a:pt x="2830" y="38"/>
                  <a:pt x="2804" y="28"/>
                  <a:pt x="2789" y="42"/>
                </a:cubicBezTo>
                <a:cubicBezTo>
                  <a:pt x="2783" y="47"/>
                  <a:pt x="2807" y="136"/>
                  <a:pt x="2820" y="145"/>
                </a:cubicBezTo>
                <a:cubicBezTo>
                  <a:pt x="2882" y="187"/>
                  <a:pt x="2948" y="194"/>
                  <a:pt x="3020" y="200"/>
                </a:cubicBezTo>
                <a:cubicBezTo>
                  <a:pt x="3042" y="214"/>
                  <a:pt x="3043" y="229"/>
                  <a:pt x="3062" y="248"/>
                </a:cubicBezTo>
                <a:cubicBezTo>
                  <a:pt x="3071" y="275"/>
                  <a:pt x="3086" y="292"/>
                  <a:pt x="3093" y="321"/>
                </a:cubicBezTo>
                <a:cubicBezTo>
                  <a:pt x="3074" y="397"/>
                  <a:pt x="3081" y="476"/>
                  <a:pt x="3062" y="551"/>
                </a:cubicBezTo>
                <a:cubicBezTo>
                  <a:pt x="3064" y="592"/>
                  <a:pt x="3063" y="633"/>
                  <a:pt x="3068" y="673"/>
                </a:cubicBezTo>
                <a:cubicBezTo>
                  <a:pt x="3075" y="735"/>
                  <a:pt x="3137" y="769"/>
                  <a:pt x="3190" y="782"/>
                </a:cubicBezTo>
                <a:cubicBezTo>
                  <a:pt x="3248" y="759"/>
                  <a:pt x="3226" y="739"/>
                  <a:pt x="3208" y="685"/>
                </a:cubicBezTo>
                <a:cubicBezTo>
                  <a:pt x="3206" y="679"/>
                  <a:pt x="3207" y="671"/>
                  <a:pt x="3202" y="667"/>
                </a:cubicBezTo>
                <a:cubicBezTo>
                  <a:pt x="3181" y="653"/>
                  <a:pt x="3135" y="630"/>
                  <a:pt x="3135" y="630"/>
                </a:cubicBezTo>
                <a:cubicBezTo>
                  <a:pt x="3041" y="638"/>
                  <a:pt x="3062" y="630"/>
                  <a:pt x="3038" y="703"/>
                </a:cubicBezTo>
                <a:cubicBezTo>
                  <a:pt x="3040" y="729"/>
                  <a:pt x="3041" y="756"/>
                  <a:pt x="3044" y="782"/>
                </a:cubicBezTo>
                <a:cubicBezTo>
                  <a:pt x="3051" y="835"/>
                  <a:pt x="3122" y="858"/>
                  <a:pt x="3165" y="867"/>
                </a:cubicBezTo>
                <a:cubicBezTo>
                  <a:pt x="3260" y="859"/>
                  <a:pt x="3376" y="833"/>
                  <a:pt x="3456" y="776"/>
                </a:cubicBezTo>
                <a:cubicBezTo>
                  <a:pt x="3482" y="757"/>
                  <a:pt x="3500" y="726"/>
                  <a:pt x="3523" y="703"/>
                </a:cubicBezTo>
                <a:cubicBezTo>
                  <a:pt x="3527" y="689"/>
                  <a:pt x="3535" y="676"/>
                  <a:pt x="3535" y="661"/>
                </a:cubicBezTo>
                <a:cubicBezTo>
                  <a:pt x="3535" y="606"/>
                  <a:pt x="3485" y="585"/>
                  <a:pt x="3438" y="576"/>
                </a:cubicBezTo>
                <a:cubicBezTo>
                  <a:pt x="3353" y="582"/>
                  <a:pt x="3330" y="568"/>
                  <a:pt x="3317" y="648"/>
                </a:cubicBezTo>
                <a:cubicBezTo>
                  <a:pt x="3319" y="668"/>
                  <a:pt x="3319" y="689"/>
                  <a:pt x="3323" y="709"/>
                </a:cubicBezTo>
                <a:cubicBezTo>
                  <a:pt x="3345" y="813"/>
                  <a:pt x="3501" y="837"/>
                  <a:pt x="3584" y="849"/>
                </a:cubicBezTo>
                <a:cubicBezTo>
                  <a:pt x="3683" y="842"/>
                  <a:pt x="3673" y="856"/>
                  <a:pt x="3729" y="800"/>
                </a:cubicBezTo>
                <a:cubicBezTo>
                  <a:pt x="3738" y="772"/>
                  <a:pt x="3744" y="651"/>
                  <a:pt x="3723" y="715"/>
                </a:cubicBezTo>
                <a:cubicBezTo>
                  <a:pt x="3728" y="820"/>
                  <a:pt x="3733" y="1048"/>
                  <a:pt x="3869" y="1091"/>
                </a:cubicBezTo>
                <a:cubicBezTo>
                  <a:pt x="3875" y="1072"/>
                  <a:pt x="3886" y="1050"/>
                  <a:pt x="3869" y="1030"/>
                </a:cubicBezTo>
                <a:cubicBezTo>
                  <a:pt x="3864" y="1024"/>
                  <a:pt x="3855" y="1038"/>
                  <a:pt x="3850" y="1043"/>
                </a:cubicBezTo>
                <a:cubicBezTo>
                  <a:pt x="3846" y="1047"/>
                  <a:pt x="3819" y="1080"/>
                  <a:pt x="3814" y="1091"/>
                </a:cubicBezTo>
                <a:cubicBezTo>
                  <a:pt x="3772" y="1177"/>
                  <a:pt x="3730" y="1231"/>
                  <a:pt x="3711" y="1328"/>
                </a:cubicBezTo>
                <a:cubicBezTo>
                  <a:pt x="3715" y="1360"/>
                  <a:pt x="3717" y="1393"/>
                  <a:pt x="3723" y="1425"/>
                </a:cubicBezTo>
                <a:cubicBezTo>
                  <a:pt x="3732" y="1470"/>
                  <a:pt x="3785" y="1486"/>
                  <a:pt x="3820" y="1503"/>
                </a:cubicBezTo>
                <a:cubicBezTo>
                  <a:pt x="3836" y="1501"/>
                  <a:pt x="3854" y="1503"/>
                  <a:pt x="3869" y="1497"/>
                </a:cubicBezTo>
                <a:cubicBezTo>
                  <a:pt x="3917" y="1480"/>
                  <a:pt x="3861" y="1421"/>
                  <a:pt x="3850" y="1406"/>
                </a:cubicBezTo>
                <a:cubicBezTo>
                  <a:pt x="3839" y="1390"/>
                  <a:pt x="3799" y="1383"/>
                  <a:pt x="3784" y="1376"/>
                </a:cubicBezTo>
                <a:cubicBezTo>
                  <a:pt x="3765" y="1367"/>
                  <a:pt x="3748" y="1354"/>
                  <a:pt x="3729" y="1346"/>
                </a:cubicBezTo>
                <a:cubicBezTo>
                  <a:pt x="3706" y="1336"/>
                  <a:pt x="3686" y="1333"/>
                  <a:pt x="3663" y="1321"/>
                </a:cubicBezTo>
                <a:cubicBezTo>
                  <a:pt x="3621" y="1329"/>
                  <a:pt x="3604" y="1341"/>
                  <a:pt x="3590" y="1382"/>
                </a:cubicBezTo>
                <a:cubicBezTo>
                  <a:pt x="3603" y="1421"/>
                  <a:pt x="3607" y="1417"/>
                  <a:pt x="3638" y="1394"/>
                </a:cubicBezTo>
                <a:cubicBezTo>
                  <a:pt x="3650" y="1321"/>
                  <a:pt x="3652" y="1205"/>
                  <a:pt x="3566" y="1170"/>
                </a:cubicBezTo>
                <a:cubicBezTo>
                  <a:pt x="3542" y="1160"/>
                  <a:pt x="3501" y="1156"/>
                  <a:pt x="3475" y="1152"/>
                </a:cubicBezTo>
                <a:cubicBezTo>
                  <a:pt x="3375" y="1156"/>
                  <a:pt x="3286" y="1140"/>
                  <a:pt x="3214" y="1212"/>
                </a:cubicBezTo>
                <a:cubicBezTo>
                  <a:pt x="3209" y="1222"/>
                  <a:pt x="3195" y="1248"/>
                  <a:pt x="3196" y="1261"/>
                </a:cubicBezTo>
                <a:cubicBezTo>
                  <a:pt x="3203" y="1325"/>
                  <a:pt x="3272" y="1374"/>
                  <a:pt x="3329" y="1388"/>
                </a:cubicBezTo>
                <a:cubicBezTo>
                  <a:pt x="3351" y="1386"/>
                  <a:pt x="3376" y="1391"/>
                  <a:pt x="3396" y="1382"/>
                </a:cubicBezTo>
                <a:cubicBezTo>
                  <a:pt x="3418" y="1372"/>
                  <a:pt x="3409" y="1293"/>
                  <a:pt x="3390" y="1279"/>
                </a:cubicBezTo>
                <a:cubicBezTo>
                  <a:pt x="3336" y="1239"/>
                  <a:pt x="3289" y="1228"/>
                  <a:pt x="3226" y="1212"/>
                </a:cubicBezTo>
                <a:cubicBezTo>
                  <a:pt x="3145" y="1218"/>
                  <a:pt x="3141" y="1212"/>
                  <a:pt x="3087" y="1255"/>
                </a:cubicBezTo>
                <a:cubicBezTo>
                  <a:pt x="3062" y="1301"/>
                  <a:pt x="3069" y="1278"/>
                  <a:pt x="3080" y="1364"/>
                </a:cubicBezTo>
                <a:cubicBezTo>
                  <a:pt x="3081" y="1370"/>
                  <a:pt x="3087" y="1388"/>
                  <a:pt x="3087" y="1382"/>
                </a:cubicBezTo>
                <a:cubicBezTo>
                  <a:pt x="3087" y="1353"/>
                  <a:pt x="3080" y="1352"/>
                  <a:pt x="3062" y="1334"/>
                </a:cubicBezTo>
                <a:cubicBezTo>
                  <a:pt x="3050" y="1336"/>
                  <a:pt x="3037" y="1335"/>
                  <a:pt x="3026" y="1340"/>
                </a:cubicBezTo>
                <a:cubicBezTo>
                  <a:pt x="3018" y="1343"/>
                  <a:pt x="3013" y="1351"/>
                  <a:pt x="3008" y="1358"/>
                </a:cubicBezTo>
                <a:cubicBezTo>
                  <a:pt x="3004" y="1363"/>
                  <a:pt x="3002" y="1376"/>
                  <a:pt x="3002" y="1376"/>
                </a:cubicBezTo>
              </a:path>
            </a:pathLst>
          </a:custGeom>
          <a:noFill/>
          <a:ln w="50800">
            <a:solidFill>
              <a:srgbClr val="33CC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9430" name="Text Box 38"/>
          <p:cNvSpPr txBox="1">
            <a:spLocks noChangeArrowheads="1"/>
          </p:cNvSpPr>
          <p:nvPr/>
        </p:nvSpPr>
        <p:spPr bwMode="auto">
          <a:xfrm>
            <a:off x="539750" y="5157788"/>
            <a:ext cx="842486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ko-KR" sz="1800">
                <a:latin typeface="Tahoma" panose="020B0604030504040204" pitchFamily="34" charset="0"/>
              </a:rPr>
              <a:t>Initialize each qubit in </a:t>
            </a:r>
            <a:r>
              <a:rPr kumimoji="0" lang="en-US" altLang="ko-KR" sz="1800">
                <a:latin typeface="Tahoma" panose="020B0604030504040204" pitchFamily="34" charset="0"/>
              </a:rPr>
              <a:t>|</a:t>
            </a:r>
            <a:r>
              <a:rPr kumimoji="0" lang="en-US" altLang="ko-KR" sz="1800" b="1">
                <a:latin typeface="Tahoma" panose="020B0604030504040204" pitchFamily="34" charset="0"/>
                <a:sym typeface="MT Symbol" panose="05050102010706020507" pitchFamily="18" charset="2"/>
              </a:rPr>
              <a:t>+</a:t>
            </a:r>
            <a:r>
              <a:rPr kumimoji="0" lang="en-US" altLang="ko-KR" sz="1800" b="1">
                <a:latin typeface="Tahoma" panose="020B0604030504040204" pitchFamily="34" charset="0"/>
                <a:sym typeface="Symbol" panose="05050102010706020507" pitchFamily="18" charset="2"/>
              </a:rPr>
              <a:t> </a:t>
            </a:r>
            <a:r>
              <a:rPr kumimoji="0" lang="en-US" altLang="ko-KR" sz="1800">
                <a:latin typeface="Tahoma" panose="020B0604030504040204" pitchFamily="34" charset="0"/>
                <a:sym typeface="Symbol" panose="05050102010706020507" pitchFamily="18" charset="2"/>
              </a:rPr>
              <a:t>state.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kumimoji="0" lang="en-US" altLang="ko-KR" sz="1800">
                <a:latin typeface="Tahoma" panose="020B0604030504040204" pitchFamily="34" charset="0"/>
                <a:sym typeface="Symbol" panose="05050102010706020507" pitchFamily="18" charset="2"/>
              </a:rPr>
              <a:t>Contolled-Phase between the neighboring qubits.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kumimoji="0" lang="en-US" altLang="ko-KR" sz="1800">
                <a:latin typeface="Tahoma" panose="020B0604030504040204" pitchFamily="34" charset="0"/>
                <a:sym typeface="Symbol" panose="05050102010706020507" pitchFamily="18" charset="2"/>
              </a:rPr>
              <a:t>Single qubit manipulations and single qubit measurements only </a:t>
            </a:r>
            <a:r>
              <a:rPr kumimoji="0" lang="en-US" altLang="ko-KR" sz="1800">
                <a:solidFill>
                  <a:srgbClr val="FF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[Sculpturing]</a:t>
            </a:r>
            <a:r>
              <a:rPr kumimoji="0" lang="en-US" altLang="ko-KR" sz="1800">
                <a:latin typeface="Tahoma" panose="020B0604030504040204" pitchFamily="34" charset="0"/>
                <a:sym typeface="Symbol" panose="05050102010706020507" pitchFamily="18" charset="2"/>
              </a:rPr>
              <a:t>.</a:t>
            </a:r>
            <a:br>
              <a:rPr kumimoji="0" lang="en-US" altLang="ko-KR" sz="1800">
                <a:latin typeface="Tahoma" panose="020B0604030504040204" pitchFamily="34" charset="0"/>
                <a:sym typeface="Symbol" panose="05050102010706020507" pitchFamily="18" charset="2"/>
              </a:rPr>
            </a:br>
            <a:r>
              <a:rPr kumimoji="0" lang="en-US" altLang="ko-KR" sz="1800">
                <a:latin typeface="Tahoma" panose="020B0604030504040204" pitchFamily="34" charset="0"/>
                <a:sym typeface="Symbol" panose="05050102010706020507" pitchFamily="18" charset="2"/>
              </a:rPr>
              <a:t>No two qubit operations! </a:t>
            </a:r>
          </a:p>
        </p:txBody>
      </p:sp>
    </p:spTree>
    <p:extLst>
      <p:ext uri="{BB962C8B-B14F-4D97-AF65-F5344CB8AC3E}">
        <p14:creationId xmlns:p14="http://schemas.microsoft.com/office/powerpoint/2010/main" xmlns="" val="201314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9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2270585" y="293688"/>
            <a:ext cx="479650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/>
            <a:r>
              <a:rPr kumimoji="0" lang="en-US" altLang="ko-KR" sz="4400" dirty="0">
                <a:solidFill>
                  <a:srgbClr val="0000FF"/>
                </a:solidFill>
                <a:latin typeface="Arial" panose="020B0604020202020204" pitchFamily="34" charset="0"/>
              </a:rPr>
              <a:t>Entanglement</a:t>
            </a:r>
          </a:p>
          <a:p>
            <a:pPr algn="ctr" latinLnBrk="0"/>
            <a:r>
              <a:rPr kumimoji="0" lang="en-US" altLang="ko-KR" sz="4400" dirty="0">
                <a:solidFill>
                  <a:srgbClr val="0000FF"/>
                </a:solidFill>
                <a:latin typeface="Arial" panose="020B0604020202020204" pitchFamily="34" charset="0"/>
              </a:rPr>
              <a:t>EPR &amp; Nonlocality</a:t>
            </a:r>
          </a:p>
        </p:txBody>
      </p:sp>
      <p:sp>
        <p:nvSpPr>
          <p:cNvPr id="10245" name="AutoShape 3"/>
          <p:cNvSpPr>
            <a:spLocks noChangeArrowheads="1"/>
          </p:cNvSpPr>
          <p:nvPr/>
        </p:nvSpPr>
        <p:spPr bwMode="auto">
          <a:xfrm>
            <a:off x="4298950" y="1900238"/>
            <a:ext cx="927100" cy="836612"/>
          </a:xfrm>
          <a:prstGeom prst="sun">
            <a:avLst>
              <a:gd name="adj" fmla="val 25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0246" name="AutoShape 4"/>
          <p:cNvSpPr>
            <a:spLocks noChangeArrowheads="1"/>
          </p:cNvSpPr>
          <p:nvPr/>
        </p:nvSpPr>
        <p:spPr bwMode="auto">
          <a:xfrm flipH="1">
            <a:off x="2957513" y="2192338"/>
            <a:ext cx="488950" cy="252412"/>
          </a:xfrm>
          <a:prstGeom prst="rightArrow">
            <a:avLst>
              <a:gd name="adj1" fmla="val 50000"/>
              <a:gd name="adj2" fmla="val 48428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0247" name="AutoShape 5"/>
          <p:cNvSpPr>
            <a:spLocks noChangeArrowheads="1"/>
          </p:cNvSpPr>
          <p:nvPr/>
        </p:nvSpPr>
        <p:spPr bwMode="auto">
          <a:xfrm>
            <a:off x="6100763" y="2192338"/>
            <a:ext cx="488950" cy="252412"/>
          </a:xfrm>
          <a:prstGeom prst="rightArrow">
            <a:avLst>
              <a:gd name="adj1" fmla="val 50000"/>
              <a:gd name="adj2" fmla="val 48428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0248" name="Text Box 6"/>
          <p:cNvSpPr txBox="1">
            <a:spLocks noChangeArrowheads="1"/>
          </p:cNvSpPr>
          <p:nvPr/>
        </p:nvSpPr>
        <p:spPr bwMode="auto">
          <a:xfrm>
            <a:off x="984250" y="2084388"/>
            <a:ext cx="9223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b="1">
                <a:latin typeface="Arial" panose="020B0604020202020204" pitchFamily="34" charset="0"/>
              </a:rPr>
              <a:t>Alice</a:t>
            </a:r>
          </a:p>
        </p:txBody>
      </p:sp>
      <p:sp>
        <p:nvSpPr>
          <p:cNvPr id="10249" name="Text Box 7"/>
          <p:cNvSpPr txBox="1">
            <a:spLocks noChangeArrowheads="1"/>
          </p:cNvSpPr>
          <p:nvPr/>
        </p:nvSpPr>
        <p:spPr bwMode="auto">
          <a:xfrm>
            <a:off x="7681913" y="2084388"/>
            <a:ext cx="7858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b="1">
                <a:latin typeface="Arial" panose="020B0604020202020204" pitchFamily="34" charset="0"/>
              </a:rPr>
              <a:t>Bob</a:t>
            </a:r>
          </a:p>
        </p:txBody>
      </p:sp>
      <p:graphicFrame>
        <p:nvGraphicFramePr>
          <p:cNvPr id="10242" name="Object 0"/>
          <p:cNvGraphicFramePr>
            <a:graphicFrameLocks noChangeAspect="1"/>
          </p:cNvGraphicFramePr>
          <p:nvPr/>
        </p:nvGraphicFramePr>
        <p:xfrm>
          <a:off x="1598613" y="2927350"/>
          <a:ext cx="6302375" cy="971550"/>
        </p:xfrm>
        <a:graphic>
          <a:graphicData uri="http://schemas.openxmlformats.org/presentationml/2006/ole">
            <p:oleObj spid="_x0000_s211076" name="Equation" r:id="rId3" imgW="2476500" imgH="419100" progId="">
              <p:embed/>
            </p:oleObj>
          </a:graphicData>
        </a:graphic>
      </p:graphicFrame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578723" y="4190375"/>
            <a:ext cx="790876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dirty="0">
                <a:solidFill>
                  <a:srgbClr val="FF0066"/>
                </a:solidFill>
                <a:latin typeface="Arial" panose="020B0604020202020204" pitchFamily="34" charset="0"/>
              </a:rPr>
              <a:t>Local Hidden Variable  </a:t>
            </a:r>
            <a:r>
              <a:rPr lang="en-US" altLang="ko-KR" dirty="0">
                <a:solidFill>
                  <a:srgbClr val="FF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ko-KR" dirty="0">
                <a:solidFill>
                  <a:srgbClr val="FF0066"/>
                </a:solidFill>
                <a:latin typeface="Arial" panose="020B0604020202020204" pitchFamily="34" charset="0"/>
              </a:rPr>
              <a:t>Bell’s Inequality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ko-KR" dirty="0">
                <a:solidFill>
                  <a:srgbClr val="0000FF"/>
                </a:solidFill>
                <a:latin typeface="Arial" panose="020B0604020202020204" pitchFamily="34" charset="0"/>
              </a:rPr>
              <a:t>Aspect’s Experiment </a:t>
            </a:r>
            <a:r>
              <a:rPr lang="en-US" altLang="ko-KR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Quantum Mechanics is nonlocal!</a:t>
            </a:r>
            <a:endParaRPr lang="en-US" altLang="ko-KR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43" name="Object 1"/>
          <p:cNvGraphicFramePr>
            <a:graphicFrameLocks noChangeAspect="1"/>
          </p:cNvGraphicFramePr>
          <p:nvPr/>
        </p:nvGraphicFramePr>
        <p:xfrm>
          <a:off x="989013" y="5394325"/>
          <a:ext cx="7335837" cy="971550"/>
        </p:xfrm>
        <a:graphic>
          <a:graphicData uri="http://schemas.openxmlformats.org/presentationml/2006/ole">
            <p:oleObj spid="_x0000_s211077" name="Equation" r:id="rId4" imgW="2882900" imgH="4191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052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0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594360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1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3432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10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19954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10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43830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103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469741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10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62600"/>
            <a:ext cx="2895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103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33600"/>
            <a:ext cx="13890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103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71800"/>
            <a:ext cx="24923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103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4267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7" name="Rectangle 1035"/>
          <p:cNvSpPr>
            <a:spLocks noChangeArrowheads="1"/>
          </p:cNvSpPr>
          <p:nvPr/>
        </p:nvSpPr>
        <p:spPr bwMode="auto">
          <a:xfrm>
            <a:off x="84138" y="1981200"/>
            <a:ext cx="4745037" cy="4191000"/>
          </a:xfrm>
          <a:prstGeom prst="rect">
            <a:avLst/>
          </a:prstGeom>
          <a:noFill/>
          <a:ln w="1905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0428" name="Rectangle 1036"/>
          <p:cNvSpPr>
            <a:spLocks noChangeArrowheads="1"/>
          </p:cNvSpPr>
          <p:nvPr/>
        </p:nvSpPr>
        <p:spPr bwMode="auto">
          <a:xfrm>
            <a:off x="4892675" y="1981200"/>
            <a:ext cx="4167188" cy="4191000"/>
          </a:xfrm>
          <a:prstGeom prst="rect">
            <a:avLst/>
          </a:prstGeom>
          <a:noFill/>
          <a:ln w="1905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0429" name="Text Box 1037"/>
          <p:cNvSpPr txBox="1">
            <a:spLocks noChangeArrowheads="1"/>
          </p:cNvSpPr>
          <p:nvPr/>
        </p:nvSpPr>
        <p:spPr bwMode="auto">
          <a:xfrm>
            <a:off x="152400" y="5943600"/>
            <a:ext cx="4648200" cy="336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600">
                <a:latin typeface="Verdana" panose="020B0604030504040204" pitchFamily="34" charset="0"/>
              </a:rPr>
              <a:t>Bell’s inequality, CHSH inequality (Classical)</a:t>
            </a:r>
          </a:p>
        </p:txBody>
      </p:sp>
      <p:sp>
        <p:nvSpPr>
          <p:cNvPr id="60430" name="Text Box 1038"/>
          <p:cNvSpPr txBox="1">
            <a:spLocks noChangeArrowheads="1"/>
          </p:cNvSpPr>
          <p:nvPr/>
        </p:nvSpPr>
        <p:spPr bwMode="auto">
          <a:xfrm>
            <a:off x="5105400" y="5943600"/>
            <a:ext cx="3581400" cy="3365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600">
                <a:latin typeface="Verdana" panose="020B0604030504040204" pitchFamily="34" charset="0"/>
              </a:rPr>
              <a:t>Violation of inequality (Quantum)</a:t>
            </a:r>
          </a:p>
        </p:txBody>
      </p:sp>
    </p:spTree>
    <p:extLst>
      <p:ext uri="{BB962C8B-B14F-4D97-AF65-F5344CB8AC3E}">
        <p14:creationId xmlns:p14="http://schemas.microsoft.com/office/powerpoint/2010/main" xmlns="" val="28356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026"/>
          <p:cNvSpPr>
            <a:spLocks noChangeArrowheads="1"/>
          </p:cNvSpPr>
          <p:nvPr/>
        </p:nvSpPr>
        <p:spPr bwMode="auto">
          <a:xfrm>
            <a:off x="379413" y="4038600"/>
            <a:ext cx="7991475" cy="1981200"/>
          </a:xfrm>
          <a:prstGeom prst="rect">
            <a:avLst/>
          </a:prstGeom>
          <a:solidFill>
            <a:srgbClr val="FF99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1269" name="Rectangle 1027"/>
          <p:cNvSpPr>
            <a:spLocks noChangeArrowheads="1"/>
          </p:cNvSpPr>
          <p:nvPr/>
        </p:nvSpPr>
        <p:spPr bwMode="auto">
          <a:xfrm>
            <a:off x="379413" y="3057525"/>
            <a:ext cx="7991475" cy="828675"/>
          </a:xfrm>
          <a:prstGeom prst="rect">
            <a:avLst/>
          </a:prstGeom>
          <a:solidFill>
            <a:srgbClr val="00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1270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23888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dirty="0" smtClean="0">
                <a:solidFill>
                  <a:srgbClr val="0000FF"/>
                </a:solidFill>
                <a:latin typeface="Arial" panose="020B0604020202020204" pitchFamily="34" charset="0"/>
              </a:rPr>
              <a:t>Entanglement</a:t>
            </a:r>
            <a:br>
              <a:rPr lang="en-US" altLang="ko-KR" dirty="0" smtClean="0">
                <a:solidFill>
                  <a:srgbClr val="0000FF"/>
                </a:solidFill>
                <a:latin typeface="Arial" panose="020B0604020202020204" pitchFamily="34" charset="0"/>
              </a:rPr>
            </a:br>
            <a:r>
              <a:rPr lang="en-US" altLang="ko-KR" sz="3200" dirty="0" smtClean="0">
                <a:latin typeface="Arial" panose="020B0604020202020204" pitchFamily="34" charset="0"/>
              </a:rPr>
              <a:t>Quantum correlation</a:t>
            </a:r>
          </a:p>
        </p:txBody>
      </p:sp>
      <p:sp>
        <p:nvSpPr>
          <p:cNvPr id="11271" name="Oval 1029"/>
          <p:cNvSpPr>
            <a:spLocks noChangeArrowheads="1"/>
          </p:cNvSpPr>
          <p:nvPr/>
        </p:nvSpPr>
        <p:spPr bwMode="auto">
          <a:xfrm>
            <a:off x="3219450" y="1992313"/>
            <a:ext cx="2128838" cy="1065212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1272" name="Text Box 1030"/>
          <p:cNvSpPr txBox="1">
            <a:spLocks noChangeArrowheads="1"/>
          </p:cNvSpPr>
          <p:nvPr/>
        </p:nvSpPr>
        <p:spPr bwMode="auto">
          <a:xfrm>
            <a:off x="623888" y="1152525"/>
            <a:ext cx="1255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b="1">
                <a:latin typeface="Verdana" panose="020B0604030504040204" pitchFamily="34" charset="0"/>
              </a:rPr>
              <a:t>Alice</a:t>
            </a:r>
          </a:p>
        </p:txBody>
      </p:sp>
      <p:sp>
        <p:nvSpPr>
          <p:cNvPr id="11273" name="Text Box 1031"/>
          <p:cNvSpPr txBox="1">
            <a:spLocks noChangeArrowheads="1"/>
          </p:cNvSpPr>
          <p:nvPr/>
        </p:nvSpPr>
        <p:spPr bwMode="auto">
          <a:xfrm>
            <a:off x="6888163" y="1190625"/>
            <a:ext cx="1255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b="1">
                <a:latin typeface="Verdana" panose="020B0604030504040204" pitchFamily="34" charset="0"/>
              </a:rPr>
              <a:t>Bob</a:t>
            </a:r>
          </a:p>
        </p:txBody>
      </p:sp>
      <p:sp>
        <p:nvSpPr>
          <p:cNvPr id="11274" name="Text Box 1032"/>
          <p:cNvSpPr txBox="1">
            <a:spLocks noChangeArrowheads="1"/>
          </p:cNvSpPr>
          <p:nvPr/>
        </p:nvSpPr>
        <p:spPr bwMode="auto">
          <a:xfrm rot="552592">
            <a:off x="3570288" y="2003425"/>
            <a:ext cx="12271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 b="1">
                <a:latin typeface="Arial" panose="020B0604020202020204" pitchFamily="34" charset="0"/>
              </a:rPr>
              <a:t>0  </a:t>
            </a:r>
          </a:p>
        </p:txBody>
      </p:sp>
      <p:sp>
        <p:nvSpPr>
          <p:cNvPr id="11275" name="Text Box 1033"/>
          <p:cNvSpPr txBox="1">
            <a:spLocks noChangeArrowheads="1"/>
          </p:cNvSpPr>
          <p:nvPr/>
        </p:nvSpPr>
        <p:spPr bwMode="auto">
          <a:xfrm rot="-1120788">
            <a:off x="3921125" y="2478088"/>
            <a:ext cx="12271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 b="1">
                <a:latin typeface="Arial" panose="020B0604020202020204" pitchFamily="34" charset="0"/>
              </a:rPr>
              <a:t>1  </a:t>
            </a:r>
          </a:p>
        </p:txBody>
      </p:sp>
      <p:sp>
        <p:nvSpPr>
          <p:cNvPr id="11276" name="Freeform 1034"/>
          <p:cNvSpPr>
            <a:spLocks/>
          </p:cNvSpPr>
          <p:nvPr/>
        </p:nvSpPr>
        <p:spPr bwMode="auto">
          <a:xfrm>
            <a:off x="1879600" y="1816100"/>
            <a:ext cx="1652588" cy="488950"/>
          </a:xfrm>
          <a:custGeom>
            <a:avLst/>
            <a:gdLst>
              <a:gd name="T0" fmla="*/ 2147483647 w 1041"/>
              <a:gd name="T1" fmla="*/ 2147483647 h 308"/>
              <a:gd name="T2" fmla="*/ 2147483647 w 1041"/>
              <a:gd name="T3" fmla="*/ 2147483647 h 308"/>
              <a:gd name="T4" fmla="*/ 2147483647 w 1041"/>
              <a:gd name="T5" fmla="*/ 2147483647 h 308"/>
              <a:gd name="T6" fmla="*/ 2147483647 w 1041"/>
              <a:gd name="T7" fmla="*/ 2147483647 h 308"/>
              <a:gd name="T8" fmla="*/ 0 w 1041"/>
              <a:gd name="T9" fmla="*/ 2147483647 h 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1"/>
              <a:gd name="T16" fmla="*/ 0 h 308"/>
              <a:gd name="T17" fmla="*/ 1041 w 1041"/>
              <a:gd name="T18" fmla="*/ 308 h 3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1" h="308">
                <a:moveTo>
                  <a:pt x="1041" y="308"/>
                </a:moveTo>
                <a:cubicBezTo>
                  <a:pt x="1019" y="244"/>
                  <a:pt x="972" y="196"/>
                  <a:pt x="907" y="174"/>
                </a:cubicBezTo>
                <a:cubicBezTo>
                  <a:pt x="774" y="74"/>
                  <a:pt x="596" y="35"/>
                  <a:pt x="434" y="24"/>
                </a:cubicBezTo>
                <a:cubicBezTo>
                  <a:pt x="290" y="0"/>
                  <a:pt x="372" y="10"/>
                  <a:pt x="78" y="24"/>
                </a:cubicBezTo>
                <a:cubicBezTo>
                  <a:pt x="50" y="25"/>
                  <a:pt x="28" y="40"/>
                  <a:pt x="0" y="4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11277" name="Freeform 1035"/>
          <p:cNvSpPr>
            <a:spLocks/>
          </p:cNvSpPr>
          <p:nvPr/>
        </p:nvSpPr>
        <p:spPr bwMode="auto">
          <a:xfrm>
            <a:off x="5110163" y="1766888"/>
            <a:ext cx="1854200" cy="576262"/>
          </a:xfrm>
          <a:custGeom>
            <a:avLst/>
            <a:gdLst>
              <a:gd name="T0" fmla="*/ 0 w 1168"/>
              <a:gd name="T1" fmla="*/ 2147483647 h 363"/>
              <a:gd name="T2" fmla="*/ 2147483647 w 1168"/>
              <a:gd name="T3" fmla="*/ 2147483647 h 363"/>
              <a:gd name="T4" fmla="*/ 2147483647 w 1168"/>
              <a:gd name="T5" fmla="*/ 2147483647 h 363"/>
              <a:gd name="T6" fmla="*/ 2147483647 w 1168"/>
              <a:gd name="T7" fmla="*/ 2147483647 h 363"/>
              <a:gd name="T8" fmla="*/ 2147483647 w 1168"/>
              <a:gd name="T9" fmla="*/ 2147483647 h 363"/>
              <a:gd name="T10" fmla="*/ 2147483647 w 1168"/>
              <a:gd name="T11" fmla="*/ 2147483647 h 363"/>
              <a:gd name="T12" fmla="*/ 2147483647 w 1168"/>
              <a:gd name="T13" fmla="*/ 0 h 363"/>
              <a:gd name="T14" fmla="*/ 2147483647 w 1168"/>
              <a:gd name="T15" fmla="*/ 2147483647 h 363"/>
              <a:gd name="T16" fmla="*/ 2147483647 w 1168"/>
              <a:gd name="T17" fmla="*/ 2147483647 h 3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68"/>
              <a:gd name="T28" fmla="*/ 0 h 363"/>
              <a:gd name="T29" fmla="*/ 1168 w 1168"/>
              <a:gd name="T30" fmla="*/ 363 h 3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68" h="363">
                <a:moveTo>
                  <a:pt x="0" y="363"/>
                </a:moveTo>
                <a:cubicBezTo>
                  <a:pt x="48" y="315"/>
                  <a:pt x="78" y="240"/>
                  <a:pt x="134" y="197"/>
                </a:cubicBezTo>
                <a:cubicBezTo>
                  <a:pt x="189" y="154"/>
                  <a:pt x="253" y="129"/>
                  <a:pt x="316" y="103"/>
                </a:cubicBezTo>
                <a:cubicBezTo>
                  <a:pt x="336" y="95"/>
                  <a:pt x="351" y="78"/>
                  <a:pt x="371" y="71"/>
                </a:cubicBezTo>
                <a:cubicBezTo>
                  <a:pt x="384" y="66"/>
                  <a:pt x="398" y="66"/>
                  <a:pt x="411" y="63"/>
                </a:cubicBezTo>
                <a:cubicBezTo>
                  <a:pt x="421" y="61"/>
                  <a:pt x="432" y="59"/>
                  <a:pt x="442" y="55"/>
                </a:cubicBezTo>
                <a:cubicBezTo>
                  <a:pt x="530" y="21"/>
                  <a:pt x="615" y="12"/>
                  <a:pt x="710" y="0"/>
                </a:cubicBezTo>
                <a:cubicBezTo>
                  <a:pt x="823" y="3"/>
                  <a:pt x="937" y="3"/>
                  <a:pt x="1050" y="8"/>
                </a:cubicBezTo>
                <a:cubicBezTo>
                  <a:pt x="1089" y="10"/>
                  <a:pt x="1129" y="39"/>
                  <a:pt x="1168" y="39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11278" name="Text Box 1036"/>
          <p:cNvSpPr txBox="1">
            <a:spLocks noChangeArrowheads="1"/>
          </p:cNvSpPr>
          <p:nvPr/>
        </p:nvSpPr>
        <p:spPr bwMode="auto">
          <a:xfrm>
            <a:off x="1227138" y="1630363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b="1">
                <a:latin typeface="Lucida Calligraphy" panose="03010101010101010101" pitchFamily="66" charset="0"/>
              </a:rPr>
              <a:t>x</a:t>
            </a:r>
          </a:p>
        </p:txBody>
      </p:sp>
      <p:sp>
        <p:nvSpPr>
          <p:cNvPr id="11279" name="Text Box 1037"/>
          <p:cNvSpPr txBox="1">
            <a:spLocks noChangeArrowheads="1"/>
          </p:cNvSpPr>
          <p:nvPr/>
        </p:nvSpPr>
        <p:spPr bwMode="auto">
          <a:xfrm>
            <a:off x="7078663" y="1670050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b="1">
                <a:latin typeface="Lucida Calligraphy" panose="03010101010101010101" pitchFamily="66" charset="0"/>
              </a:rPr>
              <a:t>y</a:t>
            </a:r>
          </a:p>
        </p:txBody>
      </p:sp>
      <p:sp>
        <p:nvSpPr>
          <p:cNvPr id="11280" name="Text Box 1038"/>
          <p:cNvSpPr txBox="1">
            <a:spLocks noChangeArrowheads="1"/>
          </p:cNvSpPr>
          <p:nvPr/>
        </p:nvSpPr>
        <p:spPr bwMode="auto">
          <a:xfrm>
            <a:off x="379413" y="3230563"/>
            <a:ext cx="799147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50000"/>
              </a:spcBef>
            </a:pPr>
            <a:r>
              <a:rPr kumimoji="0" lang="en-US" altLang="ko-KR" sz="2000" b="1">
                <a:solidFill>
                  <a:srgbClr val="FF0000"/>
                </a:solidFill>
              </a:rPr>
              <a:t>Classical physics:</a:t>
            </a:r>
            <a:r>
              <a:rPr kumimoji="0" lang="en-US" altLang="ko-KR" sz="2000" b="1"/>
              <a:t> x and y are decided when picked up.</a:t>
            </a:r>
            <a:br>
              <a:rPr kumimoji="0" lang="en-US" altLang="ko-KR" sz="2000" b="1"/>
            </a:br>
            <a:endParaRPr kumimoji="0" lang="en-US" altLang="ko-KR" sz="2000" b="1"/>
          </a:p>
          <a:p>
            <a:pPr latinLnBrk="0">
              <a:spcBef>
                <a:spcPct val="50000"/>
              </a:spcBef>
            </a:pPr>
            <a:r>
              <a:rPr kumimoji="0" lang="en-US" altLang="ko-KR" sz="2000" b="1">
                <a:solidFill>
                  <a:srgbClr val="0033CC"/>
                </a:solidFill>
              </a:rPr>
              <a:t>Quantum physics:</a:t>
            </a:r>
            <a:r>
              <a:rPr kumimoji="0" lang="en-US" altLang="ko-KR" sz="2000" b="1"/>
              <a:t> x and y are decided when measured.</a:t>
            </a:r>
            <a:br>
              <a:rPr kumimoji="0" lang="en-US" altLang="ko-KR" sz="2000" b="1"/>
            </a:br>
            <a:r>
              <a:rPr kumimoji="0" lang="en-US" altLang="ko-KR" sz="2000" b="1"/>
              <a:t>{0,1} basis </a:t>
            </a:r>
            <a:r>
              <a:rPr kumimoji="0" lang="en-US" altLang="ko-KR" sz="2000" b="1">
                <a:sym typeface="Wingdings" panose="05000000000000000000" pitchFamily="2" charset="2"/>
              </a:rPr>
              <a:t> 0 or 1</a:t>
            </a:r>
            <a:r>
              <a:rPr kumimoji="0" lang="en-US" altLang="ko-KR" sz="2000" b="1"/>
              <a:t> </a:t>
            </a:r>
            <a:br>
              <a:rPr kumimoji="0" lang="en-US" altLang="ko-KR" sz="2000" b="1"/>
            </a:br>
            <a:r>
              <a:rPr kumimoji="0" lang="en-US" altLang="ko-KR" sz="2000" b="1"/>
              <a:t>{+,-} basis </a:t>
            </a:r>
            <a:r>
              <a:rPr kumimoji="0" lang="en-US" altLang="ko-KR" sz="2000" b="1">
                <a:sym typeface="Wingdings" panose="05000000000000000000" pitchFamily="2" charset="2"/>
              </a:rPr>
              <a:t> + or - </a:t>
            </a:r>
            <a:r>
              <a:rPr kumimoji="0" lang="en-US" altLang="ko-KR" sz="2000" b="1"/>
              <a:t/>
            </a:r>
            <a:br>
              <a:rPr kumimoji="0" lang="en-US" altLang="ko-KR" sz="2000" b="1"/>
            </a:br>
            <a:endParaRPr kumimoji="0" lang="en-US" altLang="ko-KR" sz="2000" b="1"/>
          </a:p>
          <a:p>
            <a:pPr latinLnBrk="0">
              <a:spcBef>
                <a:spcPct val="50000"/>
              </a:spcBef>
            </a:pPr>
            <a:endParaRPr kumimoji="0" lang="en-US" altLang="ko-KR" sz="2000" b="1"/>
          </a:p>
        </p:txBody>
      </p:sp>
      <p:graphicFrame>
        <p:nvGraphicFramePr>
          <p:cNvPr id="11266" name="Object 1039"/>
          <p:cNvGraphicFramePr>
            <a:graphicFrameLocks noChangeAspect="1"/>
          </p:cNvGraphicFramePr>
          <p:nvPr/>
        </p:nvGraphicFramePr>
        <p:xfrm>
          <a:off x="7019925" y="3213100"/>
          <a:ext cx="1812925" cy="479425"/>
        </p:xfrm>
        <a:graphic>
          <a:graphicData uri="http://schemas.openxmlformats.org/presentationml/2006/ole">
            <p:oleObj spid="_x0000_s212100" name="Equation" r:id="rId3" imgW="863225" imgH="228501" progId="">
              <p:embed/>
            </p:oleObj>
          </a:graphicData>
        </a:graphic>
      </p:graphicFrame>
      <p:graphicFrame>
        <p:nvGraphicFramePr>
          <p:cNvPr id="11267" name="Object 1040"/>
          <p:cNvGraphicFramePr>
            <a:graphicFrameLocks noChangeAspect="1"/>
          </p:cNvGraphicFramePr>
          <p:nvPr>
            <p:extLst/>
          </p:nvPr>
        </p:nvGraphicFramePr>
        <p:xfrm>
          <a:off x="4587875" y="4365625"/>
          <a:ext cx="4270375" cy="2295525"/>
        </p:xfrm>
        <a:graphic>
          <a:graphicData uri="http://schemas.openxmlformats.org/presentationml/2006/ole">
            <p:oleObj spid="_x0000_s212101" name="Equation" r:id="rId4" imgW="2387520" imgH="128268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0651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967997" y="1047750"/>
            <a:ext cx="72810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/>
            <a:r>
              <a:rPr kumimoji="0" lang="en-US" altLang="ko-KR" sz="3600" dirty="0">
                <a:solidFill>
                  <a:srgbClr val="0000FF"/>
                </a:solidFill>
                <a:latin typeface="Arial" panose="020B0604020202020204" pitchFamily="34" charset="0"/>
              </a:rPr>
              <a:t>Entanglement and Two-</a:t>
            </a:r>
            <a:r>
              <a:rPr kumimoji="0" lang="en-US" altLang="ko-KR" sz="3600" dirty="0" err="1">
                <a:solidFill>
                  <a:srgbClr val="0000FF"/>
                </a:solidFill>
                <a:latin typeface="Arial" panose="020B0604020202020204" pitchFamily="34" charset="0"/>
              </a:rPr>
              <a:t>Qubit</a:t>
            </a:r>
            <a:r>
              <a:rPr kumimoji="0" lang="en-US" altLang="ko-KR" sz="3600" dirty="0">
                <a:solidFill>
                  <a:srgbClr val="0000FF"/>
                </a:solidFill>
                <a:latin typeface="Arial" panose="020B0604020202020204" pitchFamily="34" charset="0"/>
              </a:rPr>
              <a:t> Gate</a:t>
            </a:r>
          </a:p>
        </p:txBody>
      </p:sp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619125" y="2325688"/>
            <a:ext cx="7431088" cy="1692275"/>
            <a:chOff x="389" y="1939"/>
            <a:chExt cx="4681" cy="1066"/>
          </a:xfrm>
        </p:grpSpPr>
        <p:sp>
          <p:nvSpPr>
            <p:cNvPr id="61458" name="Text Box 4"/>
            <p:cNvSpPr txBox="1">
              <a:spLocks noChangeArrowheads="1"/>
            </p:cNvSpPr>
            <p:nvPr/>
          </p:nvSpPr>
          <p:spPr bwMode="auto">
            <a:xfrm>
              <a:off x="1458" y="2640"/>
              <a:ext cx="62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</a:pPr>
              <a:r>
                <a:rPr kumimoji="0" lang="en-US" altLang="ko-KR" sz="3200">
                  <a:solidFill>
                    <a:srgbClr val="FF0066"/>
                  </a:solidFill>
                  <a:latin typeface="Arial" panose="020B0604020202020204" pitchFamily="34" charset="0"/>
                </a:rPr>
                <a:t>|</a:t>
              </a:r>
              <a:r>
                <a:rPr kumimoji="0" lang="en-US" altLang="ko-KR" sz="3200" b="1">
                  <a:solidFill>
                    <a:srgbClr val="FF0066"/>
                  </a:solidFill>
                  <a:latin typeface="Arial" panose="020B0604020202020204" pitchFamily="34" charset="0"/>
                  <a:sym typeface="MT Symbol" panose="05050102010706020507" pitchFamily="18" charset="2"/>
                </a:rPr>
                <a:t>0</a:t>
              </a:r>
              <a:r>
                <a:rPr kumimoji="0" lang="en-US" altLang="ko-KR" sz="3200" b="1">
                  <a:solidFill>
                    <a:srgbClr val="FF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</a:t>
              </a:r>
              <a:endParaRPr kumimoji="0" lang="en-US" altLang="ko-KR" sz="3200" b="1">
                <a:solidFill>
                  <a:srgbClr val="FF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459" name="Text Box 5"/>
            <p:cNvSpPr txBox="1">
              <a:spLocks noChangeArrowheads="1"/>
            </p:cNvSpPr>
            <p:nvPr/>
          </p:nvSpPr>
          <p:spPr bwMode="auto">
            <a:xfrm>
              <a:off x="389" y="1939"/>
              <a:ext cx="156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</a:pPr>
              <a:r>
                <a:rPr kumimoji="0" lang="en-US" altLang="ko-KR" sz="32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r>
                <a:rPr kumimoji="0" lang="en-US" altLang="ko-KR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a |</a:t>
              </a:r>
              <a:r>
                <a:rPr kumimoji="0" lang="en-US" altLang="ko-KR" sz="3200" b="1" dirty="0">
                  <a:solidFill>
                    <a:srgbClr val="0000FF"/>
                  </a:solidFill>
                  <a:latin typeface="Arial" panose="020B0604020202020204" pitchFamily="34" charset="0"/>
                  <a:sym typeface="MT Symbol" panose="05050102010706020507" pitchFamily="18" charset="2"/>
                </a:rPr>
                <a:t>0</a:t>
              </a:r>
              <a:r>
                <a:rPr kumimoji="0" lang="en-US" altLang="ko-KR" sz="32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 + b </a:t>
              </a:r>
              <a:r>
                <a:rPr kumimoji="0" lang="en-US" altLang="ko-KR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|</a:t>
              </a:r>
              <a:r>
                <a:rPr kumimoji="0" lang="en-US" altLang="ko-KR" sz="3200" b="1" dirty="0">
                  <a:solidFill>
                    <a:srgbClr val="0000FF"/>
                  </a:solidFill>
                  <a:latin typeface="Arial" panose="020B0604020202020204" pitchFamily="34" charset="0"/>
                  <a:sym typeface="MT Symbol" panose="05050102010706020507" pitchFamily="18" charset="2"/>
                </a:rPr>
                <a:t>1</a:t>
              </a:r>
              <a:r>
                <a:rPr kumimoji="0" lang="en-US" altLang="ko-KR" sz="32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 </a:t>
              </a:r>
            </a:p>
          </p:txBody>
        </p:sp>
        <p:grpSp>
          <p:nvGrpSpPr>
            <p:cNvPr id="61460" name="Group 6"/>
            <p:cNvGrpSpPr>
              <a:grpSpLocks/>
            </p:cNvGrpSpPr>
            <p:nvPr/>
          </p:nvGrpSpPr>
          <p:grpSpPr bwMode="auto">
            <a:xfrm>
              <a:off x="2022" y="2122"/>
              <a:ext cx="985" cy="735"/>
              <a:chOff x="2022" y="2122"/>
              <a:chExt cx="985" cy="735"/>
            </a:xfrm>
          </p:grpSpPr>
          <p:sp>
            <p:nvSpPr>
              <p:cNvPr id="61462" name="Line 7"/>
              <p:cNvSpPr>
                <a:spLocks noChangeShapeType="1"/>
              </p:cNvSpPr>
              <p:nvPr/>
            </p:nvSpPr>
            <p:spPr bwMode="auto">
              <a:xfrm flipV="1">
                <a:off x="2466" y="2170"/>
                <a:ext cx="0" cy="5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1463" name="Oval 9"/>
              <p:cNvSpPr>
                <a:spLocks noChangeArrowheads="1"/>
              </p:cNvSpPr>
              <p:nvPr/>
            </p:nvSpPr>
            <p:spPr bwMode="auto">
              <a:xfrm>
                <a:off x="2418" y="212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61464" name="Line 10"/>
              <p:cNvSpPr>
                <a:spLocks noChangeShapeType="1"/>
              </p:cNvSpPr>
              <p:nvPr/>
            </p:nvSpPr>
            <p:spPr bwMode="auto">
              <a:xfrm>
                <a:off x="2022" y="2170"/>
                <a:ext cx="98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1465" name="Line 11"/>
              <p:cNvSpPr>
                <a:spLocks noChangeShapeType="1"/>
              </p:cNvSpPr>
              <p:nvPr/>
            </p:nvSpPr>
            <p:spPr bwMode="auto">
              <a:xfrm>
                <a:off x="2022" y="2857"/>
                <a:ext cx="98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61461" name="Text Box 12"/>
            <p:cNvSpPr txBox="1">
              <a:spLocks noChangeArrowheads="1"/>
            </p:cNvSpPr>
            <p:nvPr/>
          </p:nvSpPr>
          <p:spPr bwMode="auto">
            <a:xfrm>
              <a:off x="2724" y="2304"/>
              <a:ext cx="234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</a:pPr>
              <a:r>
                <a:rPr kumimoji="0" lang="en-US" altLang="ko-KR" sz="3200">
                  <a:latin typeface="Arial" panose="020B0604020202020204" pitchFamily="34" charset="0"/>
                </a:rPr>
                <a:t> </a:t>
              </a:r>
              <a:r>
                <a:rPr kumimoji="0" lang="en-US" altLang="ko-KR" sz="3200">
                  <a:solidFill>
                    <a:srgbClr val="33CC33"/>
                  </a:solidFill>
                  <a:latin typeface="Arial" panose="020B0604020202020204" pitchFamily="34" charset="0"/>
                </a:rPr>
                <a:t>a |</a:t>
              </a:r>
              <a:r>
                <a:rPr kumimoji="0" lang="en-US" altLang="ko-KR" sz="3200" b="1">
                  <a:solidFill>
                    <a:srgbClr val="33CC33"/>
                  </a:solidFill>
                  <a:latin typeface="Arial" panose="020B0604020202020204" pitchFamily="34" charset="0"/>
                  <a:sym typeface="MT Symbol" panose="05050102010706020507" pitchFamily="18" charset="2"/>
                </a:rPr>
                <a:t>0</a:t>
              </a:r>
              <a:r>
                <a:rPr kumimoji="0" lang="en-US" altLang="ko-KR" sz="3200" b="1">
                  <a:solidFill>
                    <a:srgbClr val="33CC33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</a:t>
              </a:r>
              <a:r>
                <a:rPr kumimoji="0" lang="en-US" altLang="ko-KR" sz="3200">
                  <a:solidFill>
                    <a:srgbClr val="33CC33"/>
                  </a:solidFill>
                  <a:latin typeface="Arial" panose="020B0604020202020204" pitchFamily="34" charset="0"/>
                </a:rPr>
                <a:t>|</a:t>
              </a:r>
              <a:r>
                <a:rPr kumimoji="0" lang="en-US" altLang="ko-KR" sz="3200" b="1">
                  <a:solidFill>
                    <a:srgbClr val="33CC33"/>
                  </a:solidFill>
                  <a:latin typeface="Arial" panose="020B0604020202020204" pitchFamily="34" charset="0"/>
                  <a:sym typeface="MT Symbol" panose="05050102010706020507" pitchFamily="18" charset="2"/>
                </a:rPr>
                <a:t>0</a:t>
              </a:r>
              <a:r>
                <a:rPr kumimoji="0" lang="en-US" altLang="ko-KR" sz="3200" b="1">
                  <a:solidFill>
                    <a:srgbClr val="33CC33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 + b </a:t>
              </a:r>
              <a:r>
                <a:rPr kumimoji="0" lang="en-US" altLang="ko-KR" sz="3200">
                  <a:solidFill>
                    <a:srgbClr val="33CC33"/>
                  </a:solidFill>
                  <a:latin typeface="Arial" panose="020B0604020202020204" pitchFamily="34" charset="0"/>
                </a:rPr>
                <a:t>|</a:t>
              </a:r>
              <a:r>
                <a:rPr kumimoji="0" lang="en-US" altLang="ko-KR" sz="3200" b="1">
                  <a:solidFill>
                    <a:srgbClr val="33CC33"/>
                  </a:solidFill>
                  <a:latin typeface="Arial" panose="020B0604020202020204" pitchFamily="34" charset="0"/>
                  <a:sym typeface="MT Symbol" panose="05050102010706020507" pitchFamily="18" charset="2"/>
                </a:rPr>
                <a:t>1</a:t>
              </a:r>
              <a:r>
                <a:rPr kumimoji="0" lang="en-US" altLang="ko-KR" sz="3200" b="1">
                  <a:solidFill>
                    <a:srgbClr val="33CC33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</a:t>
              </a:r>
              <a:r>
                <a:rPr kumimoji="0" lang="en-US" altLang="ko-KR" sz="3200">
                  <a:solidFill>
                    <a:srgbClr val="33CC33"/>
                  </a:solidFill>
                  <a:latin typeface="Arial" panose="020B0604020202020204" pitchFamily="34" charset="0"/>
                </a:rPr>
                <a:t>|</a:t>
              </a:r>
              <a:r>
                <a:rPr kumimoji="0" lang="en-US" altLang="ko-KR" sz="3200" b="1">
                  <a:solidFill>
                    <a:srgbClr val="33CC33"/>
                  </a:solidFill>
                  <a:latin typeface="Arial" panose="020B0604020202020204" pitchFamily="34" charset="0"/>
                  <a:sym typeface="MT Symbol" panose="05050102010706020507" pitchFamily="18" charset="2"/>
                </a:rPr>
                <a:t>1</a:t>
              </a:r>
              <a:r>
                <a:rPr kumimoji="0" lang="en-US" altLang="ko-KR" sz="3200" b="1">
                  <a:solidFill>
                    <a:srgbClr val="33CC33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</a:t>
              </a:r>
              <a:r>
                <a:rPr kumimoji="0" lang="en-US" altLang="ko-KR" sz="3200" b="1">
                  <a:latin typeface="Arial" panose="020B0604020202020204" pitchFamily="34" charset="0"/>
                  <a:sym typeface="Symbol" panose="05050102010706020507" pitchFamily="18" charset="2"/>
                </a:rPr>
                <a:t> </a:t>
              </a:r>
            </a:p>
          </p:txBody>
        </p:sp>
      </p:grpSp>
      <p:sp>
        <p:nvSpPr>
          <p:cNvPr id="61444" name="Text Box 13"/>
          <p:cNvSpPr txBox="1">
            <a:spLocks noChangeArrowheads="1"/>
          </p:cNvSpPr>
          <p:nvPr/>
        </p:nvSpPr>
        <p:spPr bwMode="auto">
          <a:xfrm>
            <a:off x="2314575" y="5084763"/>
            <a:ext cx="984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>
                <a:solidFill>
                  <a:srgbClr val="FF0066"/>
                </a:solidFill>
                <a:latin typeface="Arial" panose="020B0604020202020204" pitchFamily="34" charset="0"/>
              </a:rPr>
              <a:t>|</a:t>
            </a:r>
            <a:r>
              <a:rPr kumimoji="0" lang="en-US" altLang="ko-KR" sz="3200" b="1">
                <a:solidFill>
                  <a:srgbClr val="FF0066"/>
                </a:solidFill>
                <a:latin typeface="Arial" panose="020B0604020202020204" pitchFamily="34" charset="0"/>
                <a:sym typeface="MT Symbol" panose="05050102010706020507" pitchFamily="18" charset="2"/>
              </a:rPr>
              <a:t>0</a:t>
            </a:r>
            <a:r>
              <a:rPr kumimoji="0" lang="en-US" altLang="ko-KR" sz="3200" b="1">
                <a:solidFill>
                  <a:srgbClr val="FF006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endParaRPr kumimoji="0" lang="en-US" altLang="ko-KR" sz="32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61445" name="Text Box 14"/>
          <p:cNvSpPr txBox="1">
            <a:spLocks noChangeArrowheads="1"/>
          </p:cNvSpPr>
          <p:nvPr/>
        </p:nvSpPr>
        <p:spPr bwMode="auto">
          <a:xfrm>
            <a:off x="617538" y="4389438"/>
            <a:ext cx="24876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ko-KR" sz="3200" dirty="0">
                <a:solidFill>
                  <a:srgbClr val="0000FF"/>
                </a:solidFill>
                <a:latin typeface="Arial" panose="020B0604020202020204" pitchFamily="34" charset="0"/>
              </a:rPr>
              <a:t>a |</a:t>
            </a:r>
            <a:r>
              <a:rPr kumimoji="0" lang="en-US" altLang="ko-KR" sz="3200" b="1" dirty="0">
                <a:solidFill>
                  <a:srgbClr val="0000FF"/>
                </a:solidFill>
                <a:latin typeface="Arial" panose="020B0604020202020204" pitchFamily="34" charset="0"/>
                <a:sym typeface="MT Symbol" panose="05050102010706020507" pitchFamily="18" charset="2"/>
              </a:rPr>
              <a:t>0</a:t>
            </a:r>
            <a:r>
              <a:rPr kumimoji="0" lang="en-US" altLang="ko-KR" sz="32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 + b </a:t>
            </a:r>
            <a:r>
              <a:rPr kumimoji="0" lang="en-US" altLang="ko-KR" sz="3200" dirty="0">
                <a:solidFill>
                  <a:srgbClr val="0000FF"/>
                </a:solidFill>
                <a:latin typeface="Arial" panose="020B0604020202020204" pitchFamily="34" charset="0"/>
              </a:rPr>
              <a:t>|</a:t>
            </a:r>
            <a:r>
              <a:rPr kumimoji="0" lang="en-US" altLang="ko-KR" sz="3200" b="1" dirty="0">
                <a:solidFill>
                  <a:srgbClr val="0000FF"/>
                </a:solidFill>
                <a:latin typeface="Arial" panose="020B0604020202020204" pitchFamily="34" charset="0"/>
                <a:sym typeface="MT Symbol" panose="05050102010706020507" pitchFamily="18" charset="2"/>
              </a:rPr>
              <a:t>1</a:t>
            </a:r>
            <a:r>
              <a:rPr kumimoji="0" lang="en-US" altLang="ko-KR" sz="32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 </a:t>
            </a:r>
          </a:p>
        </p:txBody>
      </p:sp>
      <p:sp>
        <p:nvSpPr>
          <p:cNvPr id="61446" name="Oval 17"/>
          <p:cNvSpPr>
            <a:spLocks noChangeArrowheads="1"/>
          </p:cNvSpPr>
          <p:nvPr/>
        </p:nvSpPr>
        <p:spPr bwMode="auto">
          <a:xfrm>
            <a:off x="3838575" y="46799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1447" name="Line 18"/>
          <p:cNvSpPr>
            <a:spLocks noChangeShapeType="1"/>
          </p:cNvSpPr>
          <p:nvPr/>
        </p:nvSpPr>
        <p:spPr bwMode="auto">
          <a:xfrm>
            <a:off x="3209925" y="4756150"/>
            <a:ext cx="2193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1448" name="Line 19"/>
          <p:cNvSpPr>
            <a:spLocks noChangeShapeType="1"/>
          </p:cNvSpPr>
          <p:nvPr/>
        </p:nvSpPr>
        <p:spPr bwMode="auto">
          <a:xfrm flipV="1">
            <a:off x="3209925" y="5426075"/>
            <a:ext cx="2193925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1449" name="Text Box 20"/>
          <p:cNvSpPr txBox="1">
            <a:spLocks noChangeArrowheads="1"/>
          </p:cNvSpPr>
          <p:nvPr/>
        </p:nvSpPr>
        <p:spPr bwMode="auto">
          <a:xfrm>
            <a:off x="4764088" y="4832350"/>
            <a:ext cx="4606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50000"/>
              </a:spcBef>
            </a:pPr>
            <a:r>
              <a:rPr kumimoji="0" lang="en-US" altLang="ko-KR" sz="3200">
                <a:solidFill>
                  <a:srgbClr val="33CC33"/>
                </a:solidFill>
                <a:latin typeface="Arial" panose="020B0604020202020204" pitchFamily="34" charset="0"/>
              </a:rPr>
              <a:t>a |</a:t>
            </a:r>
            <a:r>
              <a:rPr kumimoji="0" lang="en-US" altLang="ko-KR" sz="3200" b="1">
                <a:solidFill>
                  <a:srgbClr val="33CC33"/>
                </a:solidFill>
                <a:latin typeface="Arial" panose="020B0604020202020204" pitchFamily="34" charset="0"/>
                <a:sym typeface="MT Symbol" panose="05050102010706020507" pitchFamily="18" charset="2"/>
              </a:rPr>
              <a:t>0</a:t>
            </a:r>
            <a:r>
              <a:rPr kumimoji="0" lang="en-US" altLang="ko-KR" sz="3200" b="1">
                <a:solidFill>
                  <a:srgbClr val="33CC3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r>
              <a:rPr kumimoji="0" lang="en-US" altLang="ko-KR" sz="3200">
                <a:solidFill>
                  <a:srgbClr val="33CC33"/>
                </a:solidFill>
                <a:latin typeface="Arial" panose="020B0604020202020204" pitchFamily="34" charset="0"/>
              </a:rPr>
              <a:t>|</a:t>
            </a:r>
            <a:r>
              <a:rPr kumimoji="0" lang="en-US" altLang="ko-KR" sz="3200" b="1">
                <a:solidFill>
                  <a:srgbClr val="33CC33"/>
                </a:solidFill>
                <a:latin typeface="Arial" panose="020B0604020202020204" pitchFamily="34" charset="0"/>
                <a:sym typeface="MT Symbol" panose="05050102010706020507" pitchFamily="18" charset="2"/>
              </a:rPr>
              <a:t>0</a:t>
            </a:r>
            <a:r>
              <a:rPr kumimoji="0" lang="en-US" altLang="ko-KR" sz="3200" b="1">
                <a:solidFill>
                  <a:srgbClr val="33CC3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r>
              <a:rPr kumimoji="0" lang="en-US" altLang="ko-KR" sz="3200">
                <a:solidFill>
                  <a:srgbClr val="33CC33"/>
                </a:solidFill>
                <a:latin typeface="Arial" panose="020B0604020202020204" pitchFamily="34" charset="0"/>
              </a:rPr>
              <a:t>|</a:t>
            </a:r>
            <a:r>
              <a:rPr kumimoji="0" lang="en-US" altLang="ko-KR" sz="3200" b="1">
                <a:solidFill>
                  <a:srgbClr val="33CC33"/>
                </a:solidFill>
                <a:latin typeface="Arial" panose="020B0604020202020204" pitchFamily="34" charset="0"/>
                <a:sym typeface="MT Symbol" panose="05050102010706020507" pitchFamily="18" charset="2"/>
              </a:rPr>
              <a:t>0</a:t>
            </a:r>
            <a:r>
              <a:rPr kumimoji="0" lang="en-US" altLang="ko-KR" sz="3200" b="1">
                <a:solidFill>
                  <a:srgbClr val="33CC3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 + b </a:t>
            </a:r>
            <a:r>
              <a:rPr kumimoji="0" lang="en-US" altLang="ko-KR" sz="3200">
                <a:solidFill>
                  <a:srgbClr val="33CC33"/>
                </a:solidFill>
                <a:latin typeface="Arial" panose="020B0604020202020204" pitchFamily="34" charset="0"/>
              </a:rPr>
              <a:t>|</a:t>
            </a:r>
            <a:r>
              <a:rPr kumimoji="0" lang="en-US" altLang="ko-KR" sz="3200" b="1">
                <a:solidFill>
                  <a:srgbClr val="33CC33"/>
                </a:solidFill>
                <a:latin typeface="Arial" panose="020B0604020202020204" pitchFamily="34" charset="0"/>
                <a:sym typeface="MT Symbol" panose="05050102010706020507" pitchFamily="18" charset="2"/>
              </a:rPr>
              <a:t>1</a:t>
            </a:r>
            <a:r>
              <a:rPr kumimoji="0" lang="en-US" altLang="ko-KR" sz="3200" b="1">
                <a:solidFill>
                  <a:srgbClr val="33CC3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r>
              <a:rPr kumimoji="0" lang="en-US" altLang="ko-KR" sz="3200">
                <a:solidFill>
                  <a:srgbClr val="33CC33"/>
                </a:solidFill>
                <a:latin typeface="Arial" panose="020B0604020202020204" pitchFamily="34" charset="0"/>
              </a:rPr>
              <a:t>|</a:t>
            </a:r>
            <a:r>
              <a:rPr kumimoji="0" lang="en-US" altLang="ko-KR" sz="3200" b="1">
                <a:solidFill>
                  <a:srgbClr val="33CC33"/>
                </a:solidFill>
                <a:latin typeface="Arial" panose="020B0604020202020204" pitchFamily="34" charset="0"/>
                <a:sym typeface="MT Symbol" panose="05050102010706020507" pitchFamily="18" charset="2"/>
              </a:rPr>
              <a:t>1</a:t>
            </a:r>
            <a:r>
              <a:rPr kumimoji="0" lang="en-US" altLang="ko-KR" sz="3200" b="1">
                <a:solidFill>
                  <a:srgbClr val="33CC3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r>
              <a:rPr kumimoji="0" lang="en-US" altLang="ko-KR" sz="3200">
                <a:solidFill>
                  <a:srgbClr val="33CC33"/>
                </a:solidFill>
                <a:latin typeface="Arial" panose="020B0604020202020204" pitchFamily="34" charset="0"/>
              </a:rPr>
              <a:t>|</a:t>
            </a:r>
            <a:r>
              <a:rPr kumimoji="0" lang="en-US" altLang="ko-KR" sz="3200" b="1">
                <a:solidFill>
                  <a:srgbClr val="33CC33"/>
                </a:solidFill>
                <a:latin typeface="Arial" panose="020B0604020202020204" pitchFamily="34" charset="0"/>
                <a:sym typeface="MT Symbol" panose="05050102010706020507" pitchFamily="18" charset="2"/>
              </a:rPr>
              <a:t>1</a:t>
            </a:r>
            <a:r>
              <a:rPr kumimoji="0" lang="en-US" altLang="ko-KR" sz="3200" b="1">
                <a:solidFill>
                  <a:srgbClr val="33CC3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r>
              <a:rPr kumimoji="0" lang="en-US" altLang="ko-KR" sz="3200" b="1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61450" name="Oval 23"/>
          <p:cNvSpPr>
            <a:spLocks noChangeArrowheads="1"/>
          </p:cNvSpPr>
          <p:nvPr/>
        </p:nvSpPr>
        <p:spPr bwMode="auto">
          <a:xfrm>
            <a:off x="4500563" y="53498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1451" name="Line 24"/>
          <p:cNvSpPr>
            <a:spLocks noChangeShapeType="1"/>
          </p:cNvSpPr>
          <p:nvPr/>
        </p:nvSpPr>
        <p:spPr bwMode="auto">
          <a:xfrm>
            <a:off x="3198813" y="6096000"/>
            <a:ext cx="22050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1452" name="Text Box 25"/>
          <p:cNvSpPr txBox="1">
            <a:spLocks noChangeArrowheads="1"/>
          </p:cNvSpPr>
          <p:nvPr/>
        </p:nvSpPr>
        <p:spPr bwMode="auto">
          <a:xfrm>
            <a:off x="2314575" y="5745163"/>
            <a:ext cx="984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en-US" altLang="ko-KR" sz="3200">
                <a:solidFill>
                  <a:srgbClr val="FF0066"/>
                </a:solidFill>
                <a:latin typeface="Arial" panose="020B0604020202020204" pitchFamily="34" charset="0"/>
              </a:rPr>
              <a:t>|</a:t>
            </a:r>
            <a:r>
              <a:rPr kumimoji="0" lang="en-US" altLang="ko-KR" sz="3200" b="1">
                <a:solidFill>
                  <a:srgbClr val="FF0066"/>
                </a:solidFill>
                <a:latin typeface="Arial" panose="020B0604020202020204" pitchFamily="34" charset="0"/>
                <a:sym typeface="MT Symbol" panose="05050102010706020507" pitchFamily="18" charset="2"/>
              </a:rPr>
              <a:t>0</a:t>
            </a:r>
            <a:r>
              <a:rPr kumimoji="0" lang="en-US" altLang="ko-KR" sz="3200" b="1">
                <a:solidFill>
                  <a:srgbClr val="FF006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</a:t>
            </a:r>
            <a:endParaRPr kumimoji="0" lang="en-US" altLang="ko-KR" sz="32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30" name="순서도: 논리합 29"/>
          <p:cNvSpPr/>
          <p:nvPr/>
        </p:nvSpPr>
        <p:spPr>
          <a:xfrm>
            <a:off x="3714750" y="3606800"/>
            <a:ext cx="406400" cy="393700"/>
          </a:xfrm>
          <a:prstGeom prst="flowChar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1" name="순서도: 논리합 30"/>
          <p:cNvSpPr/>
          <p:nvPr/>
        </p:nvSpPr>
        <p:spPr>
          <a:xfrm>
            <a:off x="3714750" y="5249863"/>
            <a:ext cx="406400" cy="393700"/>
          </a:xfrm>
          <a:prstGeom prst="flowChar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2" name="순서도: 논리합 31"/>
          <p:cNvSpPr/>
          <p:nvPr/>
        </p:nvSpPr>
        <p:spPr>
          <a:xfrm>
            <a:off x="4379913" y="5892800"/>
            <a:ext cx="406400" cy="393700"/>
          </a:xfrm>
          <a:prstGeom prst="flowChar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38" name="직선 연결선 37"/>
          <p:cNvCxnSpPr/>
          <p:nvPr/>
        </p:nvCxnSpPr>
        <p:spPr>
          <a:xfrm rot="5400000">
            <a:off x="3582194" y="5090319"/>
            <a:ext cx="6699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 rot="5400000">
            <a:off x="4248944" y="5758657"/>
            <a:ext cx="6699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410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19" name="Text Box 1051"/>
          <p:cNvSpPr txBox="1">
            <a:spLocks noChangeArrowheads="1"/>
          </p:cNvSpPr>
          <p:nvPr/>
        </p:nvSpPr>
        <p:spPr bwMode="auto">
          <a:xfrm>
            <a:off x="2514600" y="4419600"/>
            <a:ext cx="9906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1 bit</a:t>
            </a:r>
          </a:p>
        </p:txBody>
      </p:sp>
      <p:sp>
        <p:nvSpPr>
          <p:cNvPr id="213015" name="Text Box 1047"/>
          <p:cNvSpPr txBox="1">
            <a:spLocks noChangeArrowheads="1"/>
          </p:cNvSpPr>
          <p:nvPr/>
        </p:nvSpPr>
        <p:spPr bwMode="auto">
          <a:xfrm>
            <a:off x="914400" y="5257800"/>
            <a:ext cx="9906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1 bit</a:t>
            </a:r>
          </a:p>
        </p:txBody>
      </p:sp>
      <p:sp>
        <p:nvSpPr>
          <p:cNvPr id="213016" name="Text Box 1048"/>
          <p:cNvSpPr txBox="1">
            <a:spLocks noChangeArrowheads="1"/>
          </p:cNvSpPr>
          <p:nvPr/>
        </p:nvSpPr>
        <p:spPr bwMode="auto">
          <a:xfrm>
            <a:off x="4953000" y="4419600"/>
            <a:ext cx="9906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1 bit</a:t>
            </a:r>
          </a:p>
        </p:txBody>
      </p:sp>
      <p:sp>
        <p:nvSpPr>
          <p:cNvPr id="213018" name="Text Box 1050"/>
          <p:cNvSpPr txBox="1">
            <a:spLocks noChangeArrowheads="1"/>
          </p:cNvSpPr>
          <p:nvPr/>
        </p:nvSpPr>
        <p:spPr bwMode="auto">
          <a:xfrm>
            <a:off x="3733800" y="2286000"/>
            <a:ext cx="9906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1 bit</a:t>
            </a:r>
          </a:p>
        </p:txBody>
      </p:sp>
      <p:sp>
        <p:nvSpPr>
          <p:cNvPr id="213017" name="Text Box 1049"/>
          <p:cNvSpPr txBox="1">
            <a:spLocks noChangeArrowheads="1"/>
          </p:cNvSpPr>
          <p:nvPr/>
        </p:nvSpPr>
        <p:spPr bwMode="auto">
          <a:xfrm>
            <a:off x="7543800" y="3200400"/>
            <a:ext cx="9906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1 bit</a:t>
            </a:r>
          </a:p>
        </p:txBody>
      </p:sp>
      <p:sp>
        <p:nvSpPr>
          <p:cNvPr id="212994" name="Text Box 1026"/>
          <p:cNvSpPr txBox="1">
            <a:spLocks noChangeArrowheads="1"/>
          </p:cNvSpPr>
          <p:nvPr/>
        </p:nvSpPr>
        <p:spPr bwMode="auto">
          <a:xfrm>
            <a:off x="1700037" y="415925"/>
            <a:ext cx="613603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/>
            <a:r>
              <a:rPr kumimoji="0" lang="en-US" altLang="ko-KR" sz="4400" dirty="0">
                <a:solidFill>
                  <a:srgbClr val="FF0066"/>
                </a:solidFill>
                <a:latin typeface="Arial" pitchFamily="34" charset="0"/>
              </a:rPr>
              <a:t>Classical Teleportation?</a:t>
            </a:r>
          </a:p>
        </p:txBody>
      </p:sp>
      <p:sp>
        <p:nvSpPr>
          <p:cNvPr id="212995" name="Rectangle 1027"/>
          <p:cNvSpPr>
            <a:spLocks noChangeArrowheads="1"/>
          </p:cNvSpPr>
          <p:nvPr/>
        </p:nvSpPr>
        <p:spPr bwMode="auto">
          <a:xfrm rot="2794085">
            <a:off x="1477169" y="2199481"/>
            <a:ext cx="1371600" cy="14049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2996" name="Line 1028"/>
          <p:cNvSpPr>
            <a:spLocks noChangeShapeType="1"/>
          </p:cNvSpPr>
          <p:nvPr/>
        </p:nvSpPr>
        <p:spPr bwMode="auto">
          <a:xfrm flipV="1">
            <a:off x="363538" y="3671888"/>
            <a:ext cx="1573212" cy="1570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2997" name="Line 1029"/>
          <p:cNvSpPr>
            <a:spLocks noChangeShapeType="1"/>
          </p:cNvSpPr>
          <p:nvPr/>
        </p:nvSpPr>
        <p:spPr bwMode="auto">
          <a:xfrm flipV="1">
            <a:off x="4413250" y="3581400"/>
            <a:ext cx="1573213" cy="1570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2998" name="Rectangle 1030"/>
          <p:cNvSpPr>
            <a:spLocks noChangeArrowheads="1"/>
          </p:cNvSpPr>
          <p:nvPr/>
        </p:nvSpPr>
        <p:spPr bwMode="auto">
          <a:xfrm>
            <a:off x="3732213" y="5151438"/>
            <a:ext cx="925512" cy="8715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2999" name="Line 1031"/>
          <p:cNvSpPr>
            <a:spLocks noChangeShapeType="1"/>
          </p:cNvSpPr>
          <p:nvPr/>
        </p:nvSpPr>
        <p:spPr bwMode="auto">
          <a:xfrm rot="16200000" flipV="1">
            <a:off x="2417762" y="3579813"/>
            <a:ext cx="1573213" cy="1570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3000" name="Freeform 1032"/>
          <p:cNvSpPr>
            <a:spLocks/>
          </p:cNvSpPr>
          <p:nvPr/>
        </p:nvSpPr>
        <p:spPr bwMode="auto">
          <a:xfrm>
            <a:off x="7002463" y="1981200"/>
            <a:ext cx="600075" cy="587375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378" y="0"/>
              </a:cxn>
            </a:cxnLst>
            <a:rect l="0" t="0" r="r" b="b"/>
            <a:pathLst>
              <a:path w="378" h="370">
                <a:moveTo>
                  <a:pt x="0" y="370"/>
                </a:moveTo>
                <a:lnTo>
                  <a:pt x="378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3001" name="Text Box 1033"/>
          <p:cNvSpPr txBox="1">
            <a:spLocks noChangeArrowheads="1"/>
          </p:cNvSpPr>
          <p:nvPr/>
        </p:nvSpPr>
        <p:spPr bwMode="auto">
          <a:xfrm>
            <a:off x="1741488" y="1524000"/>
            <a:ext cx="91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altLang="ko-KR" b="1">
                <a:latin typeface="Arial" pitchFamily="34" charset="0"/>
              </a:rPr>
              <a:t>Alice</a:t>
            </a:r>
          </a:p>
        </p:txBody>
      </p:sp>
      <p:sp>
        <p:nvSpPr>
          <p:cNvPr id="213002" name="Text Box 1034"/>
          <p:cNvSpPr txBox="1">
            <a:spLocks noChangeArrowheads="1"/>
          </p:cNvSpPr>
          <p:nvPr/>
        </p:nvSpPr>
        <p:spPr bwMode="auto">
          <a:xfrm>
            <a:off x="6124575" y="1690688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ko-KR" b="1">
                <a:latin typeface="Arial" pitchFamily="34" charset="0"/>
              </a:rPr>
              <a:t>Bob</a:t>
            </a:r>
          </a:p>
        </p:txBody>
      </p:sp>
      <p:sp>
        <p:nvSpPr>
          <p:cNvPr id="213003" name="Freeform 1035"/>
          <p:cNvSpPr>
            <a:spLocks/>
          </p:cNvSpPr>
          <p:nvPr/>
        </p:nvSpPr>
        <p:spPr bwMode="auto">
          <a:xfrm>
            <a:off x="3089275" y="3938588"/>
            <a:ext cx="2146300" cy="504825"/>
          </a:xfrm>
          <a:custGeom>
            <a:avLst/>
            <a:gdLst/>
            <a:ahLst/>
            <a:cxnLst>
              <a:cxn ang="0">
                <a:pos x="57" y="291"/>
              </a:cxn>
              <a:cxn ang="0">
                <a:pos x="389" y="40"/>
              </a:cxn>
              <a:cxn ang="0">
                <a:pos x="535" y="48"/>
              </a:cxn>
              <a:cxn ang="0">
                <a:pos x="738" y="186"/>
              </a:cxn>
              <a:cxn ang="0">
                <a:pos x="884" y="194"/>
              </a:cxn>
              <a:cxn ang="0">
                <a:pos x="1168" y="64"/>
              </a:cxn>
              <a:cxn ang="0">
                <a:pos x="1305" y="153"/>
              </a:cxn>
              <a:cxn ang="0">
                <a:pos x="1338" y="307"/>
              </a:cxn>
              <a:cxn ang="0">
                <a:pos x="1224" y="218"/>
              </a:cxn>
              <a:cxn ang="0">
                <a:pos x="989" y="64"/>
              </a:cxn>
              <a:cxn ang="0">
                <a:pos x="576" y="210"/>
              </a:cxn>
              <a:cxn ang="0">
                <a:pos x="186" y="56"/>
              </a:cxn>
              <a:cxn ang="0">
                <a:pos x="105" y="153"/>
              </a:cxn>
              <a:cxn ang="0">
                <a:pos x="0" y="275"/>
              </a:cxn>
            </a:cxnLst>
            <a:rect l="0" t="0" r="r" b="b"/>
            <a:pathLst>
              <a:path w="1352" h="318">
                <a:moveTo>
                  <a:pt x="57" y="291"/>
                </a:moveTo>
                <a:cubicBezTo>
                  <a:pt x="183" y="185"/>
                  <a:pt x="309" y="80"/>
                  <a:pt x="389" y="40"/>
                </a:cubicBezTo>
                <a:cubicBezTo>
                  <a:pt x="469" y="0"/>
                  <a:pt x="477" y="24"/>
                  <a:pt x="535" y="48"/>
                </a:cubicBezTo>
                <a:cubicBezTo>
                  <a:pt x="593" y="72"/>
                  <a:pt x="680" y="162"/>
                  <a:pt x="738" y="186"/>
                </a:cubicBezTo>
                <a:cubicBezTo>
                  <a:pt x="796" y="210"/>
                  <a:pt x="812" y="214"/>
                  <a:pt x="884" y="194"/>
                </a:cubicBezTo>
                <a:cubicBezTo>
                  <a:pt x="956" y="174"/>
                  <a:pt x="1098" y="71"/>
                  <a:pt x="1168" y="64"/>
                </a:cubicBezTo>
                <a:cubicBezTo>
                  <a:pt x="1238" y="57"/>
                  <a:pt x="1277" y="113"/>
                  <a:pt x="1305" y="153"/>
                </a:cubicBezTo>
                <a:cubicBezTo>
                  <a:pt x="1333" y="193"/>
                  <a:pt x="1352" y="296"/>
                  <a:pt x="1338" y="307"/>
                </a:cubicBezTo>
                <a:cubicBezTo>
                  <a:pt x="1324" y="318"/>
                  <a:pt x="1282" y="259"/>
                  <a:pt x="1224" y="218"/>
                </a:cubicBezTo>
                <a:cubicBezTo>
                  <a:pt x="1166" y="177"/>
                  <a:pt x="1097" y="65"/>
                  <a:pt x="989" y="64"/>
                </a:cubicBezTo>
                <a:cubicBezTo>
                  <a:pt x="881" y="63"/>
                  <a:pt x="710" y="211"/>
                  <a:pt x="576" y="210"/>
                </a:cubicBezTo>
                <a:cubicBezTo>
                  <a:pt x="442" y="209"/>
                  <a:pt x="264" y="65"/>
                  <a:pt x="186" y="56"/>
                </a:cubicBezTo>
                <a:cubicBezTo>
                  <a:pt x="108" y="47"/>
                  <a:pt x="136" y="117"/>
                  <a:pt x="105" y="153"/>
                </a:cubicBezTo>
                <a:cubicBezTo>
                  <a:pt x="74" y="189"/>
                  <a:pt x="37" y="232"/>
                  <a:pt x="0" y="275"/>
                </a:cubicBezTo>
              </a:path>
            </a:pathLst>
          </a:custGeom>
          <a:noFill/>
          <a:ln w="28575" cap="flat" cmpd="sng">
            <a:solidFill>
              <a:srgbClr val="FF0066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3004" name="Text Box 1036"/>
          <p:cNvSpPr txBox="1">
            <a:spLocks noChangeArrowheads="1"/>
          </p:cNvSpPr>
          <p:nvPr/>
        </p:nvSpPr>
        <p:spPr bwMode="auto">
          <a:xfrm>
            <a:off x="2606675" y="3619500"/>
            <a:ext cx="312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ko-KR" b="1">
                <a:solidFill>
                  <a:srgbClr val="CC00FF"/>
                </a:solidFill>
              </a:rPr>
              <a:t>“Correlated” </a:t>
            </a:r>
            <a:r>
              <a:rPr lang="en-US" altLang="ko-KR" b="1">
                <a:solidFill>
                  <a:srgbClr val="FF0066"/>
                </a:solidFill>
              </a:rPr>
              <a:t>Pair</a:t>
            </a:r>
          </a:p>
        </p:txBody>
      </p:sp>
      <p:sp>
        <p:nvSpPr>
          <p:cNvPr id="213005" name="Freeform 1037"/>
          <p:cNvSpPr>
            <a:spLocks/>
          </p:cNvSpPr>
          <p:nvPr/>
        </p:nvSpPr>
        <p:spPr bwMode="auto">
          <a:xfrm>
            <a:off x="2605088" y="1436688"/>
            <a:ext cx="3632200" cy="869950"/>
          </a:xfrm>
          <a:custGeom>
            <a:avLst/>
            <a:gdLst/>
            <a:ahLst/>
            <a:cxnLst>
              <a:cxn ang="0">
                <a:pos x="0" y="318"/>
              </a:cxn>
              <a:cxn ang="0">
                <a:pos x="474" y="34"/>
              </a:cxn>
              <a:cxn ang="0">
                <a:pos x="987" y="523"/>
              </a:cxn>
              <a:cxn ang="0">
                <a:pos x="1641" y="184"/>
              </a:cxn>
              <a:cxn ang="0">
                <a:pos x="2288" y="389"/>
              </a:cxn>
            </a:cxnLst>
            <a:rect l="0" t="0" r="r" b="b"/>
            <a:pathLst>
              <a:path w="2288" h="548">
                <a:moveTo>
                  <a:pt x="0" y="318"/>
                </a:moveTo>
                <a:cubicBezTo>
                  <a:pt x="79" y="271"/>
                  <a:pt x="310" y="0"/>
                  <a:pt x="474" y="34"/>
                </a:cubicBezTo>
                <a:cubicBezTo>
                  <a:pt x="638" y="68"/>
                  <a:pt x="793" y="498"/>
                  <a:pt x="987" y="523"/>
                </a:cubicBezTo>
                <a:cubicBezTo>
                  <a:pt x="1181" y="548"/>
                  <a:pt x="1424" y="206"/>
                  <a:pt x="1641" y="184"/>
                </a:cubicBezTo>
                <a:cubicBezTo>
                  <a:pt x="1858" y="162"/>
                  <a:pt x="2153" y="346"/>
                  <a:pt x="2288" y="389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3006" name="Text Box 1038"/>
          <p:cNvSpPr txBox="1">
            <a:spLocks noChangeArrowheads="1"/>
          </p:cNvSpPr>
          <p:nvPr/>
        </p:nvSpPr>
        <p:spPr bwMode="auto">
          <a:xfrm>
            <a:off x="3657600" y="5334000"/>
            <a:ext cx="1177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</a:pPr>
            <a:r>
              <a:rPr kumimoji="0" lang="en-US" altLang="ko-KR" sz="2800" b="1">
                <a:solidFill>
                  <a:srgbClr val="FF0000"/>
                </a:solidFill>
                <a:latin typeface="Arial" pitchFamily="34" charset="0"/>
              </a:rPr>
              <a:t>{0,1}</a:t>
            </a:r>
          </a:p>
        </p:txBody>
      </p:sp>
      <p:sp>
        <p:nvSpPr>
          <p:cNvPr id="213007" name="Text Box 1039"/>
          <p:cNvSpPr txBox="1">
            <a:spLocks noChangeArrowheads="1"/>
          </p:cNvSpPr>
          <p:nvPr/>
        </p:nvSpPr>
        <p:spPr bwMode="auto">
          <a:xfrm>
            <a:off x="665163" y="4852988"/>
            <a:ext cx="18684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</a:pPr>
            <a:r>
              <a:rPr kumimoji="0" lang="en-US" altLang="ko-KR" sz="2800" b="1" dirty="0">
                <a:solidFill>
                  <a:srgbClr val="0000FF"/>
                </a:solidFill>
                <a:latin typeface="Lucida Calligraphy" pitchFamily="66" charset="0"/>
              </a:rPr>
              <a:t>X</a:t>
            </a:r>
            <a:r>
              <a:rPr kumimoji="0" lang="en-US" altLang="ko-KR" sz="2800" b="1" dirty="0">
                <a:solidFill>
                  <a:srgbClr val="0000FF"/>
                </a:solidFill>
                <a:latin typeface="Arial" pitchFamily="34" charset="0"/>
              </a:rPr>
              <a:t> = 0 or 1</a:t>
            </a:r>
          </a:p>
        </p:txBody>
      </p:sp>
      <p:sp>
        <p:nvSpPr>
          <p:cNvPr id="213008" name="Text Box 1040"/>
          <p:cNvSpPr txBox="1">
            <a:spLocks noChangeArrowheads="1"/>
          </p:cNvSpPr>
          <p:nvPr/>
        </p:nvSpPr>
        <p:spPr bwMode="auto">
          <a:xfrm>
            <a:off x="1236663" y="2635250"/>
            <a:ext cx="18526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</a:pPr>
            <a:r>
              <a:rPr kumimoji="0" lang="en-US" altLang="ko-KR" sz="2800" b="1" dirty="0">
                <a:solidFill>
                  <a:srgbClr val="0000FF"/>
                </a:solidFill>
                <a:latin typeface="Lucida Calligraphy" pitchFamily="66" charset="0"/>
              </a:rPr>
              <a:t>X</a:t>
            </a:r>
            <a:r>
              <a:rPr kumimoji="0" lang="en-US" altLang="ko-KR" sz="1600" b="1" dirty="0">
                <a:solidFill>
                  <a:schemeClr val="accent2"/>
                </a:solidFill>
                <a:latin typeface="Lucida Calligraphy" pitchFamily="66" charset="0"/>
              </a:rPr>
              <a:t> </a:t>
            </a:r>
            <a:r>
              <a:rPr kumimoji="0" lang="en-US" altLang="ko-KR" sz="3200" b="1" dirty="0">
                <a:solidFill>
                  <a:srgbClr val="33CC33"/>
                </a:solidFill>
                <a:latin typeface="Arial" pitchFamily="34" charset="0"/>
                <a:sym typeface="Symbol" pitchFamily="18" charset="2"/>
              </a:rPr>
              <a:t></a:t>
            </a:r>
            <a:r>
              <a:rPr kumimoji="0" lang="en-US" altLang="ko-KR" sz="2800" b="1" dirty="0" err="1">
                <a:solidFill>
                  <a:srgbClr val="FF0000"/>
                </a:solidFill>
                <a:latin typeface="Lucida Calligraphy" pitchFamily="66" charset="0"/>
              </a:rPr>
              <a:t>a</a:t>
            </a:r>
            <a:r>
              <a:rPr kumimoji="0" lang="en-US" altLang="ko-KR" sz="2800" b="1" dirty="0" err="1">
                <a:latin typeface="Arial" pitchFamily="34" charset="0"/>
                <a:sym typeface="Wingdings" pitchFamily="2" charset="2"/>
              </a:rPr>
              <a:t></a:t>
            </a:r>
            <a:r>
              <a:rPr kumimoji="0" lang="en-US" altLang="ko-KR" sz="2800" b="1" dirty="0" err="1">
                <a:latin typeface="Lucida Calligraphy" pitchFamily="66" charset="0"/>
              </a:rPr>
              <a:t>m</a:t>
            </a:r>
            <a:endParaRPr kumimoji="0" lang="en-US" altLang="ko-KR" sz="2800" b="1" dirty="0">
              <a:latin typeface="Lucida Calligraphy" pitchFamily="66" charset="0"/>
            </a:endParaRPr>
          </a:p>
        </p:txBody>
      </p:sp>
      <p:sp>
        <p:nvSpPr>
          <p:cNvPr id="213009" name="Text Box 1041"/>
          <p:cNvSpPr txBox="1">
            <a:spLocks noChangeArrowheads="1"/>
          </p:cNvSpPr>
          <p:nvPr/>
        </p:nvSpPr>
        <p:spPr bwMode="auto">
          <a:xfrm>
            <a:off x="2654300" y="4135438"/>
            <a:ext cx="5699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</a:pPr>
            <a:r>
              <a:rPr kumimoji="0" lang="en-US" altLang="ko-KR" sz="2800" b="1">
                <a:solidFill>
                  <a:srgbClr val="FF0000"/>
                </a:solidFill>
                <a:latin typeface="Lucida Calligraphy" pitchFamily="66" charset="0"/>
              </a:rPr>
              <a:t>a</a:t>
            </a:r>
          </a:p>
        </p:txBody>
      </p:sp>
      <p:sp>
        <p:nvSpPr>
          <p:cNvPr id="213010" name="Text Box 1042"/>
          <p:cNvSpPr txBox="1">
            <a:spLocks noChangeArrowheads="1"/>
          </p:cNvSpPr>
          <p:nvPr/>
        </p:nvSpPr>
        <p:spPr bwMode="auto">
          <a:xfrm>
            <a:off x="5189538" y="4183063"/>
            <a:ext cx="569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</a:pPr>
            <a:r>
              <a:rPr kumimoji="0" lang="en-US" altLang="ko-KR" sz="2800" b="1">
                <a:solidFill>
                  <a:srgbClr val="FF0000"/>
                </a:solidFill>
                <a:latin typeface="Lucida Calligraphy" pitchFamily="66" charset="0"/>
              </a:rPr>
              <a:t>b</a:t>
            </a:r>
          </a:p>
        </p:txBody>
      </p:sp>
      <p:sp>
        <p:nvSpPr>
          <p:cNvPr id="213011" name="Text Box 1043"/>
          <p:cNvSpPr txBox="1">
            <a:spLocks noChangeArrowheads="1"/>
          </p:cNvSpPr>
          <p:nvPr/>
        </p:nvSpPr>
        <p:spPr bwMode="auto">
          <a:xfrm>
            <a:off x="3224213" y="1787525"/>
            <a:ext cx="1852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</a:pPr>
            <a:r>
              <a:rPr kumimoji="0" lang="en-US" altLang="ko-KR" sz="2800" b="1">
                <a:latin typeface="Lucida Calligraphy" pitchFamily="66" charset="0"/>
              </a:rPr>
              <a:t>m</a:t>
            </a:r>
          </a:p>
        </p:txBody>
      </p:sp>
      <p:sp>
        <p:nvSpPr>
          <p:cNvPr id="213012" name="Text Box 1044"/>
          <p:cNvSpPr txBox="1">
            <a:spLocks noChangeArrowheads="1"/>
          </p:cNvSpPr>
          <p:nvPr/>
        </p:nvSpPr>
        <p:spPr bwMode="auto">
          <a:xfrm>
            <a:off x="5410200" y="2819400"/>
            <a:ext cx="2760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</a:pPr>
            <a:r>
              <a:rPr kumimoji="0" lang="en-US" altLang="ko-KR" sz="2800" b="1" dirty="0">
                <a:solidFill>
                  <a:srgbClr val="FF0000"/>
                </a:solidFill>
                <a:latin typeface="Lucida Calligraphy" pitchFamily="66" charset="0"/>
              </a:rPr>
              <a:t>b</a:t>
            </a:r>
            <a:r>
              <a:rPr kumimoji="0" lang="en-US" altLang="ko-KR" sz="1600" b="1" dirty="0">
                <a:solidFill>
                  <a:schemeClr val="accent2"/>
                </a:solidFill>
                <a:latin typeface="Lucida Calligraphy" pitchFamily="66" charset="0"/>
              </a:rPr>
              <a:t> </a:t>
            </a:r>
            <a:r>
              <a:rPr kumimoji="0" lang="en-US" altLang="ko-KR" sz="3200" b="1" dirty="0">
                <a:solidFill>
                  <a:srgbClr val="33CC33"/>
                </a:solidFill>
                <a:latin typeface="Arial" pitchFamily="34" charset="0"/>
                <a:sym typeface="Symbol" pitchFamily="18" charset="2"/>
              </a:rPr>
              <a:t></a:t>
            </a:r>
            <a:r>
              <a:rPr kumimoji="0" lang="en-US" altLang="ko-KR" sz="2800" b="1" dirty="0">
                <a:latin typeface="Lucida Calligraphy" pitchFamily="66" charset="0"/>
              </a:rPr>
              <a:t>m</a:t>
            </a:r>
            <a:r>
              <a:rPr kumimoji="0" lang="en-US" altLang="ko-KR" sz="3200" b="1" dirty="0">
                <a:solidFill>
                  <a:srgbClr val="33CC33"/>
                </a:solidFill>
                <a:latin typeface="Arial" pitchFamily="34" charset="0"/>
                <a:sym typeface="Symbol" pitchFamily="18" charset="2"/>
              </a:rPr>
              <a:t></a:t>
            </a:r>
            <a:r>
              <a:rPr kumimoji="0" lang="en-US" altLang="ko-KR" sz="2800" b="1" dirty="0">
                <a:latin typeface="Arial" pitchFamily="34" charset="0"/>
              </a:rPr>
              <a:t>1 </a:t>
            </a:r>
            <a:r>
              <a:rPr kumimoji="0" lang="en-US" altLang="ko-KR" sz="2800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</a:t>
            </a:r>
            <a:r>
              <a:rPr kumimoji="0" lang="en-US" altLang="ko-KR" sz="2800" b="1" dirty="0">
                <a:solidFill>
                  <a:srgbClr val="0000FF"/>
                </a:solidFill>
                <a:latin typeface="Lucida Calligraphy" pitchFamily="66" charset="0"/>
              </a:rPr>
              <a:t>X</a:t>
            </a:r>
          </a:p>
        </p:txBody>
      </p:sp>
      <p:sp>
        <p:nvSpPr>
          <p:cNvPr id="213013" name="Rectangle 1045"/>
          <p:cNvSpPr>
            <a:spLocks noChangeArrowheads="1"/>
          </p:cNvSpPr>
          <p:nvPr/>
        </p:nvSpPr>
        <p:spPr bwMode="auto">
          <a:xfrm rot="2794085">
            <a:off x="5776119" y="2351881"/>
            <a:ext cx="1371600" cy="14049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284672" name="Object 1024"/>
          <p:cNvGraphicFramePr>
            <a:graphicFrameLocks noChangeAspect="1"/>
          </p:cNvGraphicFramePr>
          <p:nvPr/>
        </p:nvGraphicFramePr>
        <p:xfrm>
          <a:off x="6096000" y="4419600"/>
          <a:ext cx="2108200" cy="1524000"/>
        </p:xfrm>
        <a:graphic>
          <a:graphicData uri="http://schemas.openxmlformats.org/presentationml/2006/ole">
            <p:oleObj spid="_x0000_s213059" name="Equation" r:id="rId3" imgW="1054100" imgH="7620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2493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47542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382000" cy="4114800"/>
          </a:xfrm>
        </p:spPr>
        <p:txBody>
          <a:bodyPr/>
          <a:lstStyle/>
          <a:p>
            <a:r>
              <a:rPr lang="en-US" altLang="ko-KR" sz="3600" dirty="0">
                <a:latin typeface="Arial" pitchFamily="34" charset="0"/>
              </a:rPr>
              <a:t>Transportation</a:t>
            </a:r>
          </a:p>
          <a:p>
            <a:pPr lvl="1"/>
            <a:r>
              <a:rPr lang="en-US" altLang="ko-KR" sz="3200" dirty="0">
                <a:latin typeface="Arial" pitchFamily="34" charset="0"/>
              </a:rPr>
              <a:t>Continuous movement through space</a:t>
            </a:r>
          </a:p>
          <a:p>
            <a:pPr lvl="1"/>
            <a:endParaRPr lang="en-US" altLang="ko-KR" sz="3200" dirty="0">
              <a:latin typeface="Arial" pitchFamily="34" charset="0"/>
            </a:endParaRPr>
          </a:p>
          <a:p>
            <a:pPr lvl="1"/>
            <a:endParaRPr lang="en-US" altLang="ko-KR" sz="3200" dirty="0">
              <a:latin typeface="Arial" pitchFamily="34" charset="0"/>
            </a:endParaRPr>
          </a:p>
          <a:p>
            <a:r>
              <a:rPr lang="en-US" altLang="ko-KR" sz="3600" dirty="0">
                <a:latin typeface="Arial" pitchFamily="34" charset="0"/>
              </a:rPr>
              <a:t>Quantum Teleportation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00400" y="6019800"/>
            <a:ext cx="5181600" cy="536575"/>
            <a:chOff x="1440" y="144"/>
            <a:chExt cx="3264" cy="338"/>
          </a:xfrm>
        </p:grpSpPr>
        <p:sp>
          <p:nvSpPr>
            <p:cNvPr id="214020" name="Oval 4"/>
            <p:cNvSpPr>
              <a:spLocks noChangeArrowheads="1"/>
            </p:cNvSpPr>
            <p:nvPr/>
          </p:nvSpPr>
          <p:spPr bwMode="auto">
            <a:xfrm>
              <a:off x="1440" y="144"/>
              <a:ext cx="672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>
                  <a:latin typeface="Arial" pitchFamily="34" charset="0"/>
                </a:rPr>
                <a:t>A</a:t>
              </a:r>
            </a:p>
          </p:txBody>
        </p:sp>
        <p:sp>
          <p:nvSpPr>
            <p:cNvPr id="214021" name="Oval 5"/>
            <p:cNvSpPr>
              <a:spLocks noChangeArrowheads="1"/>
            </p:cNvSpPr>
            <p:nvPr/>
          </p:nvSpPr>
          <p:spPr bwMode="auto">
            <a:xfrm>
              <a:off x="4032" y="144"/>
              <a:ext cx="672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>
                  <a:latin typeface="Arial" pitchFamily="34" charset="0"/>
                </a:rPr>
                <a:t>B</a:t>
              </a:r>
            </a:p>
          </p:txBody>
        </p:sp>
        <p:sp>
          <p:nvSpPr>
            <p:cNvPr id="214022" name="Freeform 6"/>
            <p:cNvSpPr>
              <a:spLocks/>
            </p:cNvSpPr>
            <p:nvPr/>
          </p:nvSpPr>
          <p:spPr bwMode="auto">
            <a:xfrm>
              <a:off x="2016" y="249"/>
              <a:ext cx="2114" cy="233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74" y="98"/>
                </a:cxn>
                <a:cxn ang="0">
                  <a:pos x="127" y="128"/>
                </a:cxn>
                <a:cxn ang="0">
                  <a:pos x="194" y="165"/>
                </a:cxn>
                <a:cxn ang="0">
                  <a:pos x="329" y="202"/>
                </a:cxn>
                <a:cxn ang="0">
                  <a:pos x="523" y="187"/>
                </a:cxn>
                <a:cxn ang="0">
                  <a:pos x="561" y="150"/>
                </a:cxn>
                <a:cxn ang="0">
                  <a:pos x="508" y="38"/>
                </a:cxn>
                <a:cxn ang="0">
                  <a:pos x="456" y="53"/>
                </a:cxn>
                <a:cxn ang="0">
                  <a:pos x="456" y="113"/>
                </a:cxn>
                <a:cxn ang="0">
                  <a:pos x="501" y="142"/>
                </a:cxn>
                <a:cxn ang="0">
                  <a:pos x="628" y="187"/>
                </a:cxn>
                <a:cxn ang="0">
                  <a:pos x="792" y="225"/>
                </a:cxn>
                <a:cxn ang="0">
                  <a:pos x="965" y="172"/>
                </a:cxn>
                <a:cxn ang="0">
                  <a:pos x="965" y="83"/>
                </a:cxn>
                <a:cxn ang="0">
                  <a:pos x="942" y="68"/>
                </a:cxn>
                <a:cxn ang="0">
                  <a:pos x="882" y="75"/>
                </a:cxn>
                <a:cxn ang="0">
                  <a:pos x="875" y="120"/>
                </a:cxn>
                <a:cxn ang="0">
                  <a:pos x="987" y="180"/>
                </a:cxn>
                <a:cxn ang="0">
                  <a:pos x="1346" y="150"/>
                </a:cxn>
                <a:cxn ang="0">
                  <a:pos x="1398" y="98"/>
                </a:cxn>
                <a:cxn ang="0">
                  <a:pos x="1316" y="8"/>
                </a:cxn>
                <a:cxn ang="0">
                  <a:pos x="1309" y="105"/>
                </a:cxn>
                <a:cxn ang="0">
                  <a:pos x="1368" y="157"/>
                </a:cxn>
                <a:cxn ang="0">
                  <a:pos x="1473" y="202"/>
                </a:cxn>
                <a:cxn ang="0">
                  <a:pos x="1645" y="195"/>
                </a:cxn>
                <a:cxn ang="0">
                  <a:pos x="1690" y="172"/>
                </a:cxn>
                <a:cxn ang="0">
                  <a:pos x="1742" y="157"/>
                </a:cxn>
                <a:cxn ang="0">
                  <a:pos x="1840" y="98"/>
                </a:cxn>
                <a:cxn ang="0">
                  <a:pos x="1982" y="0"/>
                </a:cxn>
              </a:cxnLst>
              <a:rect l="0" t="0" r="r" b="b"/>
              <a:pathLst>
                <a:path w="1982" h="233">
                  <a:moveTo>
                    <a:pt x="0" y="45"/>
                  </a:moveTo>
                  <a:cubicBezTo>
                    <a:pt x="25" y="65"/>
                    <a:pt x="44" y="87"/>
                    <a:pt x="74" y="98"/>
                  </a:cubicBezTo>
                  <a:cubicBezTo>
                    <a:pt x="119" y="141"/>
                    <a:pt x="72" y="104"/>
                    <a:pt x="127" y="128"/>
                  </a:cubicBezTo>
                  <a:cubicBezTo>
                    <a:pt x="168" y="146"/>
                    <a:pt x="156" y="151"/>
                    <a:pt x="194" y="165"/>
                  </a:cubicBezTo>
                  <a:cubicBezTo>
                    <a:pt x="238" y="181"/>
                    <a:pt x="283" y="191"/>
                    <a:pt x="329" y="202"/>
                  </a:cubicBezTo>
                  <a:cubicBezTo>
                    <a:pt x="394" y="199"/>
                    <a:pt x="473" y="228"/>
                    <a:pt x="523" y="187"/>
                  </a:cubicBezTo>
                  <a:cubicBezTo>
                    <a:pt x="626" y="103"/>
                    <a:pt x="445" y="226"/>
                    <a:pt x="561" y="150"/>
                  </a:cubicBezTo>
                  <a:cubicBezTo>
                    <a:pt x="578" y="76"/>
                    <a:pt x="568" y="68"/>
                    <a:pt x="508" y="38"/>
                  </a:cubicBezTo>
                  <a:cubicBezTo>
                    <a:pt x="491" y="43"/>
                    <a:pt x="471" y="44"/>
                    <a:pt x="456" y="53"/>
                  </a:cubicBezTo>
                  <a:cubicBezTo>
                    <a:pt x="440" y="63"/>
                    <a:pt x="453" y="107"/>
                    <a:pt x="456" y="113"/>
                  </a:cubicBezTo>
                  <a:cubicBezTo>
                    <a:pt x="458" y="116"/>
                    <a:pt x="498" y="141"/>
                    <a:pt x="501" y="142"/>
                  </a:cubicBezTo>
                  <a:cubicBezTo>
                    <a:pt x="550" y="168"/>
                    <a:pt x="575" y="177"/>
                    <a:pt x="628" y="187"/>
                  </a:cubicBezTo>
                  <a:cubicBezTo>
                    <a:pt x="683" y="209"/>
                    <a:pt x="733" y="217"/>
                    <a:pt x="792" y="225"/>
                  </a:cubicBezTo>
                  <a:cubicBezTo>
                    <a:pt x="899" y="218"/>
                    <a:pt x="904" y="233"/>
                    <a:pt x="965" y="172"/>
                  </a:cubicBezTo>
                  <a:cubicBezTo>
                    <a:pt x="986" y="117"/>
                    <a:pt x="1003" y="121"/>
                    <a:pt x="965" y="83"/>
                  </a:cubicBezTo>
                  <a:cubicBezTo>
                    <a:pt x="959" y="77"/>
                    <a:pt x="950" y="73"/>
                    <a:pt x="942" y="68"/>
                  </a:cubicBezTo>
                  <a:cubicBezTo>
                    <a:pt x="922" y="70"/>
                    <a:pt x="901" y="68"/>
                    <a:pt x="882" y="75"/>
                  </a:cubicBezTo>
                  <a:cubicBezTo>
                    <a:pt x="860" y="84"/>
                    <a:pt x="866" y="107"/>
                    <a:pt x="875" y="120"/>
                  </a:cubicBezTo>
                  <a:cubicBezTo>
                    <a:pt x="901" y="158"/>
                    <a:pt x="947" y="166"/>
                    <a:pt x="987" y="180"/>
                  </a:cubicBezTo>
                  <a:cubicBezTo>
                    <a:pt x="1237" y="173"/>
                    <a:pt x="1199" y="178"/>
                    <a:pt x="1346" y="150"/>
                  </a:cubicBezTo>
                  <a:cubicBezTo>
                    <a:pt x="1361" y="139"/>
                    <a:pt x="1394" y="119"/>
                    <a:pt x="1398" y="98"/>
                  </a:cubicBezTo>
                  <a:cubicBezTo>
                    <a:pt x="1409" y="37"/>
                    <a:pt x="1362" y="22"/>
                    <a:pt x="1316" y="8"/>
                  </a:cubicBezTo>
                  <a:cubicBezTo>
                    <a:pt x="1267" y="24"/>
                    <a:pt x="1284" y="10"/>
                    <a:pt x="1309" y="105"/>
                  </a:cubicBezTo>
                  <a:cubicBezTo>
                    <a:pt x="1316" y="131"/>
                    <a:pt x="1350" y="145"/>
                    <a:pt x="1368" y="157"/>
                  </a:cubicBezTo>
                  <a:cubicBezTo>
                    <a:pt x="1406" y="182"/>
                    <a:pt x="1429" y="188"/>
                    <a:pt x="1473" y="202"/>
                  </a:cubicBezTo>
                  <a:cubicBezTo>
                    <a:pt x="1530" y="200"/>
                    <a:pt x="1588" y="199"/>
                    <a:pt x="1645" y="195"/>
                  </a:cubicBezTo>
                  <a:cubicBezTo>
                    <a:pt x="1673" y="193"/>
                    <a:pt x="1665" y="182"/>
                    <a:pt x="1690" y="172"/>
                  </a:cubicBezTo>
                  <a:cubicBezTo>
                    <a:pt x="1707" y="165"/>
                    <a:pt x="1742" y="157"/>
                    <a:pt x="1742" y="157"/>
                  </a:cubicBezTo>
                  <a:cubicBezTo>
                    <a:pt x="1768" y="132"/>
                    <a:pt x="1805" y="109"/>
                    <a:pt x="1840" y="98"/>
                  </a:cubicBezTo>
                  <a:cubicBezTo>
                    <a:pt x="1879" y="57"/>
                    <a:pt x="1941" y="41"/>
                    <a:pt x="1982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4023" name="Oval 7"/>
          <p:cNvSpPr>
            <a:spLocks noChangeArrowheads="1"/>
          </p:cNvSpPr>
          <p:nvPr/>
        </p:nvSpPr>
        <p:spPr bwMode="auto">
          <a:xfrm>
            <a:off x="2743200" y="6019800"/>
            <a:ext cx="10668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latin typeface="Arial" pitchFamily="34" charset="0"/>
              </a:rPr>
              <a:t>X</a:t>
            </a:r>
          </a:p>
        </p:txBody>
      </p:sp>
      <p:sp>
        <p:nvSpPr>
          <p:cNvPr id="2140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00FF"/>
                </a:solidFill>
                <a:latin typeface="Arial" pitchFamily="34" charset="0"/>
              </a:rPr>
              <a:t>Quantum Teleportation</a:t>
            </a:r>
            <a:endParaRPr lang="en-US" altLang="ko-KR" dirty="0">
              <a:solidFill>
                <a:srgbClr val="0000FF"/>
              </a:solidFill>
              <a:latin typeface="Arial" pitchFamily="34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438400" y="5562600"/>
            <a:ext cx="5029200" cy="1295400"/>
            <a:chOff x="0" y="3504"/>
            <a:chExt cx="3312" cy="816"/>
          </a:xfrm>
        </p:grpSpPr>
        <p:sp>
          <p:nvSpPr>
            <p:cNvPr id="214026" name="Rectangle 10"/>
            <p:cNvSpPr>
              <a:spLocks noChangeArrowheads="1"/>
            </p:cNvSpPr>
            <p:nvPr/>
          </p:nvSpPr>
          <p:spPr bwMode="auto">
            <a:xfrm>
              <a:off x="0" y="3504"/>
              <a:ext cx="3312" cy="8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4027" name="Oval 11"/>
            <p:cNvSpPr>
              <a:spLocks noChangeArrowheads="1"/>
            </p:cNvSpPr>
            <p:nvPr/>
          </p:nvSpPr>
          <p:spPr bwMode="auto">
            <a:xfrm rot="-19359456">
              <a:off x="267" y="3802"/>
              <a:ext cx="884" cy="240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>
                  <a:latin typeface="Arial" pitchFamily="34" charset="0"/>
                </a:rPr>
                <a:t>     B</a:t>
              </a:r>
              <a:r>
                <a:rPr lang="en-US" altLang="ko-KR" baseline="-25000">
                  <a:latin typeface="Arial" pitchFamily="34" charset="0"/>
                </a:rPr>
                <a:t>2</a:t>
              </a:r>
            </a:p>
          </p:txBody>
        </p:sp>
        <p:sp>
          <p:nvSpPr>
            <p:cNvPr id="214028" name="Oval 12"/>
            <p:cNvSpPr>
              <a:spLocks noChangeArrowheads="1"/>
            </p:cNvSpPr>
            <p:nvPr/>
          </p:nvSpPr>
          <p:spPr bwMode="auto">
            <a:xfrm rot="-3078865">
              <a:off x="286" y="3743"/>
              <a:ext cx="672" cy="2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>
                  <a:latin typeface="Arial" pitchFamily="34" charset="0"/>
                </a:rPr>
                <a:t>B</a:t>
              </a:r>
              <a:r>
                <a:rPr lang="en-US" altLang="ko-KR" baseline="-25000"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813175" y="5562600"/>
            <a:ext cx="3586163" cy="457200"/>
            <a:chOff x="2162" y="3504"/>
            <a:chExt cx="2259" cy="288"/>
          </a:xfrm>
        </p:grpSpPr>
        <p:sp>
          <p:nvSpPr>
            <p:cNvPr id="214030" name="Freeform 14"/>
            <p:cNvSpPr>
              <a:spLocks/>
            </p:cNvSpPr>
            <p:nvPr/>
          </p:nvSpPr>
          <p:spPr bwMode="auto">
            <a:xfrm>
              <a:off x="2162" y="3624"/>
              <a:ext cx="2259" cy="146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179" y="94"/>
                </a:cxn>
                <a:cxn ang="0">
                  <a:pos x="531" y="34"/>
                </a:cxn>
                <a:cxn ang="0">
                  <a:pos x="785" y="19"/>
                </a:cxn>
                <a:cxn ang="0">
                  <a:pos x="1459" y="26"/>
                </a:cxn>
                <a:cxn ang="0">
                  <a:pos x="1683" y="49"/>
                </a:cxn>
                <a:cxn ang="0">
                  <a:pos x="2020" y="109"/>
                </a:cxn>
                <a:cxn ang="0">
                  <a:pos x="2259" y="146"/>
                </a:cxn>
              </a:cxnLst>
              <a:rect l="0" t="0" r="r" b="b"/>
              <a:pathLst>
                <a:path w="2259" h="146">
                  <a:moveTo>
                    <a:pt x="0" y="146"/>
                  </a:moveTo>
                  <a:cubicBezTo>
                    <a:pt x="63" y="134"/>
                    <a:pt x="118" y="104"/>
                    <a:pt x="179" y="94"/>
                  </a:cubicBezTo>
                  <a:cubicBezTo>
                    <a:pt x="289" y="56"/>
                    <a:pt x="416" y="42"/>
                    <a:pt x="531" y="34"/>
                  </a:cubicBezTo>
                  <a:cubicBezTo>
                    <a:pt x="624" y="0"/>
                    <a:pt x="565" y="19"/>
                    <a:pt x="785" y="19"/>
                  </a:cubicBezTo>
                  <a:cubicBezTo>
                    <a:pt x="1010" y="19"/>
                    <a:pt x="1234" y="24"/>
                    <a:pt x="1459" y="26"/>
                  </a:cubicBezTo>
                  <a:cubicBezTo>
                    <a:pt x="1535" y="32"/>
                    <a:pt x="1607" y="43"/>
                    <a:pt x="1683" y="49"/>
                  </a:cubicBezTo>
                  <a:cubicBezTo>
                    <a:pt x="1793" y="75"/>
                    <a:pt x="1907" y="94"/>
                    <a:pt x="2020" y="109"/>
                  </a:cubicBezTo>
                  <a:cubicBezTo>
                    <a:pt x="2097" y="133"/>
                    <a:pt x="2179" y="146"/>
                    <a:pt x="2259" y="146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4031" name="Text Box 15"/>
            <p:cNvSpPr txBox="1">
              <a:spLocks noChangeArrowheads="1"/>
            </p:cNvSpPr>
            <p:nvPr/>
          </p:nvSpPr>
          <p:spPr bwMode="auto">
            <a:xfrm>
              <a:off x="2928" y="3504"/>
              <a:ext cx="720" cy="288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>
                  <a:latin typeface="Arial" pitchFamily="34" charset="0"/>
                </a:rPr>
                <a:t>B</a:t>
              </a:r>
              <a:r>
                <a:rPr lang="en-US" altLang="ko-KR" baseline="-25000">
                  <a:latin typeface="Arial" pitchFamily="34" charset="0"/>
                </a:rPr>
                <a:t>1</a:t>
              </a:r>
              <a:r>
                <a:rPr lang="en-US" altLang="ko-KR">
                  <a:latin typeface="Arial" pitchFamily="34" charset="0"/>
                </a:rPr>
                <a:t>, B</a:t>
              </a:r>
              <a:r>
                <a:rPr lang="en-US" altLang="ko-KR" baseline="-25000">
                  <a:latin typeface="Arial" pitchFamily="34" charset="0"/>
                </a:rPr>
                <a:t>2</a:t>
              </a:r>
            </a:p>
          </p:txBody>
        </p:sp>
      </p:grpSp>
      <p:sp>
        <p:nvSpPr>
          <p:cNvPr id="214032" name="Oval 16"/>
          <p:cNvSpPr>
            <a:spLocks noChangeArrowheads="1"/>
          </p:cNvSpPr>
          <p:nvPr/>
        </p:nvSpPr>
        <p:spPr bwMode="auto">
          <a:xfrm>
            <a:off x="7315200" y="6019800"/>
            <a:ext cx="10668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latin typeface="Arial" pitchFamily="34" charset="0"/>
              </a:rPr>
              <a:t>X</a:t>
            </a:r>
          </a:p>
        </p:txBody>
      </p:sp>
      <p:sp>
        <p:nvSpPr>
          <p:cNvPr id="214033" name="Oval 17"/>
          <p:cNvSpPr>
            <a:spLocks noChangeArrowheads="1"/>
          </p:cNvSpPr>
          <p:nvPr/>
        </p:nvSpPr>
        <p:spPr bwMode="auto">
          <a:xfrm>
            <a:off x="2590800" y="3505200"/>
            <a:ext cx="10668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latin typeface="Arial" pitchFamily="34" charset="0"/>
              </a:rPr>
              <a:t>P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590800" y="3429000"/>
            <a:ext cx="5867400" cy="609600"/>
            <a:chOff x="1632" y="2160"/>
            <a:chExt cx="3696" cy="384"/>
          </a:xfrm>
        </p:grpSpPr>
        <p:sp>
          <p:nvSpPr>
            <p:cNvPr id="214035" name="Rectangle 19"/>
            <p:cNvSpPr>
              <a:spLocks noChangeArrowheads="1"/>
            </p:cNvSpPr>
            <p:nvPr/>
          </p:nvSpPr>
          <p:spPr bwMode="auto">
            <a:xfrm>
              <a:off x="1632" y="2160"/>
              <a:ext cx="3696" cy="3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4036" name="Oval 20"/>
            <p:cNvSpPr>
              <a:spLocks noChangeArrowheads="1"/>
            </p:cNvSpPr>
            <p:nvPr/>
          </p:nvSpPr>
          <p:spPr bwMode="auto">
            <a:xfrm>
              <a:off x="4608" y="2208"/>
              <a:ext cx="672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>
                  <a:latin typeface="Arial" pitchFamily="34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98628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3" grpId="0" animBg="1" autoUpdateAnimBg="0"/>
      <p:bldP spid="214032" grpId="0" animBg="1" autoUpdateAnimBg="0"/>
      <p:bldP spid="214033" grpId="0" animBg="1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5" name="Text Box 1049"/>
          <p:cNvSpPr txBox="1">
            <a:spLocks noChangeArrowheads="1"/>
          </p:cNvSpPr>
          <p:nvPr/>
        </p:nvSpPr>
        <p:spPr bwMode="auto">
          <a:xfrm>
            <a:off x="2689083" y="1934925"/>
            <a:ext cx="2622834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dirty="0">
                <a:solidFill>
                  <a:srgbClr val="0000FF"/>
                </a:solidFill>
                <a:latin typeface="Verdana" panose="020B0604030504040204" pitchFamily="34" charset="0"/>
              </a:rPr>
              <a:t>2 Bits</a:t>
            </a:r>
          </a:p>
          <a:p>
            <a:pPr algn="ctr" eaLnBrk="1" hangingPunct="1"/>
            <a:r>
              <a:rPr lang="en-US" altLang="ko-KR" sz="1800" dirty="0">
                <a:solidFill>
                  <a:srgbClr val="0000FF"/>
                </a:solidFill>
                <a:latin typeface="Verdana" panose="020B0604030504040204" pitchFamily="34" charset="0"/>
              </a:rPr>
              <a:t>Classical Information</a:t>
            </a:r>
          </a:p>
        </p:txBody>
      </p:sp>
      <p:sp>
        <p:nvSpPr>
          <p:cNvPr id="12294" name="Text Box 1026"/>
          <p:cNvSpPr txBox="1">
            <a:spLocks noChangeArrowheads="1"/>
          </p:cNvSpPr>
          <p:nvPr/>
        </p:nvSpPr>
        <p:spPr bwMode="auto">
          <a:xfrm>
            <a:off x="1620838" y="422275"/>
            <a:ext cx="669959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 sz="4400" dirty="0">
                <a:solidFill>
                  <a:srgbClr val="0000FF"/>
                </a:solidFill>
                <a:latin typeface="Verdana" panose="020B0604030504040204" pitchFamily="34" charset="0"/>
              </a:rPr>
              <a:t>Quantum Teleportation</a:t>
            </a:r>
          </a:p>
        </p:txBody>
      </p:sp>
      <p:sp>
        <p:nvSpPr>
          <p:cNvPr id="12295" name="Text Box 1027"/>
          <p:cNvSpPr txBox="1">
            <a:spLocks noChangeArrowheads="1"/>
          </p:cNvSpPr>
          <p:nvPr/>
        </p:nvSpPr>
        <p:spPr bwMode="auto">
          <a:xfrm>
            <a:off x="2234692" y="1008489"/>
            <a:ext cx="45238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dirty="0">
                <a:solidFill>
                  <a:srgbClr val="FF0066"/>
                </a:solidFill>
                <a:latin typeface="Verdana" panose="020B0604030504040204" pitchFamily="34" charset="0"/>
              </a:rPr>
              <a:t>Transmit an unknown </a:t>
            </a:r>
            <a:r>
              <a:rPr lang="en-US" altLang="ko-KR" dirty="0" err="1">
                <a:solidFill>
                  <a:srgbClr val="FF0066"/>
                </a:solidFill>
                <a:latin typeface="Verdana" panose="020B0604030504040204" pitchFamily="34" charset="0"/>
              </a:rPr>
              <a:t>qubit</a:t>
            </a:r>
            <a:r>
              <a:rPr lang="en-US" altLang="ko-KR" dirty="0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br>
              <a:rPr lang="en-US" altLang="ko-KR" dirty="0">
                <a:solidFill>
                  <a:srgbClr val="FF0066"/>
                </a:solidFill>
                <a:latin typeface="Verdana" panose="020B0604030504040204" pitchFamily="34" charset="0"/>
              </a:rPr>
            </a:br>
            <a:r>
              <a:rPr lang="en-US" altLang="ko-KR" dirty="0">
                <a:solidFill>
                  <a:srgbClr val="FF0066"/>
                </a:solidFill>
                <a:latin typeface="Verdana" panose="020B0604030504040204" pitchFamily="34" charset="0"/>
              </a:rPr>
              <a:t>without sending the </a:t>
            </a:r>
            <a:r>
              <a:rPr lang="en-US" altLang="ko-KR" dirty="0" err="1">
                <a:solidFill>
                  <a:srgbClr val="FF0066"/>
                </a:solidFill>
                <a:latin typeface="Verdana" panose="020B0604030504040204" pitchFamily="34" charset="0"/>
              </a:rPr>
              <a:t>qubit</a:t>
            </a:r>
            <a:endParaRPr lang="en-US" altLang="ko-KR" dirty="0">
              <a:solidFill>
                <a:srgbClr val="FF0066"/>
              </a:solidFill>
              <a:latin typeface="Verdana" panose="020B0604030504040204" pitchFamily="34" charset="0"/>
            </a:endParaRPr>
          </a:p>
        </p:txBody>
      </p:sp>
      <p:sp>
        <p:nvSpPr>
          <p:cNvPr id="12296" name="Rectangle 1028"/>
          <p:cNvSpPr>
            <a:spLocks noChangeArrowheads="1"/>
          </p:cNvSpPr>
          <p:nvPr/>
        </p:nvSpPr>
        <p:spPr bwMode="auto">
          <a:xfrm rot="2794085">
            <a:off x="1719262" y="2911476"/>
            <a:ext cx="830263" cy="7985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2297" name="Rectangle 1029"/>
          <p:cNvSpPr>
            <a:spLocks noChangeArrowheads="1"/>
          </p:cNvSpPr>
          <p:nvPr/>
        </p:nvSpPr>
        <p:spPr bwMode="auto">
          <a:xfrm rot="2803350">
            <a:off x="5834062" y="2911476"/>
            <a:ext cx="830263" cy="7985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2298" name="Line 1030"/>
          <p:cNvSpPr>
            <a:spLocks noChangeShapeType="1"/>
          </p:cNvSpPr>
          <p:nvPr/>
        </p:nvSpPr>
        <p:spPr bwMode="auto">
          <a:xfrm flipV="1">
            <a:off x="363538" y="3671888"/>
            <a:ext cx="1573212" cy="1570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299" name="Line 1031"/>
          <p:cNvSpPr>
            <a:spLocks noChangeShapeType="1"/>
          </p:cNvSpPr>
          <p:nvPr/>
        </p:nvSpPr>
        <p:spPr bwMode="auto">
          <a:xfrm flipV="1">
            <a:off x="4413250" y="3581400"/>
            <a:ext cx="1573213" cy="1570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00" name="Rectangle 1032"/>
          <p:cNvSpPr>
            <a:spLocks noChangeArrowheads="1"/>
          </p:cNvSpPr>
          <p:nvPr/>
        </p:nvSpPr>
        <p:spPr bwMode="auto">
          <a:xfrm>
            <a:off x="3732213" y="5151438"/>
            <a:ext cx="925512" cy="8715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2301" name="Line 1033"/>
          <p:cNvSpPr>
            <a:spLocks noChangeShapeType="1"/>
          </p:cNvSpPr>
          <p:nvPr/>
        </p:nvSpPr>
        <p:spPr bwMode="auto">
          <a:xfrm rot="16200000" flipV="1">
            <a:off x="2417762" y="3579813"/>
            <a:ext cx="1573213" cy="1570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02" name="Line 1034"/>
          <p:cNvSpPr>
            <a:spLocks noChangeShapeType="1"/>
          </p:cNvSpPr>
          <p:nvPr/>
        </p:nvSpPr>
        <p:spPr bwMode="auto">
          <a:xfrm flipV="1">
            <a:off x="6535738" y="1981200"/>
            <a:ext cx="10668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03" name="Text Box 1035"/>
          <p:cNvSpPr txBox="1">
            <a:spLocks noChangeArrowheads="1"/>
          </p:cNvSpPr>
          <p:nvPr/>
        </p:nvSpPr>
        <p:spPr bwMode="auto">
          <a:xfrm>
            <a:off x="1106488" y="4395788"/>
            <a:ext cx="401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b="1">
                <a:latin typeface="Verdana" panose="020B0604030504040204" pitchFamily="34" charset="0"/>
              </a:rPr>
              <a:t>1</a:t>
            </a:r>
          </a:p>
        </p:txBody>
      </p:sp>
      <p:sp>
        <p:nvSpPr>
          <p:cNvPr id="12304" name="Text Box 1036"/>
          <p:cNvSpPr txBox="1">
            <a:spLocks noChangeArrowheads="1"/>
          </p:cNvSpPr>
          <p:nvPr/>
        </p:nvSpPr>
        <p:spPr bwMode="auto">
          <a:xfrm>
            <a:off x="5178425" y="4395788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b="1">
                <a:latin typeface="Verdana" panose="020B0604030504040204" pitchFamily="34" charset="0"/>
              </a:rPr>
              <a:t>3</a:t>
            </a:r>
          </a:p>
        </p:txBody>
      </p:sp>
      <p:sp>
        <p:nvSpPr>
          <p:cNvPr id="12305" name="Text Box 1037"/>
          <p:cNvSpPr txBox="1">
            <a:spLocks noChangeArrowheads="1"/>
          </p:cNvSpPr>
          <p:nvPr/>
        </p:nvSpPr>
        <p:spPr bwMode="auto">
          <a:xfrm>
            <a:off x="2846388" y="4395788"/>
            <a:ext cx="401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b="1">
                <a:latin typeface="Verdana" panose="020B0604030504040204" pitchFamily="34" charset="0"/>
              </a:rPr>
              <a:t>2</a:t>
            </a:r>
          </a:p>
        </p:txBody>
      </p:sp>
      <p:sp>
        <p:nvSpPr>
          <p:cNvPr id="12306" name="Text Box 1038"/>
          <p:cNvSpPr txBox="1">
            <a:spLocks noChangeArrowheads="1"/>
          </p:cNvSpPr>
          <p:nvPr/>
        </p:nvSpPr>
        <p:spPr bwMode="auto">
          <a:xfrm>
            <a:off x="3213932" y="6020743"/>
            <a:ext cx="19684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dirty="0">
                <a:solidFill>
                  <a:srgbClr val="FF0000"/>
                </a:solidFill>
                <a:latin typeface="Verdana" panose="020B0604030504040204" pitchFamily="34" charset="0"/>
              </a:rPr>
              <a:t>EPR-Source</a:t>
            </a:r>
          </a:p>
        </p:txBody>
      </p:sp>
      <p:sp>
        <p:nvSpPr>
          <p:cNvPr id="12307" name="Text Box 1039"/>
          <p:cNvSpPr txBox="1">
            <a:spLocks noChangeArrowheads="1"/>
          </p:cNvSpPr>
          <p:nvPr/>
        </p:nvSpPr>
        <p:spPr bwMode="auto">
          <a:xfrm>
            <a:off x="774795" y="4798368"/>
            <a:ext cx="1588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dirty="0">
                <a:solidFill>
                  <a:srgbClr val="CC00FF"/>
                </a:solidFill>
                <a:latin typeface="Verdana" panose="020B0604030504040204" pitchFamily="34" charset="0"/>
                <a:sym typeface="MT Symbol" panose="05050102010706020507" pitchFamily="18" charset="2"/>
              </a:rPr>
              <a:t>unknown</a:t>
            </a:r>
            <a:endParaRPr lang="en-US" altLang="ko-KR" dirty="0">
              <a:solidFill>
                <a:srgbClr val="CC00FF"/>
              </a:solidFill>
              <a:latin typeface="Verdana" panose="020B0604030504040204" pitchFamily="34" charset="0"/>
            </a:endParaRPr>
          </a:p>
        </p:txBody>
      </p:sp>
      <p:sp>
        <p:nvSpPr>
          <p:cNvPr id="12308" name="Text Box 1040"/>
          <p:cNvSpPr txBox="1">
            <a:spLocks noChangeArrowheads="1"/>
          </p:cNvSpPr>
          <p:nvPr/>
        </p:nvSpPr>
        <p:spPr bwMode="auto">
          <a:xfrm>
            <a:off x="1571625" y="2178050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b="1">
                <a:latin typeface="Verdana" panose="020B0604030504040204" pitchFamily="34" charset="0"/>
              </a:rPr>
              <a:t>Alice</a:t>
            </a:r>
          </a:p>
        </p:txBody>
      </p:sp>
      <p:sp>
        <p:nvSpPr>
          <p:cNvPr id="12309" name="Text Box 1041"/>
          <p:cNvSpPr txBox="1">
            <a:spLocks noChangeArrowheads="1"/>
          </p:cNvSpPr>
          <p:nvPr/>
        </p:nvSpPr>
        <p:spPr bwMode="auto">
          <a:xfrm>
            <a:off x="5819775" y="217805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b="1">
                <a:latin typeface="Verdana" panose="020B0604030504040204" pitchFamily="34" charset="0"/>
              </a:rPr>
              <a:t>Bob</a:t>
            </a:r>
          </a:p>
        </p:txBody>
      </p:sp>
      <p:sp>
        <p:nvSpPr>
          <p:cNvPr id="12310" name="Freeform 1042"/>
          <p:cNvSpPr>
            <a:spLocks/>
          </p:cNvSpPr>
          <p:nvPr/>
        </p:nvSpPr>
        <p:spPr bwMode="auto">
          <a:xfrm>
            <a:off x="3089275" y="3938588"/>
            <a:ext cx="2146300" cy="504825"/>
          </a:xfrm>
          <a:custGeom>
            <a:avLst/>
            <a:gdLst>
              <a:gd name="T0" fmla="*/ 2147483647 w 1352"/>
              <a:gd name="T1" fmla="*/ 2147483647 h 318"/>
              <a:gd name="T2" fmla="*/ 2147483647 w 1352"/>
              <a:gd name="T3" fmla="*/ 2147483647 h 318"/>
              <a:gd name="T4" fmla="*/ 2147483647 w 1352"/>
              <a:gd name="T5" fmla="*/ 2147483647 h 318"/>
              <a:gd name="T6" fmla="*/ 2147483647 w 1352"/>
              <a:gd name="T7" fmla="*/ 2147483647 h 318"/>
              <a:gd name="T8" fmla="*/ 2147483647 w 1352"/>
              <a:gd name="T9" fmla="*/ 2147483647 h 318"/>
              <a:gd name="T10" fmla="*/ 2147483647 w 1352"/>
              <a:gd name="T11" fmla="*/ 2147483647 h 318"/>
              <a:gd name="T12" fmla="*/ 2147483647 w 1352"/>
              <a:gd name="T13" fmla="*/ 2147483647 h 318"/>
              <a:gd name="T14" fmla="*/ 2147483647 w 1352"/>
              <a:gd name="T15" fmla="*/ 2147483647 h 318"/>
              <a:gd name="T16" fmla="*/ 2147483647 w 1352"/>
              <a:gd name="T17" fmla="*/ 2147483647 h 318"/>
              <a:gd name="T18" fmla="*/ 2147483647 w 1352"/>
              <a:gd name="T19" fmla="*/ 2147483647 h 318"/>
              <a:gd name="T20" fmla="*/ 2147483647 w 1352"/>
              <a:gd name="T21" fmla="*/ 2147483647 h 318"/>
              <a:gd name="T22" fmla="*/ 2147483647 w 1352"/>
              <a:gd name="T23" fmla="*/ 2147483647 h 318"/>
              <a:gd name="T24" fmla="*/ 2147483647 w 1352"/>
              <a:gd name="T25" fmla="*/ 2147483647 h 318"/>
              <a:gd name="T26" fmla="*/ 0 w 1352"/>
              <a:gd name="T27" fmla="*/ 2147483647 h 3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352"/>
              <a:gd name="T43" fmla="*/ 0 h 318"/>
              <a:gd name="T44" fmla="*/ 1352 w 1352"/>
              <a:gd name="T45" fmla="*/ 318 h 31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352" h="318">
                <a:moveTo>
                  <a:pt x="57" y="291"/>
                </a:moveTo>
                <a:cubicBezTo>
                  <a:pt x="183" y="185"/>
                  <a:pt x="309" y="80"/>
                  <a:pt x="389" y="40"/>
                </a:cubicBezTo>
                <a:cubicBezTo>
                  <a:pt x="469" y="0"/>
                  <a:pt x="477" y="24"/>
                  <a:pt x="535" y="48"/>
                </a:cubicBezTo>
                <a:cubicBezTo>
                  <a:pt x="593" y="72"/>
                  <a:pt x="680" y="162"/>
                  <a:pt x="738" y="186"/>
                </a:cubicBezTo>
                <a:cubicBezTo>
                  <a:pt x="796" y="210"/>
                  <a:pt x="812" y="214"/>
                  <a:pt x="884" y="194"/>
                </a:cubicBezTo>
                <a:cubicBezTo>
                  <a:pt x="956" y="174"/>
                  <a:pt x="1098" y="71"/>
                  <a:pt x="1168" y="64"/>
                </a:cubicBezTo>
                <a:cubicBezTo>
                  <a:pt x="1238" y="57"/>
                  <a:pt x="1277" y="113"/>
                  <a:pt x="1305" y="153"/>
                </a:cubicBezTo>
                <a:cubicBezTo>
                  <a:pt x="1333" y="193"/>
                  <a:pt x="1352" y="296"/>
                  <a:pt x="1338" y="307"/>
                </a:cubicBezTo>
                <a:cubicBezTo>
                  <a:pt x="1324" y="318"/>
                  <a:pt x="1282" y="259"/>
                  <a:pt x="1224" y="218"/>
                </a:cubicBezTo>
                <a:cubicBezTo>
                  <a:pt x="1166" y="177"/>
                  <a:pt x="1097" y="65"/>
                  <a:pt x="989" y="64"/>
                </a:cubicBezTo>
                <a:cubicBezTo>
                  <a:pt x="881" y="63"/>
                  <a:pt x="710" y="211"/>
                  <a:pt x="576" y="210"/>
                </a:cubicBezTo>
                <a:cubicBezTo>
                  <a:pt x="442" y="209"/>
                  <a:pt x="264" y="65"/>
                  <a:pt x="186" y="56"/>
                </a:cubicBezTo>
                <a:cubicBezTo>
                  <a:pt x="108" y="47"/>
                  <a:pt x="136" y="117"/>
                  <a:pt x="105" y="153"/>
                </a:cubicBezTo>
                <a:cubicBezTo>
                  <a:pt x="74" y="189"/>
                  <a:pt x="37" y="232"/>
                  <a:pt x="0" y="275"/>
                </a:cubicBezTo>
              </a:path>
            </a:pathLst>
          </a:custGeom>
          <a:noFill/>
          <a:ln w="28575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11" name="Text Box 1043"/>
          <p:cNvSpPr txBox="1">
            <a:spLocks noChangeArrowheads="1"/>
          </p:cNvSpPr>
          <p:nvPr/>
        </p:nvSpPr>
        <p:spPr bwMode="auto">
          <a:xfrm>
            <a:off x="3001963" y="3617268"/>
            <a:ext cx="2554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dirty="0">
                <a:solidFill>
                  <a:srgbClr val="FF0066"/>
                </a:solidFill>
                <a:latin typeface="Verdana" panose="020B0604030504040204" pitchFamily="34" charset="0"/>
              </a:rPr>
              <a:t>Entangled Pair</a:t>
            </a:r>
          </a:p>
        </p:txBody>
      </p:sp>
      <p:graphicFrame>
        <p:nvGraphicFramePr>
          <p:cNvPr id="12290" name="Object 1024"/>
          <p:cNvGraphicFramePr>
            <a:graphicFrameLocks noChangeAspect="1"/>
          </p:cNvGraphicFramePr>
          <p:nvPr/>
        </p:nvGraphicFramePr>
        <p:xfrm>
          <a:off x="1644650" y="3074988"/>
          <a:ext cx="944563" cy="469900"/>
        </p:xfrm>
        <a:graphic>
          <a:graphicData uri="http://schemas.openxmlformats.org/presentationml/2006/ole">
            <p:oleObj spid="_x0000_s214278" name="Equation" r:id="rId3" imgW="507780" imgH="253890" progId="">
              <p:embed/>
            </p:oleObj>
          </a:graphicData>
        </a:graphic>
      </p:graphicFrame>
      <p:sp>
        <p:nvSpPr>
          <p:cNvPr id="12312" name="Text Box 1045"/>
          <p:cNvSpPr txBox="1">
            <a:spLocks noChangeArrowheads="1"/>
          </p:cNvSpPr>
          <p:nvPr/>
        </p:nvSpPr>
        <p:spPr bwMode="auto">
          <a:xfrm>
            <a:off x="222281" y="2749213"/>
            <a:ext cx="35718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sz="2200" dirty="0">
                <a:solidFill>
                  <a:srgbClr val="0000FF"/>
                </a:solidFill>
                <a:latin typeface="Verdana" panose="020B0604030504040204" pitchFamily="34" charset="0"/>
              </a:rPr>
              <a:t>Bell State Measurement</a:t>
            </a:r>
          </a:p>
        </p:txBody>
      </p:sp>
      <p:sp>
        <p:nvSpPr>
          <p:cNvPr id="12313" name="Freeform 1046"/>
          <p:cNvSpPr>
            <a:spLocks/>
          </p:cNvSpPr>
          <p:nvPr/>
        </p:nvSpPr>
        <p:spPr bwMode="auto">
          <a:xfrm>
            <a:off x="2433638" y="1893888"/>
            <a:ext cx="3422650" cy="685800"/>
          </a:xfrm>
          <a:custGeom>
            <a:avLst/>
            <a:gdLst>
              <a:gd name="T0" fmla="*/ 0 w 2059"/>
              <a:gd name="T1" fmla="*/ 2147483647 h 432"/>
              <a:gd name="T2" fmla="*/ 2147483647 w 2059"/>
              <a:gd name="T3" fmla="*/ 2147483647 h 432"/>
              <a:gd name="T4" fmla="*/ 2147483647 w 2059"/>
              <a:gd name="T5" fmla="*/ 2147483647 h 432"/>
              <a:gd name="T6" fmla="*/ 2147483647 w 2059"/>
              <a:gd name="T7" fmla="*/ 2147483647 h 432"/>
              <a:gd name="T8" fmla="*/ 2147483647 w 2059"/>
              <a:gd name="T9" fmla="*/ 2147483647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9"/>
              <a:gd name="T16" fmla="*/ 0 h 432"/>
              <a:gd name="T17" fmla="*/ 2059 w 2059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9" h="432">
                <a:moveTo>
                  <a:pt x="0" y="315"/>
                </a:moveTo>
                <a:cubicBezTo>
                  <a:pt x="197" y="188"/>
                  <a:pt x="395" y="62"/>
                  <a:pt x="575" y="31"/>
                </a:cubicBezTo>
                <a:cubicBezTo>
                  <a:pt x="755" y="0"/>
                  <a:pt x="921" y="68"/>
                  <a:pt x="1078" y="129"/>
                </a:cubicBezTo>
                <a:cubicBezTo>
                  <a:pt x="1235" y="190"/>
                  <a:pt x="1353" y="360"/>
                  <a:pt x="1516" y="396"/>
                </a:cubicBezTo>
                <a:cubicBezTo>
                  <a:pt x="1679" y="432"/>
                  <a:pt x="1963" y="354"/>
                  <a:pt x="2059" y="347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14" name="Text Box 1047"/>
          <p:cNvSpPr txBox="1">
            <a:spLocks noChangeArrowheads="1"/>
          </p:cNvSpPr>
          <p:nvPr/>
        </p:nvSpPr>
        <p:spPr bwMode="auto">
          <a:xfrm>
            <a:off x="4860465" y="2806363"/>
            <a:ext cx="273459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sz="2200" dirty="0">
                <a:solidFill>
                  <a:srgbClr val="0000FF"/>
                </a:solidFill>
                <a:latin typeface="Verdana" panose="020B0604030504040204" pitchFamily="34" charset="0"/>
              </a:rPr>
              <a:t>Unitary Transform</a:t>
            </a:r>
          </a:p>
        </p:txBody>
      </p:sp>
      <p:graphicFrame>
        <p:nvGraphicFramePr>
          <p:cNvPr id="12291" name="Object 1025"/>
          <p:cNvGraphicFramePr>
            <a:graphicFrameLocks noChangeAspect="1"/>
          </p:cNvGraphicFramePr>
          <p:nvPr/>
        </p:nvGraphicFramePr>
        <p:xfrm>
          <a:off x="5732463" y="3178175"/>
          <a:ext cx="1035050" cy="298450"/>
        </p:xfrm>
        <a:graphic>
          <a:graphicData uri="http://schemas.openxmlformats.org/presentationml/2006/ole">
            <p:oleObj spid="_x0000_s214279" name="Equation" r:id="rId4" imgW="698197" imgH="203112" progId="">
              <p:embed/>
            </p:oleObj>
          </a:graphicData>
        </a:graphic>
      </p:graphicFrame>
      <p:sp>
        <p:nvSpPr>
          <p:cNvPr id="12316" name="Text Box 1050"/>
          <p:cNvSpPr txBox="1">
            <a:spLocks noChangeArrowheads="1"/>
          </p:cNvSpPr>
          <p:nvPr/>
        </p:nvSpPr>
        <p:spPr bwMode="auto">
          <a:xfrm>
            <a:off x="7164288" y="254000"/>
            <a:ext cx="2055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50000"/>
              </a:spcBef>
            </a:pPr>
            <a:r>
              <a:rPr kumimoji="0" lang="en-US" altLang="ko-KR" sz="1600" dirty="0" smtClean="0">
                <a:solidFill>
                  <a:srgbClr val="0000FF"/>
                </a:solidFill>
                <a:latin typeface="Arial" panose="020B0604020202020204" pitchFamily="34" charset="0"/>
              </a:rPr>
              <a:t>Bennett </a:t>
            </a:r>
            <a:r>
              <a:rPr kumimoji="0" lang="en-US" altLang="ko-KR" sz="1600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et al.</a:t>
            </a:r>
            <a:endParaRPr kumimoji="0" lang="en-US" altLang="ko-KR" sz="16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2292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24142009"/>
              </p:ext>
            </p:extLst>
          </p:nvPr>
        </p:nvGraphicFramePr>
        <p:xfrm>
          <a:off x="457200" y="5181600"/>
          <a:ext cx="1905000" cy="381000"/>
        </p:xfrm>
        <a:graphic>
          <a:graphicData uri="http://schemas.openxmlformats.org/presentationml/2006/ole">
            <p:oleObj spid="_x0000_s214280" name="Equation" r:id="rId5" imgW="1269449" imgH="253890" progId="">
              <p:embed/>
            </p:oleObj>
          </a:graphicData>
        </a:graphic>
      </p:graphicFrame>
      <p:graphicFrame>
        <p:nvGraphicFramePr>
          <p:cNvPr id="12293" name="Object 1027"/>
          <p:cNvGraphicFramePr>
            <a:graphicFrameLocks noChangeAspect="1"/>
          </p:cNvGraphicFramePr>
          <p:nvPr/>
        </p:nvGraphicFramePr>
        <p:xfrm>
          <a:off x="7010400" y="1600200"/>
          <a:ext cx="1905000" cy="381000"/>
        </p:xfrm>
        <a:graphic>
          <a:graphicData uri="http://schemas.openxmlformats.org/presentationml/2006/ole">
            <p:oleObj spid="_x0000_s214281" name="Equation" r:id="rId6" imgW="1269449" imgH="25389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191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037952" cy="431800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418" y="3454167"/>
            <a:ext cx="8464144" cy="261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590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030961" cy="431542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212976"/>
            <a:ext cx="8231898" cy="259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464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75" y="260648"/>
            <a:ext cx="8553450" cy="31813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137" y="3507060"/>
            <a:ext cx="846772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323659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그룹 31"/>
          <p:cNvGrpSpPr>
            <a:grpSpLocks/>
          </p:cNvGrpSpPr>
          <p:nvPr/>
        </p:nvGrpSpPr>
        <p:grpSpPr bwMode="auto">
          <a:xfrm>
            <a:off x="857250" y="500063"/>
            <a:ext cx="3114675" cy="6643687"/>
            <a:chOff x="1700213" y="429398"/>
            <a:chExt cx="6486525" cy="6642940"/>
          </a:xfrm>
        </p:grpSpPr>
        <p:pic>
          <p:nvPicPr>
            <p:cNvPr id="62493" name="Picture 6" descr="C:\Documents and Settings\jeawan\바탕 화면\q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0213" y="643712"/>
              <a:ext cx="6486525" cy="559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4" name="직선 화살표 연결선 33"/>
            <p:cNvCxnSpPr/>
            <p:nvPr/>
          </p:nvCxnSpPr>
          <p:spPr>
            <a:xfrm rot="5400000" flipH="1" flipV="1">
              <a:off x="3429369" y="1427758"/>
              <a:ext cx="2000025" cy="3305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원호 34"/>
            <p:cNvSpPr/>
            <p:nvPr/>
          </p:nvSpPr>
          <p:spPr>
            <a:xfrm>
              <a:off x="1713437" y="857975"/>
              <a:ext cx="5501314" cy="6214363"/>
            </a:xfrm>
            <a:prstGeom prst="arc">
              <a:avLst>
                <a:gd name="adj1" fmla="val 16200000"/>
                <a:gd name="adj2" fmla="val 16876822"/>
              </a:avLst>
            </a:prstGeom>
            <a:ln w="38100"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62467" name="그룹 35"/>
          <p:cNvGrpSpPr>
            <a:grpSpLocks/>
          </p:cNvGrpSpPr>
          <p:nvPr/>
        </p:nvGrpSpPr>
        <p:grpSpPr bwMode="auto">
          <a:xfrm>
            <a:off x="5143500" y="1285875"/>
            <a:ext cx="1785938" cy="4183063"/>
            <a:chOff x="5786446" y="1317882"/>
            <a:chExt cx="2928958" cy="4183614"/>
          </a:xfrm>
        </p:grpSpPr>
        <p:sp>
          <p:nvSpPr>
            <p:cNvPr id="37" name="타원 36"/>
            <p:cNvSpPr/>
            <p:nvPr/>
          </p:nvSpPr>
          <p:spPr>
            <a:xfrm>
              <a:off x="5786446" y="2643620"/>
              <a:ext cx="2858662" cy="2856288"/>
            </a:xfrm>
            <a:prstGeom prst="ellipse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38" name="직선 연결선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5785538" y="4071256"/>
              <a:ext cx="2857876" cy="2604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>
              <a:stCxn id="37" idx="6"/>
              <a:endCxn id="37" idx="2"/>
            </p:cNvCxnSpPr>
            <p:nvPr/>
          </p:nvCxnSpPr>
          <p:spPr>
            <a:xfrm flipH="1">
              <a:off x="5786446" y="4072558"/>
              <a:ext cx="2858662" cy="1587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487" name="TextBox 39"/>
            <p:cNvSpPr txBox="1">
              <a:spLocks noChangeArrowheads="1"/>
            </p:cNvSpPr>
            <p:nvPr/>
          </p:nvSpPr>
          <p:spPr bwMode="auto">
            <a:xfrm>
              <a:off x="6840871" y="2603766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0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2488" name="TextBox 40"/>
            <p:cNvSpPr txBox="1">
              <a:spLocks noChangeArrowheads="1"/>
            </p:cNvSpPr>
            <p:nvPr/>
          </p:nvSpPr>
          <p:spPr bwMode="auto">
            <a:xfrm>
              <a:off x="8012454" y="3834474"/>
              <a:ext cx="70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1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2489" name="TextBox 41"/>
            <p:cNvSpPr txBox="1">
              <a:spLocks noChangeArrowheads="1"/>
            </p:cNvSpPr>
            <p:nvPr/>
          </p:nvSpPr>
          <p:spPr bwMode="auto">
            <a:xfrm>
              <a:off x="5786446" y="3834474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3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2490" name="TextBox 42"/>
            <p:cNvSpPr txBox="1">
              <a:spLocks noChangeArrowheads="1"/>
            </p:cNvSpPr>
            <p:nvPr/>
          </p:nvSpPr>
          <p:spPr bwMode="auto">
            <a:xfrm>
              <a:off x="6840871" y="4977482"/>
              <a:ext cx="70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2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7072584" y="1889457"/>
              <a:ext cx="354078" cy="754162"/>
            </a:xfrm>
            <a:prstGeom prst="rect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5" name="이등변 삼각형 44"/>
            <p:cNvSpPr/>
            <p:nvPr/>
          </p:nvSpPr>
          <p:spPr>
            <a:xfrm>
              <a:off x="6840871" y="1317882"/>
              <a:ext cx="817504" cy="714469"/>
            </a:xfrm>
            <a:prstGeom prst="triangle">
              <a:avLst>
                <a:gd name="adj" fmla="val 51803"/>
              </a:avLst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62468" name="그룹 45"/>
          <p:cNvGrpSpPr>
            <a:grpSpLocks/>
          </p:cNvGrpSpPr>
          <p:nvPr/>
        </p:nvGrpSpPr>
        <p:grpSpPr bwMode="auto">
          <a:xfrm>
            <a:off x="5643563" y="1285875"/>
            <a:ext cx="1785937" cy="4183063"/>
            <a:chOff x="5786446" y="1317882"/>
            <a:chExt cx="2928958" cy="4183614"/>
          </a:xfrm>
        </p:grpSpPr>
        <p:sp>
          <p:nvSpPr>
            <p:cNvPr id="47" name="타원 46"/>
            <p:cNvSpPr/>
            <p:nvPr/>
          </p:nvSpPr>
          <p:spPr>
            <a:xfrm>
              <a:off x="5786446" y="2643182"/>
              <a:ext cx="2857520" cy="2857520"/>
            </a:xfrm>
            <a:prstGeom prst="ellipse">
              <a:avLst/>
            </a:prstGeom>
            <a:gradFill flip="none" rotWithShape="1">
              <a:gsLst>
                <a:gs pos="0">
                  <a:srgbClr val="A603AB">
                    <a:alpha val="20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48" name="직선 연결선 47"/>
            <p:cNvCxnSpPr/>
            <p:nvPr/>
          </p:nvCxnSpPr>
          <p:spPr>
            <a:xfrm rot="16200000" flipH="1">
              <a:off x="5785538" y="4071256"/>
              <a:ext cx="2857876" cy="2603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/>
            <p:nvPr/>
          </p:nvCxnSpPr>
          <p:spPr>
            <a:xfrm flipH="1">
              <a:off x="5786446" y="4072558"/>
              <a:ext cx="2858664" cy="1587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478" name="TextBox 49"/>
            <p:cNvSpPr txBox="1">
              <a:spLocks noChangeArrowheads="1"/>
            </p:cNvSpPr>
            <p:nvPr/>
          </p:nvSpPr>
          <p:spPr bwMode="auto">
            <a:xfrm>
              <a:off x="6840871" y="2603766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0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2479" name="TextBox 50"/>
            <p:cNvSpPr txBox="1">
              <a:spLocks noChangeArrowheads="1"/>
            </p:cNvSpPr>
            <p:nvPr/>
          </p:nvSpPr>
          <p:spPr bwMode="auto">
            <a:xfrm>
              <a:off x="8012454" y="3834474"/>
              <a:ext cx="70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1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2480" name="TextBox 51"/>
            <p:cNvSpPr txBox="1">
              <a:spLocks noChangeArrowheads="1"/>
            </p:cNvSpPr>
            <p:nvPr/>
          </p:nvSpPr>
          <p:spPr bwMode="auto">
            <a:xfrm>
              <a:off x="5786446" y="3834474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3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2481" name="TextBox 52"/>
            <p:cNvSpPr txBox="1">
              <a:spLocks noChangeArrowheads="1"/>
            </p:cNvSpPr>
            <p:nvPr/>
          </p:nvSpPr>
          <p:spPr bwMode="auto">
            <a:xfrm>
              <a:off x="6840871" y="4977482"/>
              <a:ext cx="70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2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7072584" y="1889457"/>
              <a:ext cx="354079" cy="754162"/>
            </a:xfrm>
            <a:prstGeom prst="rect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5" name="이등변 삼각형 54"/>
            <p:cNvSpPr/>
            <p:nvPr/>
          </p:nvSpPr>
          <p:spPr>
            <a:xfrm>
              <a:off x="6840870" y="1317882"/>
              <a:ext cx="817505" cy="714469"/>
            </a:xfrm>
            <a:prstGeom prst="triangle">
              <a:avLst>
                <a:gd name="adj" fmla="val 51803"/>
              </a:avLst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62469" name="TextBox 55"/>
          <p:cNvSpPr txBox="1">
            <a:spLocks noChangeArrowheads="1"/>
          </p:cNvSpPr>
          <p:nvPr/>
        </p:nvSpPr>
        <p:spPr bwMode="auto">
          <a:xfrm>
            <a:off x="1785938" y="5786438"/>
            <a:ext cx="1071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3600">
                <a:latin typeface="Verdana" panose="020B0604030504040204" pitchFamily="34" charset="0"/>
              </a:rPr>
              <a:t>X</a:t>
            </a:r>
            <a:endParaRPr lang="ko-KR" altLang="en-US" sz="3600">
              <a:latin typeface="Verdana" panose="020B0604030504040204" pitchFamily="34" charset="0"/>
            </a:endParaRPr>
          </a:p>
        </p:txBody>
      </p:sp>
      <p:sp>
        <p:nvSpPr>
          <p:cNvPr id="62470" name="TextBox 56"/>
          <p:cNvSpPr txBox="1">
            <a:spLocks noChangeArrowheads="1"/>
          </p:cNvSpPr>
          <p:nvPr/>
        </p:nvSpPr>
        <p:spPr bwMode="auto">
          <a:xfrm>
            <a:off x="5500688" y="5715000"/>
            <a:ext cx="1071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3600">
                <a:latin typeface="Verdana" panose="020B0604030504040204" pitchFamily="34" charset="0"/>
              </a:rPr>
              <a:t>A</a:t>
            </a:r>
            <a:endParaRPr lang="ko-KR" altLang="en-US" sz="3600">
              <a:latin typeface="Verdana" panose="020B0604030504040204" pitchFamily="34" charset="0"/>
            </a:endParaRPr>
          </a:p>
        </p:txBody>
      </p:sp>
      <p:sp>
        <p:nvSpPr>
          <p:cNvPr id="62471" name="TextBox 57"/>
          <p:cNvSpPr txBox="1">
            <a:spLocks noChangeArrowheads="1"/>
          </p:cNvSpPr>
          <p:nvPr/>
        </p:nvSpPr>
        <p:spPr bwMode="auto">
          <a:xfrm>
            <a:off x="6357938" y="5715000"/>
            <a:ext cx="1071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3600">
                <a:latin typeface="Verdana" panose="020B0604030504040204" pitchFamily="34" charset="0"/>
              </a:rPr>
              <a:t>B</a:t>
            </a:r>
            <a:endParaRPr lang="ko-KR" altLang="en-US" sz="3600">
              <a:latin typeface="Verdana" panose="020B0604030504040204" pitchFamily="34" charset="0"/>
            </a:endParaRPr>
          </a:p>
        </p:txBody>
      </p:sp>
      <p:sp>
        <p:nvSpPr>
          <p:cNvPr id="62472" name="TextBox 58"/>
          <p:cNvSpPr txBox="1">
            <a:spLocks noChangeArrowheads="1"/>
          </p:cNvSpPr>
          <p:nvPr/>
        </p:nvSpPr>
        <p:spPr bwMode="auto">
          <a:xfrm>
            <a:off x="2500313" y="428625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3200" dirty="0">
                <a:latin typeface="Symbol" panose="05050102010706020507" pitchFamily="18" charset="2"/>
              </a:rPr>
              <a:t>q = </a:t>
            </a:r>
            <a:r>
              <a:rPr lang="en-US" altLang="ko-KR" sz="3200" dirty="0" smtClean="0">
                <a:latin typeface="Symbol" panose="05050102010706020507" pitchFamily="18" charset="2"/>
              </a:rPr>
              <a:t>17.51798</a:t>
            </a:r>
            <a:r>
              <a:rPr lang="en-US" altLang="ko-KR" sz="3200" dirty="0">
                <a:latin typeface="Symbol" panose="05050102010706020507" pitchFamily="18" charset="2"/>
              </a:rPr>
              <a:t>...</a:t>
            </a:r>
            <a:r>
              <a:rPr lang="en-US" altLang="ko-KR" sz="3200" baseline="50000" dirty="0">
                <a:latin typeface="Symbol" panose="05050102010706020507" pitchFamily="18" charset="2"/>
              </a:rPr>
              <a:t>o</a:t>
            </a:r>
            <a:r>
              <a:rPr lang="en-US" altLang="ko-KR" sz="3200" dirty="0">
                <a:latin typeface="Symbol" panose="05050102010706020507" pitchFamily="18" charset="2"/>
              </a:rPr>
              <a:t> </a:t>
            </a:r>
            <a:endParaRPr lang="ko-KR" altLang="en-US" sz="320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4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그룹 31"/>
          <p:cNvGrpSpPr>
            <a:grpSpLocks/>
          </p:cNvGrpSpPr>
          <p:nvPr/>
        </p:nvGrpSpPr>
        <p:grpSpPr bwMode="auto">
          <a:xfrm>
            <a:off x="857250" y="500063"/>
            <a:ext cx="3114675" cy="6643687"/>
            <a:chOff x="1700213" y="429398"/>
            <a:chExt cx="6486525" cy="6642940"/>
          </a:xfrm>
        </p:grpSpPr>
        <p:pic>
          <p:nvPicPr>
            <p:cNvPr id="63517" name="Picture 6" descr="C:\Documents and Settings\jeawan\바탕 화면\q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0213" y="643712"/>
              <a:ext cx="6486525" cy="559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4" name="직선 화살표 연결선 33"/>
            <p:cNvCxnSpPr/>
            <p:nvPr/>
          </p:nvCxnSpPr>
          <p:spPr>
            <a:xfrm rot="5400000" flipH="1" flipV="1">
              <a:off x="3429369" y="1427758"/>
              <a:ext cx="2000025" cy="3305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원호 34"/>
            <p:cNvSpPr/>
            <p:nvPr/>
          </p:nvSpPr>
          <p:spPr>
            <a:xfrm>
              <a:off x="1713437" y="857975"/>
              <a:ext cx="5501314" cy="6214363"/>
            </a:xfrm>
            <a:prstGeom prst="arc">
              <a:avLst>
                <a:gd name="adj1" fmla="val 16200000"/>
                <a:gd name="adj2" fmla="val 16876822"/>
              </a:avLst>
            </a:prstGeom>
            <a:ln w="38100"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63491" name="그룹 35"/>
          <p:cNvGrpSpPr>
            <a:grpSpLocks/>
          </p:cNvGrpSpPr>
          <p:nvPr/>
        </p:nvGrpSpPr>
        <p:grpSpPr bwMode="auto">
          <a:xfrm>
            <a:off x="3500438" y="1285875"/>
            <a:ext cx="1785937" cy="4183063"/>
            <a:chOff x="5786446" y="1317882"/>
            <a:chExt cx="2928958" cy="4183614"/>
          </a:xfrm>
        </p:grpSpPr>
        <p:sp>
          <p:nvSpPr>
            <p:cNvPr id="37" name="타원 36"/>
            <p:cNvSpPr/>
            <p:nvPr/>
          </p:nvSpPr>
          <p:spPr>
            <a:xfrm>
              <a:off x="5786446" y="2643620"/>
              <a:ext cx="2858664" cy="2856288"/>
            </a:xfrm>
            <a:prstGeom prst="ellipse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38" name="직선 연결선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5785538" y="4071256"/>
              <a:ext cx="2857876" cy="2603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>
              <a:stCxn id="37" idx="6"/>
              <a:endCxn id="37" idx="2"/>
            </p:cNvCxnSpPr>
            <p:nvPr/>
          </p:nvCxnSpPr>
          <p:spPr>
            <a:xfrm flipH="1">
              <a:off x="5786446" y="4072558"/>
              <a:ext cx="2858664" cy="1587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511" name="TextBox 39"/>
            <p:cNvSpPr txBox="1">
              <a:spLocks noChangeArrowheads="1"/>
            </p:cNvSpPr>
            <p:nvPr/>
          </p:nvSpPr>
          <p:spPr bwMode="auto">
            <a:xfrm>
              <a:off x="6840871" y="2603766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0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3512" name="TextBox 40"/>
            <p:cNvSpPr txBox="1">
              <a:spLocks noChangeArrowheads="1"/>
            </p:cNvSpPr>
            <p:nvPr/>
          </p:nvSpPr>
          <p:spPr bwMode="auto">
            <a:xfrm>
              <a:off x="8012454" y="3834474"/>
              <a:ext cx="70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1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3513" name="TextBox 41"/>
            <p:cNvSpPr txBox="1">
              <a:spLocks noChangeArrowheads="1"/>
            </p:cNvSpPr>
            <p:nvPr/>
          </p:nvSpPr>
          <p:spPr bwMode="auto">
            <a:xfrm>
              <a:off x="5786446" y="3834474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3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3514" name="TextBox 42"/>
            <p:cNvSpPr txBox="1">
              <a:spLocks noChangeArrowheads="1"/>
            </p:cNvSpPr>
            <p:nvPr/>
          </p:nvSpPr>
          <p:spPr bwMode="auto">
            <a:xfrm>
              <a:off x="6840871" y="4977482"/>
              <a:ext cx="70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2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7072584" y="1889457"/>
              <a:ext cx="354079" cy="754162"/>
            </a:xfrm>
            <a:prstGeom prst="rect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5" name="이등변 삼각형 44"/>
            <p:cNvSpPr/>
            <p:nvPr/>
          </p:nvSpPr>
          <p:spPr>
            <a:xfrm>
              <a:off x="6840870" y="1317882"/>
              <a:ext cx="817505" cy="714469"/>
            </a:xfrm>
            <a:prstGeom prst="triangle">
              <a:avLst>
                <a:gd name="adj" fmla="val 51803"/>
              </a:avLst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63492" name="그룹 45"/>
          <p:cNvGrpSpPr>
            <a:grpSpLocks/>
          </p:cNvGrpSpPr>
          <p:nvPr/>
        </p:nvGrpSpPr>
        <p:grpSpPr bwMode="auto">
          <a:xfrm>
            <a:off x="5643563" y="1285875"/>
            <a:ext cx="1785937" cy="4183063"/>
            <a:chOff x="5786446" y="1317882"/>
            <a:chExt cx="2928958" cy="4183614"/>
          </a:xfrm>
        </p:grpSpPr>
        <p:sp>
          <p:nvSpPr>
            <p:cNvPr id="47" name="타원 46"/>
            <p:cNvSpPr/>
            <p:nvPr/>
          </p:nvSpPr>
          <p:spPr>
            <a:xfrm>
              <a:off x="5786446" y="2643182"/>
              <a:ext cx="2857520" cy="2857520"/>
            </a:xfrm>
            <a:prstGeom prst="ellipse">
              <a:avLst/>
            </a:prstGeom>
            <a:gradFill flip="none" rotWithShape="1">
              <a:gsLst>
                <a:gs pos="0">
                  <a:srgbClr val="A603AB">
                    <a:alpha val="20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48" name="직선 연결선 47"/>
            <p:cNvCxnSpPr/>
            <p:nvPr/>
          </p:nvCxnSpPr>
          <p:spPr>
            <a:xfrm rot="16200000" flipH="1">
              <a:off x="5785538" y="4071256"/>
              <a:ext cx="2857876" cy="2603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/>
            <p:nvPr/>
          </p:nvCxnSpPr>
          <p:spPr>
            <a:xfrm flipH="1">
              <a:off x="5786446" y="4072558"/>
              <a:ext cx="2858664" cy="1587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502" name="TextBox 49"/>
            <p:cNvSpPr txBox="1">
              <a:spLocks noChangeArrowheads="1"/>
            </p:cNvSpPr>
            <p:nvPr/>
          </p:nvSpPr>
          <p:spPr bwMode="auto">
            <a:xfrm>
              <a:off x="6840871" y="2603766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0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3503" name="TextBox 50"/>
            <p:cNvSpPr txBox="1">
              <a:spLocks noChangeArrowheads="1"/>
            </p:cNvSpPr>
            <p:nvPr/>
          </p:nvSpPr>
          <p:spPr bwMode="auto">
            <a:xfrm>
              <a:off x="8012454" y="3834474"/>
              <a:ext cx="70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1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3504" name="TextBox 51"/>
            <p:cNvSpPr txBox="1">
              <a:spLocks noChangeArrowheads="1"/>
            </p:cNvSpPr>
            <p:nvPr/>
          </p:nvSpPr>
          <p:spPr bwMode="auto">
            <a:xfrm>
              <a:off x="5786446" y="3834474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3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3505" name="TextBox 52"/>
            <p:cNvSpPr txBox="1">
              <a:spLocks noChangeArrowheads="1"/>
            </p:cNvSpPr>
            <p:nvPr/>
          </p:nvSpPr>
          <p:spPr bwMode="auto">
            <a:xfrm>
              <a:off x="6840871" y="4977482"/>
              <a:ext cx="70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2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7072584" y="1889457"/>
              <a:ext cx="354079" cy="754162"/>
            </a:xfrm>
            <a:prstGeom prst="rect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5" name="이등변 삼각형 54"/>
            <p:cNvSpPr/>
            <p:nvPr/>
          </p:nvSpPr>
          <p:spPr>
            <a:xfrm>
              <a:off x="6840870" y="1317882"/>
              <a:ext cx="817505" cy="714469"/>
            </a:xfrm>
            <a:prstGeom prst="triangle">
              <a:avLst>
                <a:gd name="adj" fmla="val 51803"/>
              </a:avLst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63493" name="TextBox 55"/>
          <p:cNvSpPr txBox="1">
            <a:spLocks noChangeArrowheads="1"/>
          </p:cNvSpPr>
          <p:nvPr/>
        </p:nvSpPr>
        <p:spPr bwMode="auto">
          <a:xfrm>
            <a:off x="1785938" y="5786438"/>
            <a:ext cx="1071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3600">
                <a:latin typeface="Verdana" panose="020B0604030504040204" pitchFamily="34" charset="0"/>
              </a:rPr>
              <a:t>X</a:t>
            </a:r>
            <a:endParaRPr lang="ko-KR" altLang="en-US" sz="3600">
              <a:latin typeface="Verdana" panose="020B0604030504040204" pitchFamily="34" charset="0"/>
            </a:endParaRPr>
          </a:p>
        </p:txBody>
      </p:sp>
      <p:sp>
        <p:nvSpPr>
          <p:cNvPr id="63494" name="TextBox 56"/>
          <p:cNvSpPr txBox="1">
            <a:spLocks noChangeArrowheads="1"/>
          </p:cNvSpPr>
          <p:nvPr/>
        </p:nvSpPr>
        <p:spPr bwMode="auto">
          <a:xfrm>
            <a:off x="4143375" y="5715000"/>
            <a:ext cx="1071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3600">
                <a:latin typeface="Verdana" panose="020B0604030504040204" pitchFamily="34" charset="0"/>
              </a:rPr>
              <a:t>A</a:t>
            </a:r>
            <a:endParaRPr lang="ko-KR" altLang="en-US" sz="3600">
              <a:latin typeface="Verdana" panose="020B0604030504040204" pitchFamily="34" charset="0"/>
            </a:endParaRPr>
          </a:p>
        </p:txBody>
      </p:sp>
      <p:sp>
        <p:nvSpPr>
          <p:cNvPr id="63495" name="TextBox 57"/>
          <p:cNvSpPr txBox="1">
            <a:spLocks noChangeArrowheads="1"/>
          </p:cNvSpPr>
          <p:nvPr/>
        </p:nvSpPr>
        <p:spPr bwMode="auto">
          <a:xfrm>
            <a:off x="6357938" y="5715000"/>
            <a:ext cx="1071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3600">
                <a:latin typeface="Verdana" panose="020B0604030504040204" pitchFamily="34" charset="0"/>
              </a:rPr>
              <a:t>B</a:t>
            </a:r>
            <a:endParaRPr lang="ko-KR" altLang="en-US" sz="3600">
              <a:latin typeface="Verdana" panose="020B0604030504040204" pitchFamily="34" charset="0"/>
            </a:endParaRPr>
          </a:p>
        </p:txBody>
      </p:sp>
      <p:sp>
        <p:nvSpPr>
          <p:cNvPr id="63496" name="TextBox 58"/>
          <p:cNvSpPr txBox="1">
            <a:spLocks noChangeArrowheads="1"/>
          </p:cNvSpPr>
          <p:nvPr/>
        </p:nvSpPr>
        <p:spPr bwMode="auto">
          <a:xfrm>
            <a:off x="2500313" y="428625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3200" dirty="0">
                <a:latin typeface="Symbol" panose="05050102010706020507" pitchFamily="18" charset="2"/>
              </a:rPr>
              <a:t>q = </a:t>
            </a:r>
            <a:r>
              <a:rPr lang="en-US" altLang="ko-KR" sz="3200" dirty="0" smtClean="0">
                <a:latin typeface="Symbol" panose="05050102010706020507" pitchFamily="18" charset="2"/>
              </a:rPr>
              <a:t>17.51798</a:t>
            </a:r>
            <a:r>
              <a:rPr lang="en-US" altLang="ko-KR" sz="3200" dirty="0">
                <a:latin typeface="Symbol" panose="05050102010706020507" pitchFamily="18" charset="2"/>
              </a:rPr>
              <a:t>...</a:t>
            </a:r>
            <a:r>
              <a:rPr lang="en-US" altLang="ko-KR" sz="3200" baseline="50000" dirty="0">
                <a:latin typeface="Symbol" panose="05050102010706020507" pitchFamily="18" charset="2"/>
              </a:rPr>
              <a:t>o</a:t>
            </a:r>
            <a:r>
              <a:rPr lang="en-US" altLang="ko-KR" sz="3200" dirty="0">
                <a:latin typeface="Symbol" panose="05050102010706020507" pitchFamily="18" charset="2"/>
              </a:rPr>
              <a:t> </a:t>
            </a:r>
            <a:endParaRPr lang="ko-KR" altLang="en-US" sz="320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4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그룹 31"/>
          <p:cNvGrpSpPr>
            <a:grpSpLocks/>
          </p:cNvGrpSpPr>
          <p:nvPr/>
        </p:nvGrpSpPr>
        <p:grpSpPr bwMode="auto">
          <a:xfrm>
            <a:off x="857250" y="500063"/>
            <a:ext cx="3114675" cy="6643687"/>
            <a:chOff x="1700213" y="429406"/>
            <a:chExt cx="6486525" cy="6642932"/>
          </a:xfrm>
        </p:grpSpPr>
        <p:pic>
          <p:nvPicPr>
            <p:cNvPr id="64541" name="Picture 6" descr="C:\Documents and Settings\jeawan\바탕 화면\q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0213" y="715149"/>
              <a:ext cx="6486525" cy="5500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4" name="직선 화살표 연결선 33"/>
            <p:cNvCxnSpPr/>
            <p:nvPr/>
          </p:nvCxnSpPr>
          <p:spPr>
            <a:xfrm rot="5400000" flipH="1" flipV="1">
              <a:off x="3404573" y="1402969"/>
              <a:ext cx="2000023" cy="52897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원호 34"/>
            <p:cNvSpPr/>
            <p:nvPr/>
          </p:nvSpPr>
          <p:spPr>
            <a:xfrm>
              <a:off x="1713437" y="857982"/>
              <a:ext cx="5501314" cy="6214356"/>
            </a:xfrm>
            <a:prstGeom prst="arc">
              <a:avLst>
                <a:gd name="adj1" fmla="val 16200000"/>
                <a:gd name="adj2" fmla="val 16876822"/>
              </a:avLst>
            </a:prstGeom>
            <a:ln w="38100"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64515" name="그룹 35"/>
          <p:cNvGrpSpPr>
            <a:grpSpLocks/>
          </p:cNvGrpSpPr>
          <p:nvPr/>
        </p:nvGrpSpPr>
        <p:grpSpPr bwMode="auto">
          <a:xfrm>
            <a:off x="1928813" y="1285875"/>
            <a:ext cx="1785937" cy="4183063"/>
            <a:chOff x="5786446" y="1317882"/>
            <a:chExt cx="2928958" cy="4183614"/>
          </a:xfrm>
        </p:grpSpPr>
        <p:sp>
          <p:nvSpPr>
            <p:cNvPr id="37" name="타원 36"/>
            <p:cNvSpPr/>
            <p:nvPr/>
          </p:nvSpPr>
          <p:spPr>
            <a:xfrm>
              <a:off x="5786446" y="2643620"/>
              <a:ext cx="2858664" cy="2856288"/>
            </a:xfrm>
            <a:prstGeom prst="ellipse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38" name="직선 연결선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5785538" y="4071256"/>
              <a:ext cx="2857876" cy="2603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>
              <a:stCxn id="37" idx="6"/>
              <a:endCxn id="37" idx="2"/>
            </p:cNvCxnSpPr>
            <p:nvPr/>
          </p:nvCxnSpPr>
          <p:spPr>
            <a:xfrm flipH="1">
              <a:off x="5786446" y="4072558"/>
              <a:ext cx="2858664" cy="1587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535" name="TextBox 39"/>
            <p:cNvSpPr txBox="1">
              <a:spLocks noChangeArrowheads="1"/>
            </p:cNvSpPr>
            <p:nvPr/>
          </p:nvSpPr>
          <p:spPr bwMode="auto">
            <a:xfrm>
              <a:off x="6840871" y="2603766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0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4536" name="TextBox 40"/>
            <p:cNvSpPr txBox="1">
              <a:spLocks noChangeArrowheads="1"/>
            </p:cNvSpPr>
            <p:nvPr/>
          </p:nvSpPr>
          <p:spPr bwMode="auto">
            <a:xfrm>
              <a:off x="8012454" y="3834474"/>
              <a:ext cx="70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1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4537" name="TextBox 41"/>
            <p:cNvSpPr txBox="1">
              <a:spLocks noChangeArrowheads="1"/>
            </p:cNvSpPr>
            <p:nvPr/>
          </p:nvSpPr>
          <p:spPr bwMode="auto">
            <a:xfrm>
              <a:off x="5786446" y="3834474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3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4538" name="TextBox 42"/>
            <p:cNvSpPr txBox="1">
              <a:spLocks noChangeArrowheads="1"/>
            </p:cNvSpPr>
            <p:nvPr/>
          </p:nvSpPr>
          <p:spPr bwMode="auto">
            <a:xfrm>
              <a:off x="6840871" y="4977482"/>
              <a:ext cx="70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2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7072584" y="1889457"/>
              <a:ext cx="354079" cy="754162"/>
            </a:xfrm>
            <a:prstGeom prst="rect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5" name="이등변 삼각형 44"/>
            <p:cNvSpPr/>
            <p:nvPr/>
          </p:nvSpPr>
          <p:spPr>
            <a:xfrm>
              <a:off x="6840870" y="1317882"/>
              <a:ext cx="817505" cy="714469"/>
            </a:xfrm>
            <a:prstGeom prst="triangle">
              <a:avLst>
                <a:gd name="adj" fmla="val 51803"/>
              </a:avLst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64516" name="그룹 45"/>
          <p:cNvGrpSpPr>
            <a:grpSpLocks/>
          </p:cNvGrpSpPr>
          <p:nvPr/>
        </p:nvGrpSpPr>
        <p:grpSpPr bwMode="auto">
          <a:xfrm>
            <a:off x="5643563" y="1285875"/>
            <a:ext cx="1785937" cy="4183063"/>
            <a:chOff x="5786446" y="1317882"/>
            <a:chExt cx="2928958" cy="4183614"/>
          </a:xfrm>
        </p:grpSpPr>
        <p:sp>
          <p:nvSpPr>
            <p:cNvPr id="47" name="타원 46"/>
            <p:cNvSpPr/>
            <p:nvPr/>
          </p:nvSpPr>
          <p:spPr>
            <a:xfrm>
              <a:off x="5786446" y="2643182"/>
              <a:ext cx="2857520" cy="2857520"/>
            </a:xfrm>
            <a:prstGeom prst="ellipse">
              <a:avLst/>
            </a:prstGeom>
            <a:gradFill flip="none" rotWithShape="1">
              <a:gsLst>
                <a:gs pos="0">
                  <a:srgbClr val="A603AB">
                    <a:alpha val="20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48" name="직선 연결선 47"/>
            <p:cNvCxnSpPr/>
            <p:nvPr/>
          </p:nvCxnSpPr>
          <p:spPr>
            <a:xfrm rot="16200000" flipH="1">
              <a:off x="5785538" y="4071256"/>
              <a:ext cx="2857876" cy="2603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/>
            <p:nvPr/>
          </p:nvCxnSpPr>
          <p:spPr>
            <a:xfrm flipH="1">
              <a:off x="5786446" y="4072558"/>
              <a:ext cx="2858664" cy="1587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526" name="TextBox 49"/>
            <p:cNvSpPr txBox="1">
              <a:spLocks noChangeArrowheads="1"/>
            </p:cNvSpPr>
            <p:nvPr/>
          </p:nvSpPr>
          <p:spPr bwMode="auto">
            <a:xfrm>
              <a:off x="6840871" y="2603766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0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4527" name="TextBox 50"/>
            <p:cNvSpPr txBox="1">
              <a:spLocks noChangeArrowheads="1"/>
            </p:cNvSpPr>
            <p:nvPr/>
          </p:nvSpPr>
          <p:spPr bwMode="auto">
            <a:xfrm>
              <a:off x="8012454" y="3834474"/>
              <a:ext cx="70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1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4528" name="TextBox 51"/>
            <p:cNvSpPr txBox="1">
              <a:spLocks noChangeArrowheads="1"/>
            </p:cNvSpPr>
            <p:nvPr/>
          </p:nvSpPr>
          <p:spPr bwMode="auto">
            <a:xfrm>
              <a:off x="5786446" y="3834474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3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4529" name="TextBox 52"/>
            <p:cNvSpPr txBox="1">
              <a:spLocks noChangeArrowheads="1"/>
            </p:cNvSpPr>
            <p:nvPr/>
          </p:nvSpPr>
          <p:spPr bwMode="auto">
            <a:xfrm>
              <a:off x="6840871" y="4977482"/>
              <a:ext cx="70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2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7072584" y="1889457"/>
              <a:ext cx="354079" cy="754162"/>
            </a:xfrm>
            <a:prstGeom prst="rect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5" name="이등변 삼각형 54"/>
            <p:cNvSpPr/>
            <p:nvPr/>
          </p:nvSpPr>
          <p:spPr>
            <a:xfrm>
              <a:off x="6840870" y="1317882"/>
              <a:ext cx="817505" cy="714469"/>
            </a:xfrm>
            <a:prstGeom prst="triangle">
              <a:avLst>
                <a:gd name="adj" fmla="val 51803"/>
              </a:avLst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64517" name="TextBox 55"/>
          <p:cNvSpPr txBox="1">
            <a:spLocks noChangeArrowheads="1"/>
          </p:cNvSpPr>
          <p:nvPr/>
        </p:nvSpPr>
        <p:spPr bwMode="auto">
          <a:xfrm>
            <a:off x="1785938" y="5715000"/>
            <a:ext cx="1071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3600">
                <a:latin typeface="Verdana" panose="020B0604030504040204" pitchFamily="34" charset="0"/>
              </a:rPr>
              <a:t>X</a:t>
            </a:r>
            <a:endParaRPr lang="ko-KR" altLang="en-US" sz="3600">
              <a:latin typeface="Verdana" panose="020B0604030504040204" pitchFamily="34" charset="0"/>
            </a:endParaRPr>
          </a:p>
        </p:txBody>
      </p:sp>
      <p:sp>
        <p:nvSpPr>
          <p:cNvPr id="64518" name="TextBox 56"/>
          <p:cNvSpPr txBox="1">
            <a:spLocks noChangeArrowheads="1"/>
          </p:cNvSpPr>
          <p:nvPr/>
        </p:nvSpPr>
        <p:spPr bwMode="auto">
          <a:xfrm>
            <a:off x="2571750" y="5715000"/>
            <a:ext cx="1071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3600">
                <a:latin typeface="Verdana" panose="020B0604030504040204" pitchFamily="34" charset="0"/>
              </a:rPr>
              <a:t>A</a:t>
            </a:r>
            <a:endParaRPr lang="ko-KR" altLang="en-US" sz="3600">
              <a:latin typeface="Verdana" panose="020B0604030504040204" pitchFamily="34" charset="0"/>
            </a:endParaRPr>
          </a:p>
        </p:txBody>
      </p:sp>
      <p:sp>
        <p:nvSpPr>
          <p:cNvPr id="64519" name="TextBox 57"/>
          <p:cNvSpPr txBox="1">
            <a:spLocks noChangeArrowheads="1"/>
          </p:cNvSpPr>
          <p:nvPr/>
        </p:nvSpPr>
        <p:spPr bwMode="auto">
          <a:xfrm>
            <a:off x="6357938" y="5715000"/>
            <a:ext cx="1071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3600">
                <a:latin typeface="Verdana" panose="020B0604030504040204" pitchFamily="34" charset="0"/>
              </a:rPr>
              <a:t>B</a:t>
            </a:r>
            <a:endParaRPr lang="ko-KR" altLang="en-US" sz="3600">
              <a:latin typeface="Verdana" panose="020B0604030504040204" pitchFamily="34" charset="0"/>
            </a:endParaRPr>
          </a:p>
        </p:txBody>
      </p:sp>
      <p:sp>
        <p:nvSpPr>
          <p:cNvPr id="64520" name="TextBox 58"/>
          <p:cNvSpPr txBox="1">
            <a:spLocks noChangeArrowheads="1"/>
          </p:cNvSpPr>
          <p:nvPr/>
        </p:nvSpPr>
        <p:spPr bwMode="auto">
          <a:xfrm>
            <a:off x="2500313" y="428625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3200" dirty="0">
                <a:latin typeface="Symbol" panose="05050102010706020507" pitchFamily="18" charset="2"/>
              </a:rPr>
              <a:t>q = </a:t>
            </a:r>
            <a:r>
              <a:rPr lang="en-US" altLang="ko-KR" sz="3200" dirty="0" smtClean="0">
                <a:latin typeface="Symbol" panose="05050102010706020507" pitchFamily="18" charset="2"/>
              </a:rPr>
              <a:t>17.51798</a:t>
            </a:r>
            <a:r>
              <a:rPr lang="en-US" altLang="ko-KR" sz="3200" dirty="0">
                <a:latin typeface="Symbol" panose="05050102010706020507" pitchFamily="18" charset="2"/>
              </a:rPr>
              <a:t>...</a:t>
            </a:r>
            <a:r>
              <a:rPr lang="en-US" altLang="ko-KR" sz="3200" baseline="50000" dirty="0">
                <a:latin typeface="Symbol" panose="05050102010706020507" pitchFamily="18" charset="2"/>
              </a:rPr>
              <a:t>o</a:t>
            </a:r>
            <a:r>
              <a:rPr lang="en-US" altLang="ko-KR" sz="3200" dirty="0">
                <a:latin typeface="Symbol" panose="05050102010706020507" pitchFamily="18" charset="2"/>
              </a:rPr>
              <a:t> </a:t>
            </a:r>
            <a:endParaRPr lang="ko-KR" altLang="en-US" sz="320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57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6" descr="C:\Documents and Settings\jeawan\바탕 화면\q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75" y="714375"/>
            <a:ext cx="3114675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39" name="그룹 31"/>
          <p:cNvGrpSpPr>
            <a:grpSpLocks/>
          </p:cNvGrpSpPr>
          <p:nvPr/>
        </p:nvGrpSpPr>
        <p:grpSpPr bwMode="auto">
          <a:xfrm>
            <a:off x="857250" y="571500"/>
            <a:ext cx="2641600" cy="6572250"/>
            <a:chOff x="1700147" y="429399"/>
            <a:chExt cx="5500726" cy="6716759"/>
          </a:xfrm>
        </p:grpSpPr>
        <p:cxnSp>
          <p:nvCxnSpPr>
            <p:cNvPr id="34" name="직선 화살표 연결선 33"/>
            <p:cNvCxnSpPr/>
            <p:nvPr/>
          </p:nvCxnSpPr>
          <p:spPr>
            <a:xfrm rot="5400000" flipH="1" flipV="1">
              <a:off x="3428811" y="1427959"/>
              <a:ext cx="2000427" cy="3305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원호 34"/>
            <p:cNvSpPr/>
            <p:nvPr/>
          </p:nvSpPr>
          <p:spPr>
            <a:xfrm>
              <a:off x="1700147" y="930723"/>
              <a:ext cx="5500726" cy="6215435"/>
            </a:xfrm>
            <a:prstGeom prst="arc">
              <a:avLst>
                <a:gd name="adj1" fmla="val 16200000"/>
                <a:gd name="adj2" fmla="val 16953516"/>
              </a:avLst>
            </a:prstGeom>
            <a:ln w="38100"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65540" name="그룹 64"/>
          <p:cNvGrpSpPr>
            <a:grpSpLocks/>
          </p:cNvGrpSpPr>
          <p:nvPr/>
        </p:nvGrpSpPr>
        <p:grpSpPr bwMode="auto">
          <a:xfrm>
            <a:off x="1336675" y="1285875"/>
            <a:ext cx="1663700" cy="4067175"/>
            <a:chOff x="3078728" y="1402182"/>
            <a:chExt cx="1664026" cy="4066498"/>
          </a:xfrm>
        </p:grpSpPr>
        <p:sp>
          <p:nvSpPr>
            <p:cNvPr id="44" name="직사각형 43"/>
            <p:cNvSpPr/>
            <p:nvPr/>
          </p:nvSpPr>
          <p:spPr>
            <a:xfrm rot="1022147">
              <a:off x="4221952" y="2041839"/>
              <a:ext cx="157194" cy="753936"/>
            </a:xfrm>
            <a:prstGeom prst="rect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7" name="타원 36"/>
            <p:cNvSpPr/>
            <p:nvPr/>
          </p:nvSpPr>
          <p:spPr>
            <a:xfrm>
              <a:off x="3143829" y="2611656"/>
              <a:ext cx="1598925" cy="2857024"/>
            </a:xfrm>
            <a:prstGeom prst="ellipse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38" name="직선 연결선 37"/>
            <p:cNvCxnSpPr/>
            <p:nvPr/>
          </p:nvCxnSpPr>
          <p:spPr>
            <a:xfrm rot="5400000">
              <a:off x="2608421" y="3750394"/>
              <a:ext cx="2642747" cy="571612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 rot="10800000">
              <a:off x="3215280" y="3571934"/>
              <a:ext cx="1427443" cy="1071384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562" name="TextBox 39"/>
            <p:cNvSpPr txBox="1">
              <a:spLocks noChangeArrowheads="1"/>
            </p:cNvSpPr>
            <p:nvPr/>
          </p:nvSpPr>
          <p:spPr bwMode="auto">
            <a:xfrm rot="818704">
              <a:off x="3982709" y="2703209"/>
              <a:ext cx="5715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0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5563" name="TextBox 40"/>
            <p:cNvSpPr txBox="1">
              <a:spLocks noChangeArrowheads="1"/>
            </p:cNvSpPr>
            <p:nvPr/>
          </p:nvSpPr>
          <p:spPr bwMode="auto">
            <a:xfrm rot="1175698">
              <a:off x="4290134" y="4271542"/>
              <a:ext cx="4286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1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5564" name="TextBox 41"/>
            <p:cNvSpPr txBox="1">
              <a:spLocks noChangeArrowheads="1"/>
            </p:cNvSpPr>
            <p:nvPr/>
          </p:nvSpPr>
          <p:spPr bwMode="auto">
            <a:xfrm rot="1193648">
              <a:off x="3078728" y="3402723"/>
              <a:ext cx="3571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3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5565" name="TextBox 42"/>
            <p:cNvSpPr txBox="1">
              <a:spLocks noChangeArrowheads="1"/>
            </p:cNvSpPr>
            <p:nvPr/>
          </p:nvSpPr>
          <p:spPr bwMode="auto">
            <a:xfrm rot="1380837">
              <a:off x="3514211" y="4849288"/>
              <a:ext cx="4286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2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5" name="이등변 삼각형 44"/>
            <p:cNvSpPr/>
            <p:nvPr/>
          </p:nvSpPr>
          <p:spPr>
            <a:xfrm rot="976071">
              <a:off x="4317221" y="1402182"/>
              <a:ext cx="396953" cy="714256"/>
            </a:xfrm>
            <a:prstGeom prst="triangle">
              <a:avLst>
                <a:gd name="adj" fmla="val 51803"/>
              </a:avLst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65541" name="TextBox 55"/>
          <p:cNvSpPr txBox="1">
            <a:spLocks noChangeArrowheads="1"/>
          </p:cNvSpPr>
          <p:nvPr/>
        </p:nvSpPr>
        <p:spPr bwMode="auto">
          <a:xfrm>
            <a:off x="1785938" y="5715000"/>
            <a:ext cx="1071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3600">
                <a:latin typeface="Verdana" panose="020B0604030504040204" pitchFamily="34" charset="0"/>
              </a:rPr>
              <a:t>X</a:t>
            </a:r>
            <a:endParaRPr lang="ko-KR" altLang="en-US" sz="3600">
              <a:latin typeface="Verdana" panose="020B0604030504040204" pitchFamily="34" charset="0"/>
            </a:endParaRPr>
          </a:p>
        </p:txBody>
      </p:sp>
      <p:sp>
        <p:nvSpPr>
          <p:cNvPr id="65542" name="TextBox 56"/>
          <p:cNvSpPr txBox="1">
            <a:spLocks noChangeArrowheads="1"/>
          </p:cNvSpPr>
          <p:nvPr/>
        </p:nvSpPr>
        <p:spPr bwMode="auto">
          <a:xfrm>
            <a:off x="2428875" y="5715000"/>
            <a:ext cx="1071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3600">
                <a:latin typeface="Verdana" panose="020B0604030504040204" pitchFamily="34" charset="0"/>
              </a:rPr>
              <a:t>A</a:t>
            </a:r>
            <a:endParaRPr lang="ko-KR" altLang="en-US" sz="3600">
              <a:latin typeface="Verdana" panose="020B0604030504040204" pitchFamily="34" charset="0"/>
            </a:endParaRPr>
          </a:p>
        </p:txBody>
      </p:sp>
      <p:sp>
        <p:nvSpPr>
          <p:cNvPr id="65543" name="TextBox 57"/>
          <p:cNvSpPr txBox="1">
            <a:spLocks noChangeArrowheads="1"/>
          </p:cNvSpPr>
          <p:nvPr/>
        </p:nvSpPr>
        <p:spPr bwMode="auto">
          <a:xfrm>
            <a:off x="6357938" y="5715000"/>
            <a:ext cx="1071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3600">
                <a:latin typeface="Verdana" panose="020B0604030504040204" pitchFamily="34" charset="0"/>
              </a:rPr>
              <a:t>B</a:t>
            </a:r>
            <a:endParaRPr lang="ko-KR" altLang="en-US" sz="3600">
              <a:latin typeface="Verdana" panose="020B0604030504040204" pitchFamily="34" charset="0"/>
            </a:endParaRPr>
          </a:p>
        </p:txBody>
      </p:sp>
      <p:sp>
        <p:nvSpPr>
          <p:cNvPr id="65544" name="TextBox 58"/>
          <p:cNvSpPr txBox="1">
            <a:spLocks noChangeArrowheads="1"/>
          </p:cNvSpPr>
          <p:nvPr/>
        </p:nvSpPr>
        <p:spPr bwMode="auto">
          <a:xfrm>
            <a:off x="2500313" y="428625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3200" dirty="0">
                <a:latin typeface="Symbol" panose="05050102010706020507" pitchFamily="18" charset="2"/>
              </a:rPr>
              <a:t>q = </a:t>
            </a:r>
            <a:r>
              <a:rPr lang="en-US" altLang="ko-KR" sz="3200" dirty="0" smtClean="0">
                <a:latin typeface="Symbol" panose="05050102010706020507" pitchFamily="18" charset="2"/>
              </a:rPr>
              <a:t>17.51798</a:t>
            </a:r>
            <a:r>
              <a:rPr lang="en-US" altLang="ko-KR" sz="3200" dirty="0">
                <a:latin typeface="Symbol" panose="05050102010706020507" pitchFamily="18" charset="2"/>
              </a:rPr>
              <a:t>...</a:t>
            </a:r>
            <a:r>
              <a:rPr lang="en-US" altLang="ko-KR" sz="3200" baseline="50000" dirty="0">
                <a:latin typeface="Symbol" panose="05050102010706020507" pitchFamily="18" charset="2"/>
              </a:rPr>
              <a:t>o</a:t>
            </a:r>
            <a:r>
              <a:rPr lang="en-US" altLang="ko-KR" sz="3200" dirty="0">
                <a:latin typeface="Symbol" panose="05050102010706020507" pitchFamily="18" charset="2"/>
              </a:rPr>
              <a:t> </a:t>
            </a:r>
            <a:endParaRPr lang="ko-KR" altLang="en-US" sz="3200">
              <a:latin typeface="Symbol" panose="05050102010706020507" pitchFamily="18" charset="2"/>
            </a:endParaRPr>
          </a:p>
        </p:txBody>
      </p:sp>
      <p:grpSp>
        <p:nvGrpSpPr>
          <p:cNvPr id="65545" name="그룹 65"/>
          <p:cNvGrpSpPr>
            <a:grpSpLocks/>
          </p:cNvGrpSpPr>
          <p:nvPr/>
        </p:nvGrpSpPr>
        <p:grpSpPr bwMode="auto">
          <a:xfrm>
            <a:off x="1836738" y="1285875"/>
            <a:ext cx="1663700" cy="4067175"/>
            <a:chOff x="3078728" y="1402182"/>
            <a:chExt cx="1664026" cy="4066498"/>
          </a:xfrm>
        </p:grpSpPr>
        <p:sp>
          <p:nvSpPr>
            <p:cNvPr id="67" name="직사각형 66"/>
            <p:cNvSpPr/>
            <p:nvPr/>
          </p:nvSpPr>
          <p:spPr>
            <a:xfrm rot="1022147">
              <a:off x="4221952" y="2041839"/>
              <a:ext cx="157193" cy="753936"/>
            </a:xfrm>
            <a:prstGeom prst="rect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8" name="타원 67"/>
            <p:cNvSpPr/>
            <p:nvPr/>
          </p:nvSpPr>
          <p:spPr>
            <a:xfrm>
              <a:off x="3143828" y="2611656"/>
              <a:ext cx="1598926" cy="2857024"/>
            </a:xfrm>
            <a:prstGeom prst="ellipse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69" name="직선 연결선 68"/>
            <p:cNvCxnSpPr/>
            <p:nvPr/>
          </p:nvCxnSpPr>
          <p:spPr>
            <a:xfrm rot="5400000">
              <a:off x="2608421" y="3750394"/>
              <a:ext cx="2642747" cy="571612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/>
            <p:cNvCxnSpPr/>
            <p:nvPr/>
          </p:nvCxnSpPr>
          <p:spPr>
            <a:xfrm rot="10800000">
              <a:off x="3215280" y="3571934"/>
              <a:ext cx="1427442" cy="1071384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553" name="TextBox 70"/>
            <p:cNvSpPr txBox="1">
              <a:spLocks noChangeArrowheads="1"/>
            </p:cNvSpPr>
            <p:nvPr/>
          </p:nvSpPr>
          <p:spPr bwMode="auto">
            <a:xfrm rot="818704">
              <a:off x="3982709" y="2703209"/>
              <a:ext cx="5715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0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5554" name="TextBox 71"/>
            <p:cNvSpPr txBox="1">
              <a:spLocks noChangeArrowheads="1"/>
            </p:cNvSpPr>
            <p:nvPr/>
          </p:nvSpPr>
          <p:spPr bwMode="auto">
            <a:xfrm rot="1175698">
              <a:off x="4290134" y="4271542"/>
              <a:ext cx="4286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1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5555" name="TextBox 72"/>
            <p:cNvSpPr txBox="1">
              <a:spLocks noChangeArrowheads="1"/>
            </p:cNvSpPr>
            <p:nvPr/>
          </p:nvSpPr>
          <p:spPr bwMode="auto">
            <a:xfrm rot="1193648">
              <a:off x="3078728" y="3402723"/>
              <a:ext cx="3571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3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5556" name="TextBox 73"/>
            <p:cNvSpPr txBox="1">
              <a:spLocks noChangeArrowheads="1"/>
            </p:cNvSpPr>
            <p:nvPr/>
          </p:nvSpPr>
          <p:spPr bwMode="auto">
            <a:xfrm rot="1380837">
              <a:off x="3514211" y="4849288"/>
              <a:ext cx="4286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2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5" name="이등변 삼각형 74"/>
            <p:cNvSpPr/>
            <p:nvPr/>
          </p:nvSpPr>
          <p:spPr>
            <a:xfrm rot="976071">
              <a:off x="4317221" y="1402182"/>
              <a:ext cx="396953" cy="714256"/>
            </a:xfrm>
            <a:prstGeom prst="triangle">
              <a:avLst>
                <a:gd name="adj" fmla="val 51803"/>
              </a:avLst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3714750" y="1357313"/>
            <a:ext cx="23574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dirty="0">
                <a:latin typeface="+mj-lt"/>
              </a:rPr>
              <a:t>Bell Measurement</a:t>
            </a:r>
          </a:p>
          <a:p>
            <a:pPr>
              <a:defRPr/>
            </a:pPr>
            <a:r>
              <a:rPr lang="en-US" altLang="ko-KR" dirty="0">
                <a:solidFill>
                  <a:srgbClr val="FF0000"/>
                </a:solidFill>
                <a:latin typeface="+mj-lt"/>
              </a:rPr>
              <a:t>“0”</a:t>
            </a:r>
            <a:endParaRPr lang="ko-KR" alt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8" name="자유형 77"/>
          <p:cNvSpPr/>
          <p:nvPr/>
        </p:nvSpPr>
        <p:spPr>
          <a:xfrm>
            <a:off x="4357688" y="2151063"/>
            <a:ext cx="2214562" cy="287337"/>
          </a:xfrm>
          <a:custGeom>
            <a:avLst/>
            <a:gdLst>
              <a:gd name="connsiteX0" fmla="*/ 0 w 2101402"/>
              <a:gd name="connsiteY0" fmla="*/ 193184 h 193184"/>
              <a:gd name="connsiteX1" fmla="*/ 1159098 w 2101402"/>
              <a:gd name="connsiteY1" fmla="*/ 12879 h 193184"/>
              <a:gd name="connsiteX2" fmla="*/ 1944709 w 2101402"/>
              <a:gd name="connsiteY2" fmla="*/ 115910 h 193184"/>
              <a:gd name="connsiteX3" fmla="*/ 2099256 w 2101402"/>
              <a:gd name="connsiteY3" fmla="*/ 154547 h 193184"/>
              <a:gd name="connsiteX0" fmla="*/ 0 w 2101402"/>
              <a:gd name="connsiteY0" fmla="*/ 83713 h 178260"/>
              <a:gd name="connsiteX1" fmla="*/ 1159098 w 2101402"/>
              <a:gd name="connsiteY1" fmla="*/ 36592 h 178260"/>
              <a:gd name="connsiteX2" fmla="*/ 1944709 w 2101402"/>
              <a:gd name="connsiteY2" fmla="*/ 139623 h 178260"/>
              <a:gd name="connsiteX3" fmla="*/ 2099256 w 2101402"/>
              <a:gd name="connsiteY3" fmla="*/ 178260 h 178260"/>
              <a:gd name="connsiteX0" fmla="*/ 0 w 2101402"/>
              <a:gd name="connsiteY0" fmla="*/ 83713 h 178260"/>
              <a:gd name="connsiteX1" fmla="*/ 1159098 w 2101402"/>
              <a:gd name="connsiteY1" fmla="*/ 36592 h 178260"/>
              <a:gd name="connsiteX2" fmla="*/ 1944709 w 2101402"/>
              <a:gd name="connsiteY2" fmla="*/ 139623 h 178260"/>
              <a:gd name="connsiteX3" fmla="*/ 2099256 w 2101402"/>
              <a:gd name="connsiteY3" fmla="*/ 178260 h 17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1402" h="178260">
                <a:moveTo>
                  <a:pt x="0" y="83713"/>
                </a:moveTo>
                <a:cubicBezTo>
                  <a:pt x="417490" y="0"/>
                  <a:pt x="834980" y="27274"/>
                  <a:pt x="1159098" y="36592"/>
                </a:cubicBezTo>
                <a:cubicBezTo>
                  <a:pt x="1483216" y="45910"/>
                  <a:pt x="1788016" y="116012"/>
                  <a:pt x="1944709" y="139623"/>
                </a:cubicBezTo>
                <a:cubicBezTo>
                  <a:pt x="2101402" y="163234"/>
                  <a:pt x="2100329" y="170747"/>
                  <a:pt x="2099256" y="178260"/>
                </a:cubicBezTo>
              </a:path>
            </a:pathLst>
          </a:custGeom>
          <a:ln w="50800" cmpd="sng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9" name="TextBox 78"/>
          <p:cNvSpPr txBox="1"/>
          <p:nvPr/>
        </p:nvSpPr>
        <p:spPr>
          <a:xfrm>
            <a:off x="7000875" y="2143125"/>
            <a:ext cx="14287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dirty="0">
                <a:solidFill>
                  <a:srgbClr val="FF0000"/>
                </a:solidFill>
                <a:latin typeface="+mj-lt"/>
              </a:rPr>
              <a:t>Leave it as it is.</a:t>
            </a:r>
            <a:endParaRPr lang="ko-KR" altLang="en-US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64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그룹 31"/>
          <p:cNvGrpSpPr>
            <a:grpSpLocks/>
          </p:cNvGrpSpPr>
          <p:nvPr/>
        </p:nvGrpSpPr>
        <p:grpSpPr bwMode="auto">
          <a:xfrm>
            <a:off x="857250" y="571500"/>
            <a:ext cx="2641600" cy="6572250"/>
            <a:chOff x="1700147" y="429399"/>
            <a:chExt cx="5500726" cy="6716759"/>
          </a:xfrm>
        </p:grpSpPr>
        <p:cxnSp>
          <p:nvCxnSpPr>
            <p:cNvPr id="34" name="직선 화살표 연결선 33"/>
            <p:cNvCxnSpPr/>
            <p:nvPr/>
          </p:nvCxnSpPr>
          <p:spPr>
            <a:xfrm rot="5400000" flipH="1" flipV="1">
              <a:off x="3428811" y="1427959"/>
              <a:ext cx="2000427" cy="3305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원호 34"/>
            <p:cNvSpPr/>
            <p:nvPr/>
          </p:nvSpPr>
          <p:spPr>
            <a:xfrm>
              <a:off x="1700147" y="930723"/>
              <a:ext cx="5500726" cy="6215435"/>
            </a:xfrm>
            <a:prstGeom prst="arc">
              <a:avLst>
                <a:gd name="adj1" fmla="val 16200000"/>
                <a:gd name="adj2" fmla="val 16953516"/>
              </a:avLst>
            </a:prstGeom>
            <a:ln w="38100"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66563" name="그룹 64"/>
          <p:cNvGrpSpPr>
            <a:grpSpLocks/>
          </p:cNvGrpSpPr>
          <p:nvPr/>
        </p:nvGrpSpPr>
        <p:grpSpPr bwMode="auto">
          <a:xfrm>
            <a:off x="1336675" y="1285875"/>
            <a:ext cx="1663700" cy="4067175"/>
            <a:chOff x="3078728" y="1402182"/>
            <a:chExt cx="1664026" cy="4066498"/>
          </a:xfrm>
        </p:grpSpPr>
        <p:sp>
          <p:nvSpPr>
            <p:cNvPr id="44" name="직사각형 43"/>
            <p:cNvSpPr/>
            <p:nvPr/>
          </p:nvSpPr>
          <p:spPr>
            <a:xfrm rot="1022147">
              <a:off x="4221952" y="2041839"/>
              <a:ext cx="157194" cy="753936"/>
            </a:xfrm>
            <a:prstGeom prst="rect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7" name="타원 36"/>
            <p:cNvSpPr/>
            <p:nvPr/>
          </p:nvSpPr>
          <p:spPr>
            <a:xfrm>
              <a:off x="3143829" y="2611656"/>
              <a:ext cx="1598925" cy="2857024"/>
            </a:xfrm>
            <a:prstGeom prst="ellipse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38" name="직선 연결선 37"/>
            <p:cNvCxnSpPr/>
            <p:nvPr/>
          </p:nvCxnSpPr>
          <p:spPr>
            <a:xfrm rot="5400000">
              <a:off x="2608421" y="3750394"/>
              <a:ext cx="2642747" cy="571612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 rot="10800000">
              <a:off x="3215280" y="3571934"/>
              <a:ext cx="1427443" cy="1071384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595" name="TextBox 39"/>
            <p:cNvSpPr txBox="1">
              <a:spLocks noChangeArrowheads="1"/>
            </p:cNvSpPr>
            <p:nvPr/>
          </p:nvSpPr>
          <p:spPr bwMode="auto">
            <a:xfrm rot="818704">
              <a:off x="3982709" y="2703209"/>
              <a:ext cx="5715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0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6596" name="TextBox 40"/>
            <p:cNvSpPr txBox="1">
              <a:spLocks noChangeArrowheads="1"/>
            </p:cNvSpPr>
            <p:nvPr/>
          </p:nvSpPr>
          <p:spPr bwMode="auto">
            <a:xfrm rot="1175698">
              <a:off x="4290134" y="4271542"/>
              <a:ext cx="4286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1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6597" name="TextBox 41"/>
            <p:cNvSpPr txBox="1">
              <a:spLocks noChangeArrowheads="1"/>
            </p:cNvSpPr>
            <p:nvPr/>
          </p:nvSpPr>
          <p:spPr bwMode="auto">
            <a:xfrm rot="1193648">
              <a:off x="3078728" y="3402723"/>
              <a:ext cx="3571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3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6598" name="TextBox 42"/>
            <p:cNvSpPr txBox="1">
              <a:spLocks noChangeArrowheads="1"/>
            </p:cNvSpPr>
            <p:nvPr/>
          </p:nvSpPr>
          <p:spPr bwMode="auto">
            <a:xfrm rot="1380837">
              <a:off x="3514211" y="4849288"/>
              <a:ext cx="4286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2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5" name="이등변 삼각형 44"/>
            <p:cNvSpPr/>
            <p:nvPr/>
          </p:nvSpPr>
          <p:spPr>
            <a:xfrm rot="976071">
              <a:off x="4317221" y="1402182"/>
              <a:ext cx="396953" cy="714256"/>
            </a:xfrm>
            <a:prstGeom prst="triangle">
              <a:avLst>
                <a:gd name="adj" fmla="val 51803"/>
              </a:avLst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66564" name="TextBox 55"/>
          <p:cNvSpPr txBox="1">
            <a:spLocks noChangeArrowheads="1"/>
          </p:cNvSpPr>
          <p:nvPr/>
        </p:nvSpPr>
        <p:spPr bwMode="auto">
          <a:xfrm>
            <a:off x="1785938" y="5715000"/>
            <a:ext cx="1071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3600">
                <a:latin typeface="Verdana" panose="020B0604030504040204" pitchFamily="34" charset="0"/>
              </a:rPr>
              <a:t>X</a:t>
            </a:r>
            <a:endParaRPr lang="ko-KR" altLang="en-US" sz="3600">
              <a:latin typeface="Verdana" panose="020B0604030504040204" pitchFamily="34" charset="0"/>
            </a:endParaRPr>
          </a:p>
        </p:txBody>
      </p:sp>
      <p:sp>
        <p:nvSpPr>
          <p:cNvPr id="66565" name="TextBox 56"/>
          <p:cNvSpPr txBox="1">
            <a:spLocks noChangeArrowheads="1"/>
          </p:cNvSpPr>
          <p:nvPr/>
        </p:nvSpPr>
        <p:spPr bwMode="auto">
          <a:xfrm>
            <a:off x="2428875" y="5715000"/>
            <a:ext cx="1071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3600">
                <a:latin typeface="Verdana" panose="020B0604030504040204" pitchFamily="34" charset="0"/>
              </a:rPr>
              <a:t>A</a:t>
            </a:r>
            <a:endParaRPr lang="ko-KR" altLang="en-US" sz="3600">
              <a:latin typeface="Verdana" panose="020B0604030504040204" pitchFamily="34" charset="0"/>
            </a:endParaRPr>
          </a:p>
        </p:txBody>
      </p:sp>
      <p:sp>
        <p:nvSpPr>
          <p:cNvPr id="66566" name="TextBox 57"/>
          <p:cNvSpPr txBox="1">
            <a:spLocks noChangeArrowheads="1"/>
          </p:cNvSpPr>
          <p:nvPr/>
        </p:nvSpPr>
        <p:spPr bwMode="auto">
          <a:xfrm>
            <a:off x="6357938" y="5715000"/>
            <a:ext cx="1071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3600">
                <a:latin typeface="Verdana" panose="020B0604030504040204" pitchFamily="34" charset="0"/>
              </a:rPr>
              <a:t>B</a:t>
            </a:r>
            <a:endParaRPr lang="ko-KR" altLang="en-US" sz="3600">
              <a:latin typeface="Verdana" panose="020B0604030504040204" pitchFamily="34" charset="0"/>
            </a:endParaRPr>
          </a:p>
        </p:txBody>
      </p:sp>
      <p:sp>
        <p:nvSpPr>
          <p:cNvPr id="66567" name="TextBox 58"/>
          <p:cNvSpPr txBox="1">
            <a:spLocks noChangeArrowheads="1"/>
          </p:cNvSpPr>
          <p:nvPr/>
        </p:nvSpPr>
        <p:spPr bwMode="auto">
          <a:xfrm>
            <a:off x="2500313" y="428625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3200" dirty="0">
                <a:latin typeface="Symbol" panose="05050102010706020507" pitchFamily="18" charset="2"/>
              </a:rPr>
              <a:t>q = </a:t>
            </a:r>
            <a:r>
              <a:rPr lang="en-US" altLang="ko-KR" sz="3200" dirty="0" smtClean="0">
                <a:latin typeface="Symbol" panose="05050102010706020507" pitchFamily="18" charset="2"/>
              </a:rPr>
              <a:t>17.51798</a:t>
            </a:r>
            <a:r>
              <a:rPr lang="en-US" altLang="ko-KR" sz="3200" dirty="0">
                <a:latin typeface="Symbol" panose="05050102010706020507" pitchFamily="18" charset="2"/>
              </a:rPr>
              <a:t>...</a:t>
            </a:r>
            <a:r>
              <a:rPr lang="en-US" altLang="ko-KR" sz="3200" baseline="50000" dirty="0">
                <a:latin typeface="Symbol" panose="05050102010706020507" pitchFamily="18" charset="2"/>
              </a:rPr>
              <a:t>o</a:t>
            </a:r>
            <a:r>
              <a:rPr lang="en-US" altLang="ko-KR" sz="3200" dirty="0">
                <a:latin typeface="Symbol" panose="05050102010706020507" pitchFamily="18" charset="2"/>
              </a:rPr>
              <a:t> </a:t>
            </a:r>
            <a:endParaRPr lang="ko-KR" altLang="en-US" sz="3200">
              <a:latin typeface="Symbol" panose="05050102010706020507" pitchFamily="18" charset="2"/>
            </a:endParaRPr>
          </a:p>
        </p:txBody>
      </p:sp>
      <p:grpSp>
        <p:nvGrpSpPr>
          <p:cNvPr id="66568" name="그룹 65"/>
          <p:cNvGrpSpPr>
            <a:grpSpLocks/>
          </p:cNvGrpSpPr>
          <p:nvPr/>
        </p:nvGrpSpPr>
        <p:grpSpPr bwMode="auto">
          <a:xfrm>
            <a:off x="1892300" y="2495550"/>
            <a:ext cx="2322513" cy="2857500"/>
            <a:chOff x="3143240" y="2611160"/>
            <a:chExt cx="2323302" cy="2857520"/>
          </a:xfrm>
        </p:grpSpPr>
        <p:sp>
          <p:nvSpPr>
            <p:cNvPr id="67" name="직사각형 66"/>
            <p:cNvSpPr/>
            <p:nvPr/>
          </p:nvSpPr>
          <p:spPr>
            <a:xfrm rot="7461070">
              <a:off x="4703522" y="4493069"/>
              <a:ext cx="195263" cy="511349"/>
            </a:xfrm>
            <a:prstGeom prst="rect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8" name="타원 67"/>
            <p:cNvSpPr/>
            <p:nvPr/>
          </p:nvSpPr>
          <p:spPr>
            <a:xfrm>
              <a:off x="3143240" y="2611160"/>
              <a:ext cx="1599156" cy="2857520"/>
            </a:xfrm>
            <a:prstGeom prst="ellipse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69" name="직선 연결선 68"/>
            <p:cNvCxnSpPr/>
            <p:nvPr/>
          </p:nvCxnSpPr>
          <p:spPr>
            <a:xfrm rot="5400000">
              <a:off x="2607717" y="3750105"/>
              <a:ext cx="2643205" cy="571694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/>
            <p:cNvCxnSpPr/>
            <p:nvPr/>
          </p:nvCxnSpPr>
          <p:spPr>
            <a:xfrm rot="10800000">
              <a:off x="3214702" y="3571605"/>
              <a:ext cx="1429235" cy="1071569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586" name="TextBox 70"/>
            <p:cNvSpPr txBox="1">
              <a:spLocks noChangeArrowheads="1"/>
            </p:cNvSpPr>
            <p:nvPr/>
          </p:nvSpPr>
          <p:spPr bwMode="auto">
            <a:xfrm rot="7436638">
              <a:off x="3833455" y="2666712"/>
              <a:ext cx="5715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3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6587" name="TextBox 71"/>
            <p:cNvSpPr txBox="1">
              <a:spLocks noChangeArrowheads="1"/>
            </p:cNvSpPr>
            <p:nvPr/>
          </p:nvSpPr>
          <p:spPr bwMode="auto">
            <a:xfrm rot="7108569">
              <a:off x="4290134" y="4271542"/>
              <a:ext cx="4286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0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6588" name="TextBox 72"/>
            <p:cNvSpPr txBox="1">
              <a:spLocks noChangeArrowheads="1"/>
            </p:cNvSpPr>
            <p:nvPr/>
          </p:nvSpPr>
          <p:spPr bwMode="auto">
            <a:xfrm rot="7325101">
              <a:off x="3237603" y="3431114"/>
              <a:ext cx="3571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2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6589" name="TextBox 73"/>
            <p:cNvSpPr txBox="1">
              <a:spLocks noChangeArrowheads="1"/>
            </p:cNvSpPr>
            <p:nvPr/>
          </p:nvSpPr>
          <p:spPr bwMode="auto">
            <a:xfrm rot="7518645">
              <a:off x="3514211" y="4849288"/>
              <a:ext cx="4286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1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5" name="이등변 삼각형 74"/>
            <p:cNvSpPr/>
            <p:nvPr/>
          </p:nvSpPr>
          <p:spPr>
            <a:xfrm rot="7403570">
              <a:off x="4996548" y="4755798"/>
              <a:ext cx="396878" cy="543109"/>
            </a:xfrm>
            <a:prstGeom prst="triangle">
              <a:avLst>
                <a:gd name="adj" fmla="val 51803"/>
              </a:avLst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66569" name="그룹 65"/>
          <p:cNvGrpSpPr>
            <a:grpSpLocks/>
          </p:cNvGrpSpPr>
          <p:nvPr/>
        </p:nvGrpSpPr>
        <p:grpSpPr bwMode="auto">
          <a:xfrm>
            <a:off x="5821363" y="2500313"/>
            <a:ext cx="2322512" cy="2857500"/>
            <a:chOff x="3143240" y="2611160"/>
            <a:chExt cx="2323302" cy="2857520"/>
          </a:xfrm>
        </p:grpSpPr>
        <p:sp>
          <p:nvSpPr>
            <p:cNvPr id="31" name="직사각형 30"/>
            <p:cNvSpPr/>
            <p:nvPr/>
          </p:nvSpPr>
          <p:spPr>
            <a:xfrm rot="7461070">
              <a:off x="4703521" y="4493069"/>
              <a:ext cx="195264" cy="51134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2" name="타원 31"/>
            <p:cNvSpPr/>
            <p:nvPr/>
          </p:nvSpPr>
          <p:spPr>
            <a:xfrm>
              <a:off x="3143240" y="2611160"/>
              <a:ext cx="1599156" cy="2857520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33" name="직선 연결선 32"/>
            <p:cNvCxnSpPr/>
            <p:nvPr/>
          </p:nvCxnSpPr>
          <p:spPr>
            <a:xfrm rot="5400000">
              <a:off x="2607716" y="3750104"/>
              <a:ext cx="2643207" cy="571694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 rot="10800000">
              <a:off x="3214701" y="3571604"/>
              <a:ext cx="1429236" cy="1071571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577" name="TextBox 45"/>
            <p:cNvSpPr txBox="1">
              <a:spLocks noChangeArrowheads="1"/>
            </p:cNvSpPr>
            <p:nvPr/>
          </p:nvSpPr>
          <p:spPr bwMode="auto">
            <a:xfrm rot="7436638">
              <a:off x="3833455" y="2666712"/>
              <a:ext cx="5715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3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6578" name="TextBox 46"/>
            <p:cNvSpPr txBox="1">
              <a:spLocks noChangeArrowheads="1"/>
            </p:cNvSpPr>
            <p:nvPr/>
          </p:nvSpPr>
          <p:spPr bwMode="auto">
            <a:xfrm rot="7108569">
              <a:off x="4290134" y="4271542"/>
              <a:ext cx="4286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0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6579" name="TextBox 47"/>
            <p:cNvSpPr txBox="1">
              <a:spLocks noChangeArrowheads="1"/>
            </p:cNvSpPr>
            <p:nvPr/>
          </p:nvSpPr>
          <p:spPr bwMode="auto">
            <a:xfrm rot="7325101">
              <a:off x="3237603" y="3431114"/>
              <a:ext cx="3571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2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6580" name="TextBox 48"/>
            <p:cNvSpPr txBox="1">
              <a:spLocks noChangeArrowheads="1"/>
            </p:cNvSpPr>
            <p:nvPr/>
          </p:nvSpPr>
          <p:spPr bwMode="auto">
            <a:xfrm rot="7518645">
              <a:off x="3514211" y="4849288"/>
              <a:ext cx="4286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1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0" name="이등변 삼각형 49"/>
            <p:cNvSpPr/>
            <p:nvPr/>
          </p:nvSpPr>
          <p:spPr>
            <a:xfrm rot="7403570">
              <a:off x="4996548" y="4755797"/>
              <a:ext cx="396878" cy="543110"/>
            </a:xfrm>
            <a:prstGeom prst="triangle">
              <a:avLst>
                <a:gd name="adj" fmla="val 51803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714750" y="1357313"/>
            <a:ext cx="23574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dirty="0">
                <a:latin typeface="+mj-lt"/>
              </a:rPr>
              <a:t>Bell Measurement</a:t>
            </a:r>
          </a:p>
          <a:p>
            <a:pPr>
              <a:defRPr/>
            </a:pPr>
            <a:r>
              <a:rPr lang="en-US" altLang="ko-KR" dirty="0">
                <a:solidFill>
                  <a:srgbClr val="FF0000"/>
                </a:solidFill>
                <a:latin typeface="+mj-lt"/>
              </a:rPr>
              <a:t>“1”</a:t>
            </a:r>
            <a:endParaRPr lang="ko-KR" alt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2" name="자유형 51"/>
          <p:cNvSpPr/>
          <p:nvPr/>
        </p:nvSpPr>
        <p:spPr>
          <a:xfrm>
            <a:off x="4357688" y="2151063"/>
            <a:ext cx="2214562" cy="287337"/>
          </a:xfrm>
          <a:custGeom>
            <a:avLst/>
            <a:gdLst>
              <a:gd name="connsiteX0" fmla="*/ 0 w 2101402"/>
              <a:gd name="connsiteY0" fmla="*/ 193184 h 193184"/>
              <a:gd name="connsiteX1" fmla="*/ 1159098 w 2101402"/>
              <a:gd name="connsiteY1" fmla="*/ 12879 h 193184"/>
              <a:gd name="connsiteX2" fmla="*/ 1944709 w 2101402"/>
              <a:gd name="connsiteY2" fmla="*/ 115910 h 193184"/>
              <a:gd name="connsiteX3" fmla="*/ 2099256 w 2101402"/>
              <a:gd name="connsiteY3" fmla="*/ 154547 h 193184"/>
              <a:gd name="connsiteX0" fmla="*/ 0 w 2101402"/>
              <a:gd name="connsiteY0" fmla="*/ 83713 h 178260"/>
              <a:gd name="connsiteX1" fmla="*/ 1159098 w 2101402"/>
              <a:gd name="connsiteY1" fmla="*/ 36592 h 178260"/>
              <a:gd name="connsiteX2" fmla="*/ 1944709 w 2101402"/>
              <a:gd name="connsiteY2" fmla="*/ 139623 h 178260"/>
              <a:gd name="connsiteX3" fmla="*/ 2099256 w 2101402"/>
              <a:gd name="connsiteY3" fmla="*/ 178260 h 178260"/>
              <a:gd name="connsiteX0" fmla="*/ 0 w 2101402"/>
              <a:gd name="connsiteY0" fmla="*/ 83713 h 178260"/>
              <a:gd name="connsiteX1" fmla="*/ 1159098 w 2101402"/>
              <a:gd name="connsiteY1" fmla="*/ 36592 h 178260"/>
              <a:gd name="connsiteX2" fmla="*/ 1944709 w 2101402"/>
              <a:gd name="connsiteY2" fmla="*/ 139623 h 178260"/>
              <a:gd name="connsiteX3" fmla="*/ 2099256 w 2101402"/>
              <a:gd name="connsiteY3" fmla="*/ 178260 h 17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1402" h="178260">
                <a:moveTo>
                  <a:pt x="0" y="83713"/>
                </a:moveTo>
                <a:cubicBezTo>
                  <a:pt x="417490" y="0"/>
                  <a:pt x="834980" y="27274"/>
                  <a:pt x="1159098" y="36592"/>
                </a:cubicBezTo>
                <a:cubicBezTo>
                  <a:pt x="1483216" y="45910"/>
                  <a:pt x="1788016" y="116012"/>
                  <a:pt x="1944709" y="139623"/>
                </a:cubicBezTo>
                <a:cubicBezTo>
                  <a:pt x="2101402" y="163234"/>
                  <a:pt x="2100329" y="170747"/>
                  <a:pt x="2099256" y="178260"/>
                </a:cubicBezTo>
              </a:path>
            </a:pathLst>
          </a:custGeom>
          <a:ln w="50800" cmpd="sng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7000875" y="2143125"/>
            <a:ext cx="18573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dirty="0">
                <a:solidFill>
                  <a:srgbClr val="FF0000"/>
                </a:solidFill>
                <a:latin typeface="+mj-lt"/>
              </a:rPr>
              <a:t>Rotate it</a:t>
            </a:r>
            <a:br>
              <a:rPr lang="en-US" altLang="ko-KR" dirty="0">
                <a:solidFill>
                  <a:srgbClr val="FF0000"/>
                </a:solidFill>
                <a:latin typeface="+mj-lt"/>
              </a:rPr>
            </a:br>
            <a:r>
              <a:rPr lang="en-US" altLang="ko-KR" dirty="0">
                <a:solidFill>
                  <a:srgbClr val="FF0000"/>
                </a:solidFill>
                <a:latin typeface="+mj-lt"/>
              </a:rPr>
              <a:t>by -90</a:t>
            </a:r>
            <a:r>
              <a:rPr lang="en-US" altLang="ko-KR" baseline="50000" dirty="0">
                <a:solidFill>
                  <a:srgbClr val="FF0000"/>
                </a:solidFill>
                <a:latin typeface="+mj-lt"/>
              </a:rPr>
              <a:t>o</a:t>
            </a:r>
            <a:r>
              <a:rPr lang="en-US" altLang="ko-KR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9595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bigflag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05000"/>
            <a:ext cx="3581400" cy="26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29200" y="1905000"/>
            <a:ext cx="1928813" cy="955675"/>
            <a:chOff x="3216" y="528"/>
            <a:chExt cx="1215" cy="602"/>
          </a:xfrm>
        </p:grpSpPr>
        <p:sp>
          <p:nvSpPr>
            <p:cNvPr id="2057" name="Rectangle 4"/>
            <p:cNvSpPr>
              <a:spLocks noChangeArrowheads="1"/>
            </p:cNvSpPr>
            <p:nvPr/>
          </p:nvSpPr>
          <p:spPr bwMode="auto">
            <a:xfrm>
              <a:off x="3216" y="624"/>
              <a:ext cx="654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58" name="Rectangle 5"/>
            <p:cNvSpPr>
              <a:spLocks noChangeArrowheads="1"/>
            </p:cNvSpPr>
            <p:nvPr/>
          </p:nvSpPr>
          <p:spPr bwMode="auto">
            <a:xfrm>
              <a:off x="3216" y="912"/>
              <a:ext cx="654" cy="1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59" name="Rectangle 6"/>
            <p:cNvSpPr>
              <a:spLocks noChangeArrowheads="1"/>
            </p:cNvSpPr>
            <p:nvPr/>
          </p:nvSpPr>
          <p:spPr bwMode="auto">
            <a:xfrm>
              <a:off x="3529" y="897"/>
              <a:ext cx="4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60" name="Text Box 7"/>
            <p:cNvSpPr txBox="1">
              <a:spLocks noChangeArrowheads="1"/>
            </p:cNvSpPr>
            <p:nvPr/>
          </p:nvSpPr>
          <p:spPr bwMode="auto">
            <a:xfrm>
              <a:off x="3984" y="52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b="1" dirty="0">
                  <a:latin typeface="Arial" pitchFamily="34" charset="0"/>
                </a:rPr>
                <a:t>1</a:t>
              </a:r>
            </a:p>
          </p:txBody>
        </p:sp>
        <p:sp>
          <p:nvSpPr>
            <p:cNvPr id="2061" name="Text Box 8"/>
            <p:cNvSpPr txBox="1">
              <a:spLocks noChangeArrowheads="1"/>
            </p:cNvSpPr>
            <p:nvPr/>
          </p:nvSpPr>
          <p:spPr bwMode="auto">
            <a:xfrm>
              <a:off x="3999" y="84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b="1">
                  <a:latin typeface="Arial" pitchFamily="34" charset="0"/>
                </a:rPr>
                <a:t>0</a:t>
              </a:r>
            </a:p>
          </p:txBody>
        </p:sp>
      </p:grpSp>
      <p:pic>
        <p:nvPicPr>
          <p:cNvPr id="89097" name="Picture 9" descr="태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048000"/>
            <a:ext cx="11430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5257800" y="2971800"/>
            <a:ext cx="2819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600" b="1" dirty="0" err="1">
                <a:solidFill>
                  <a:srgbClr val="3366FF"/>
                </a:solidFill>
                <a:latin typeface="Script MT Bold" pitchFamily="66" charset="0"/>
              </a:rPr>
              <a:t>Q</a:t>
            </a:r>
            <a:r>
              <a:rPr lang="en-US" altLang="ko-KR" sz="9600" b="1" dirty="0" err="1">
                <a:solidFill>
                  <a:srgbClr val="00A000"/>
                </a:solidFill>
                <a:latin typeface="Script MT Bold" pitchFamily="66" charset="0"/>
              </a:rPr>
              <a:t>ubit</a:t>
            </a:r>
            <a:endParaRPr lang="en-US" altLang="ko-KR" sz="9600" b="1" dirty="0">
              <a:solidFill>
                <a:srgbClr val="00A000"/>
              </a:solidFill>
              <a:latin typeface="Script MT Bold" pitchFamily="66" charset="0"/>
            </a:endParaRPr>
          </a:p>
        </p:txBody>
      </p:sp>
      <p:graphicFrame>
        <p:nvGraphicFramePr>
          <p:cNvPr id="89099" name="Object 2"/>
          <p:cNvGraphicFramePr>
            <a:graphicFrameLocks noChangeAspect="1"/>
          </p:cNvGraphicFramePr>
          <p:nvPr/>
        </p:nvGraphicFramePr>
        <p:xfrm>
          <a:off x="5245100" y="4572000"/>
          <a:ext cx="2846388" cy="563563"/>
        </p:xfrm>
        <a:graphic>
          <a:graphicData uri="http://schemas.openxmlformats.org/presentationml/2006/ole">
            <p:oleObj spid="_x0000_s232463" name="Equation" r:id="rId5" imgW="1282700" imgH="254000" progId="">
              <p:embed/>
            </p:oleObj>
          </a:graphicData>
        </a:graphic>
      </p:graphicFrame>
      <p:sp>
        <p:nvSpPr>
          <p:cNvPr id="2055" name="Text Box 12"/>
          <p:cNvSpPr txBox="1">
            <a:spLocks noChangeArrowheads="1"/>
          </p:cNvSpPr>
          <p:nvPr/>
        </p:nvSpPr>
        <p:spPr bwMode="auto">
          <a:xfrm>
            <a:off x="1042988" y="476250"/>
            <a:ext cx="72009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4400" dirty="0" smtClean="0">
                <a:solidFill>
                  <a:srgbClr val="0000FF"/>
                </a:solidFill>
                <a:latin typeface="Arial" pitchFamily="34" charset="0"/>
              </a:rPr>
              <a:t>Korean National Flag</a:t>
            </a:r>
            <a:endParaRPr lang="en-US" altLang="ko-KR" sz="44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1116013" y="5516563"/>
            <a:ext cx="72723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Qubit</a:t>
            </a:r>
            <a:r>
              <a:rPr lang="en-US" altLang="ko-KR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=quantum </a:t>
            </a:r>
            <a:r>
              <a:rPr lang="en-US" altLang="ko-KR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bit(binary digit)</a:t>
            </a:r>
          </a:p>
        </p:txBody>
      </p:sp>
    </p:spTree>
    <p:extLst>
      <p:ext uri="{BB962C8B-B14F-4D97-AF65-F5344CB8AC3E}">
        <p14:creationId xmlns:p14="http://schemas.microsoft.com/office/powerpoint/2010/main" xmlns="" val="217583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8" grpId="0" autoUpdateAnimBg="0"/>
      <p:bldP spid="89101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6" descr="C:\Documents and Settings\jeawan\바탕 화면\q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75" y="714375"/>
            <a:ext cx="3114675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587" name="그룹 31"/>
          <p:cNvGrpSpPr>
            <a:grpSpLocks/>
          </p:cNvGrpSpPr>
          <p:nvPr/>
        </p:nvGrpSpPr>
        <p:grpSpPr bwMode="auto">
          <a:xfrm>
            <a:off x="857250" y="571500"/>
            <a:ext cx="2641600" cy="6572250"/>
            <a:chOff x="1700147" y="429399"/>
            <a:chExt cx="5500726" cy="6716759"/>
          </a:xfrm>
        </p:grpSpPr>
        <p:cxnSp>
          <p:nvCxnSpPr>
            <p:cNvPr id="34" name="직선 화살표 연결선 33"/>
            <p:cNvCxnSpPr/>
            <p:nvPr/>
          </p:nvCxnSpPr>
          <p:spPr>
            <a:xfrm rot="5400000" flipH="1" flipV="1">
              <a:off x="3428811" y="1427959"/>
              <a:ext cx="2000427" cy="3305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원호 34"/>
            <p:cNvSpPr/>
            <p:nvPr/>
          </p:nvSpPr>
          <p:spPr>
            <a:xfrm>
              <a:off x="1700147" y="930723"/>
              <a:ext cx="5500726" cy="6215435"/>
            </a:xfrm>
            <a:prstGeom prst="arc">
              <a:avLst>
                <a:gd name="adj1" fmla="val 16200000"/>
                <a:gd name="adj2" fmla="val 16953516"/>
              </a:avLst>
            </a:prstGeom>
            <a:ln w="38100"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67588" name="그룹 64"/>
          <p:cNvGrpSpPr>
            <a:grpSpLocks/>
          </p:cNvGrpSpPr>
          <p:nvPr/>
        </p:nvGrpSpPr>
        <p:grpSpPr bwMode="auto">
          <a:xfrm>
            <a:off x="1336675" y="1285875"/>
            <a:ext cx="1663700" cy="4067175"/>
            <a:chOff x="3078728" y="1402182"/>
            <a:chExt cx="1664026" cy="4066498"/>
          </a:xfrm>
        </p:grpSpPr>
        <p:sp>
          <p:nvSpPr>
            <p:cNvPr id="44" name="직사각형 43"/>
            <p:cNvSpPr/>
            <p:nvPr/>
          </p:nvSpPr>
          <p:spPr>
            <a:xfrm rot="1022147">
              <a:off x="4221952" y="2041839"/>
              <a:ext cx="157194" cy="753936"/>
            </a:xfrm>
            <a:prstGeom prst="rect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7" name="타원 36"/>
            <p:cNvSpPr/>
            <p:nvPr/>
          </p:nvSpPr>
          <p:spPr>
            <a:xfrm>
              <a:off x="3143829" y="2611656"/>
              <a:ext cx="1598925" cy="2857024"/>
            </a:xfrm>
            <a:prstGeom prst="ellipse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38" name="직선 연결선 37"/>
            <p:cNvCxnSpPr/>
            <p:nvPr/>
          </p:nvCxnSpPr>
          <p:spPr>
            <a:xfrm rot="5400000">
              <a:off x="2608421" y="3750394"/>
              <a:ext cx="2642747" cy="571612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 rot="10800000">
              <a:off x="3215280" y="3571934"/>
              <a:ext cx="1427443" cy="1071384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607" name="TextBox 39"/>
            <p:cNvSpPr txBox="1">
              <a:spLocks noChangeArrowheads="1"/>
            </p:cNvSpPr>
            <p:nvPr/>
          </p:nvSpPr>
          <p:spPr bwMode="auto">
            <a:xfrm rot="818704">
              <a:off x="3982709" y="2703209"/>
              <a:ext cx="5715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0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7608" name="TextBox 40"/>
            <p:cNvSpPr txBox="1">
              <a:spLocks noChangeArrowheads="1"/>
            </p:cNvSpPr>
            <p:nvPr/>
          </p:nvSpPr>
          <p:spPr bwMode="auto">
            <a:xfrm rot="1175698">
              <a:off x="4290134" y="4271542"/>
              <a:ext cx="4286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1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7609" name="TextBox 41"/>
            <p:cNvSpPr txBox="1">
              <a:spLocks noChangeArrowheads="1"/>
            </p:cNvSpPr>
            <p:nvPr/>
          </p:nvSpPr>
          <p:spPr bwMode="auto">
            <a:xfrm rot="1193648">
              <a:off x="3078728" y="3402723"/>
              <a:ext cx="3571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3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7610" name="TextBox 42"/>
            <p:cNvSpPr txBox="1">
              <a:spLocks noChangeArrowheads="1"/>
            </p:cNvSpPr>
            <p:nvPr/>
          </p:nvSpPr>
          <p:spPr bwMode="auto">
            <a:xfrm rot="1380837">
              <a:off x="3514211" y="4849288"/>
              <a:ext cx="4286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2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5" name="이등변 삼각형 44"/>
            <p:cNvSpPr/>
            <p:nvPr/>
          </p:nvSpPr>
          <p:spPr>
            <a:xfrm rot="976071">
              <a:off x="4317221" y="1402182"/>
              <a:ext cx="396953" cy="714256"/>
            </a:xfrm>
            <a:prstGeom prst="triangle">
              <a:avLst>
                <a:gd name="adj" fmla="val 51803"/>
              </a:avLst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67589" name="TextBox 55"/>
          <p:cNvSpPr txBox="1">
            <a:spLocks noChangeArrowheads="1"/>
          </p:cNvSpPr>
          <p:nvPr/>
        </p:nvSpPr>
        <p:spPr bwMode="auto">
          <a:xfrm>
            <a:off x="1785938" y="5715000"/>
            <a:ext cx="1071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3600">
                <a:latin typeface="Verdana" panose="020B0604030504040204" pitchFamily="34" charset="0"/>
              </a:rPr>
              <a:t>X</a:t>
            </a:r>
            <a:endParaRPr lang="ko-KR" altLang="en-US" sz="3600">
              <a:latin typeface="Verdana" panose="020B0604030504040204" pitchFamily="34" charset="0"/>
            </a:endParaRPr>
          </a:p>
        </p:txBody>
      </p:sp>
      <p:sp>
        <p:nvSpPr>
          <p:cNvPr id="67590" name="TextBox 56"/>
          <p:cNvSpPr txBox="1">
            <a:spLocks noChangeArrowheads="1"/>
          </p:cNvSpPr>
          <p:nvPr/>
        </p:nvSpPr>
        <p:spPr bwMode="auto">
          <a:xfrm>
            <a:off x="2428875" y="5715000"/>
            <a:ext cx="1071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3600">
                <a:latin typeface="Verdana" panose="020B0604030504040204" pitchFamily="34" charset="0"/>
              </a:rPr>
              <a:t>A</a:t>
            </a:r>
            <a:endParaRPr lang="ko-KR" altLang="en-US" sz="3600">
              <a:latin typeface="Verdana" panose="020B0604030504040204" pitchFamily="34" charset="0"/>
            </a:endParaRPr>
          </a:p>
        </p:txBody>
      </p:sp>
      <p:sp>
        <p:nvSpPr>
          <p:cNvPr id="67591" name="TextBox 57"/>
          <p:cNvSpPr txBox="1">
            <a:spLocks noChangeArrowheads="1"/>
          </p:cNvSpPr>
          <p:nvPr/>
        </p:nvSpPr>
        <p:spPr bwMode="auto">
          <a:xfrm>
            <a:off x="6357938" y="5715000"/>
            <a:ext cx="1071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3600">
                <a:latin typeface="Verdana" panose="020B0604030504040204" pitchFamily="34" charset="0"/>
              </a:rPr>
              <a:t>B</a:t>
            </a:r>
            <a:endParaRPr lang="ko-KR" altLang="en-US" sz="3600">
              <a:latin typeface="Verdana" panose="020B0604030504040204" pitchFamily="34" charset="0"/>
            </a:endParaRPr>
          </a:p>
        </p:txBody>
      </p:sp>
      <p:sp>
        <p:nvSpPr>
          <p:cNvPr id="67592" name="TextBox 58"/>
          <p:cNvSpPr txBox="1">
            <a:spLocks noChangeArrowheads="1"/>
          </p:cNvSpPr>
          <p:nvPr/>
        </p:nvSpPr>
        <p:spPr bwMode="auto">
          <a:xfrm>
            <a:off x="2500313" y="428625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3200" dirty="0">
                <a:latin typeface="Symbol" panose="05050102010706020507" pitchFamily="18" charset="2"/>
              </a:rPr>
              <a:t>q = </a:t>
            </a:r>
            <a:r>
              <a:rPr lang="en-US" altLang="ko-KR" sz="3200" dirty="0" smtClean="0">
                <a:latin typeface="Symbol" panose="05050102010706020507" pitchFamily="18" charset="2"/>
              </a:rPr>
              <a:t>17.51798</a:t>
            </a:r>
            <a:r>
              <a:rPr lang="en-US" altLang="ko-KR" sz="3200" dirty="0">
                <a:latin typeface="Symbol" panose="05050102010706020507" pitchFamily="18" charset="2"/>
              </a:rPr>
              <a:t>...</a:t>
            </a:r>
            <a:r>
              <a:rPr lang="en-US" altLang="ko-KR" sz="3200" baseline="50000" dirty="0">
                <a:latin typeface="Symbol" panose="05050102010706020507" pitchFamily="18" charset="2"/>
              </a:rPr>
              <a:t>o</a:t>
            </a:r>
            <a:r>
              <a:rPr lang="en-US" altLang="ko-KR" sz="3200" dirty="0">
                <a:latin typeface="Symbol" panose="05050102010706020507" pitchFamily="18" charset="2"/>
              </a:rPr>
              <a:t> </a:t>
            </a:r>
            <a:endParaRPr lang="ko-KR" altLang="en-US" sz="3200">
              <a:latin typeface="Symbol" panose="05050102010706020507" pitchFamily="18" charset="2"/>
            </a:endParaRPr>
          </a:p>
        </p:txBody>
      </p:sp>
      <p:grpSp>
        <p:nvGrpSpPr>
          <p:cNvPr id="67593" name="그룹 65"/>
          <p:cNvGrpSpPr>
            <a:grpSpLocks/>
          </p:cNvGrpSpPr>
          <p:nvPr/>
        </p:nvGrpSpPr>
        <p:grpSpPr bwMode="auto">
          <a:xfrm>
            <a:off x="1892300" y="2495550"/>
            <a:ext cx="2322513" cy="2857500"/>
            <a:chOff x="3143240" y="2611160"/>
            <a:chExt cx="2323302" cy="2857520"/>
          </a:xfrm>
        </p:grpSpPr>
        <p:sp>
          <p:nvSpPr>
            <p:cNvPr id="67" name="직사각형 66"/>
            <p:cNvSpPr/>
            <p:nvPr/>
          </p:nvSpPr>
          <p:spPr>
            <a:xfrm rot="7461070">
              <a:off x="4703522" y="4493069"/>
              <a:ext cx="195263" cy="511349"/>
            </a:xfrm>
            <a:prstGeom prst="rect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8" name="타원 67"/>
            <p:cNvSpPr/>
            <p:nvPr/>
          </p:nvSpPr>
          <p:spPr>
            <a:xfrm>
              <a:off x="3143240" y="2611160"/>
              <a:ext cx="1599156" cy="2857520"/>
            </a:xfrm>
            <a:prstGeom prst="ellipse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69" name="직선 연결선 68"/>
            <p:cNvCxnSpPr/>
            <p:nvPr/>
          </p:nvCxnSpPr>
          <p:spPr>
            <a:xfrm rot="5400000">
              <a:off x="2607717" y="3750105"/>
              <a:ext cx="2643205" cy="571694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/>
            <p:cNvCxnSpPr/>
            <p:nvPr/>
          </p:nvCxnSpPr>
          <p:spPr>
            <a:xfrm rot="10800000">
              <a:off x="3214702" y="3571605"/>
              <a:ext cx="1429235" cy="1071569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598" name="TextBox 70"/>
            <p:cNvSpPr txBox="1">
              <a:spLocks noChangeArrowheads="1"/>
            </p:cNvSpPr>
            <p:nvPr/>
          </p:nvSpPr>
          <p:spPr bwMode="auto">
            <a:xfrm rot="7436638">
              <a:off x="3833455" y="2666712"/>
              <a:ext cx="5715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3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7599" name="TextBox 71"/>
            <p:cNvSpPr txBox="1">
              <a:spLocks noChangeArrowheads="1"/>
            </p:cNvSpPr>
            <p:nvPr/>
          </p:nvSpPr>
          <p:spPr bwMode="auto">
            <a:xfrm rot="7108569">
              <a:off x="4290134" y="4271542"/>
              <a:ext cx="4286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0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7600" name="TextBox 72"/>
            <p:cNvSpPr txBox="1">
              <a:spLocks noChangeArrowheads="1"/>
            </p:cNvSpPr>
            <p:nvPr/>
          </p:nvSpPr>
          <p:spPr bwMode="auto">
            <a:xfrm rot="7325101">
              <a:off x="3237603" y="3431114"/>
              <a:ext cx="3571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2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7601" name="TextBox 73"/>
            <p:cNvSpPr txBox="1">
              <a:spLocks noChangeArrowheads="1"/>
            </p:cNvSpPr>
            <p:nvPr/>
          </p:nvSpPr>
          <p:spPr bwMode="auto">
            <a:xfrm rot="7518645">
              <a:off x="3514211" y="4849288"/>
              <a:ext cx="4286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chemeClr val="bg1"/>
                  </a:solidFill>
                  <a:latin typeface="Verdana" panose="020B0604030504040204" pitchFamily="34" charset="0"/>
                </a:rPr>
                <a:t>1</a:t>
              </a:r>
              <a:endParaRPr lang="ko-KR" altLang="en-US" sz="28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5" name="이등변 삼각형 74"/>
            <p:cNvSpPr/>
            <p:nvPr/>
          </p:nvSpPr>
          <p:spPr>
            <a:xfrm rot="7403570">
              <a:off x="4996548" y="4755798"/>
              <a:ext cx="396878" cy="543109"/>
            </a:xfrm>
            <a:prstGeom prst="triangle">
              <a:avLst>
                <a:gd name="adj" fmla="val 51803"/>
              </a:avLst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25186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5921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 sz="4400" b="1" dirty="0">
                <a:latin typeface="Arial" panose="020B0604020202020204" pitchFamily="34" charset="0"/>
              </a:rPr>
              <a:t> </a:t>
            </a:r>
            <a:r>
              <a:rPr kumimoji="0" lang="en-US" altLang="ko-KR" sz="4400" dirty="0">
                <a:solidFill>
                  <a:srgbClr val="0000FF"/>
                </a:solidFill>
                <a:latin typeface="Arial" panose="020B0604020202020204" pitchFamily="34" charset="0"/>
              </a:rPr>
              <a:t>Single Particle Entanglement</a:t>
            </a:r>
          </a:p>
        </p:txBody>
      </p:sp>
      <p:graphicFrame>
        <p:nvGraphicFramePr>
          <p:cNvPr id="14338" name="Object 1024"/>
          <p:cNvGraphicFramePr>
            <a:graphicFrameLocks noChangeAspect="1"/>
          </p:cNvGraphicFramePr>
          <p:nvPr/>
        </p:nvGraphicFramePr>
        <p:xfrm>
          <a:off x="4521200" y="5097463"/>
          <a:ext cx="4167188" cy="1062037"/>
        </p:xfrm>
        <a:graphic>
          <a:graphicData uri="http://schemas.openxmlformats.org/presentationml/2006/ole">
            <p:oleObj spid="_x0000_s215172" name="Equation" r:id="rId3" imgW="1498600" imgH="419100" progId="">
              <p:embed/>
            </p:oleObj>
          </a:graphicData>
        </a:graphic>
      </p:graphicFrame>
      <p:sp>
        <p:nvSpPr>
          <p:cNvPr id="14341" name="Line 4"/>
          <p:cNvSpPr>
            <a:spLocks noChangeShapeType="1"/>
          </p:cNvSpPr>
          <p:nvPr/>
        </p:nvSpPr>
        <p:spPr bwMode="auto">
          <a:xfrm>
            <a:off x="1957388" y="4624388"/>
            <a:ext cx="2276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342" name="Line 5"/>
          <p:cNvSpPr>
            <a:spLocks noChangeShapeType="1"/>
          </p:cNvSpPr>
          <p:nvPr/>
        </p:nvSpPr>
        <p:spPr bwMode="auto">
          <a:xfrm>
            <a:off x="2974975" y="4624388"/>
            <a:ext cx="0" cy="1071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343" name="Line 6"/>
          <p:cNvSpPr>
            <a:spLocks noChangeShapeType="1"/>
          </p:cNvSpPr>
          <p:nvPr/>
        </p:nvSpPr>
        <p:spPr bwMode="auto">
          <a:xfrm>
            <a:off x="1657350" y="4622800"/>
            <a:ext cx="358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 rot="2941069">
            <a:off x="2524919" y="4561681"/>
            <a:ext cx="898525" cy="125413"/>
          </a:xfrm>
          <a:prstGeom prst="rect">
            <a:avLst/>
          </a:prstGeom>
          <a:solidFill>
            <a:srgbClr val="33CC33"/>
          </a:solidFill>
          <a:ln w="2857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4345" name="Text Box 8"/>
          <p:cNvSpPr txBox="1">
            <a:spLocks noChangeArrowheads="1"/>
          </p:cNvSpPr>
          <p:nvPr/>
        </p:nvSpPr>
        <p:spPr bwMode="auto">
          <a:xfrm>
            <a:off x="2816225" y="5661025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 b="1">
                <a:latin typeface="Arial" panose="020B0604020202020204" pitchFamily="34" charset="0"/>
              </a:rPr>
              <a:t>①</a:t>
            </a:r>
            <a:r>
              <a:rPr kumimoji="0" lang="en-US" altLang="ko-KR" b="1">
                <a:latin typeface="Arial" panose="020B0604020202020204" pitchFamily="34" charset="0"/>
                <a:sym typeface="Monotype Sorts"/>
              </a:rPr>
              <a:t> 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4214813" y="441642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 b="1">
                <a:latin typeface="Arial" panose="020B0604020202020204" pitchFamily="34" charset="0"/>
              </a:rPr>
              <a:t>②</a:t>
            </a:r>
          </a:p>
        </p:txBody>
      </p:sp>
      <p:grpSp>
        <p:nvGrpSpPr>
          <p:cNvPr id="14347" name="Group 10"/>
          <p:cNvGrpSpPr>
            <a:grpSpLocks/>
          </p:cNvGrpSpPr>
          <p:nvPr/>
        </p:nvGrpSpPr>
        <p:grpSpPr bwMode="auto">
          <a:xfrm>
            <a:off x="815975" y="4603750"/>
            <a:ext cx="719138" cy="85725"/>
            <a:chOff x="322" y="1857"/>
            <a:chExt cx="576" cy="65"/>
          </a:xfrm>
        </p:grpSpPr>
        <p:sp>
          <p:nvSpPr>
            <p:cNvPr id="14356" name="Arc 11"/>
            <p:cNvSpPr>
              <a:spLocks/>
            </p:cNvSpPr>
            <p:nvPr/>
          </p:nvSpPr>
          <p:spPr bwMode="auto">
            <a:xfrm rot="5400000" flipH="1" flipV="1">
              <a:off x="756" y="1827"/>
              <a:ext cx="37" cy="97"/>
            </a:xfrm>
            <a:custGeom>
              <a:avLst/>
              <a:gdLst>
                <a:gd name="T0" fmla="*/ 0 w 21600"/>
                <a:gd name="T1" fmla="*/ 0 h 40817"/>
                <a:gd name="T2" fmla="*/ 0 w 21600"/>
                <a:gd name="T3" fmla="*/ 0 h 40817"/>
                <a:gd name="T4" fmla="*/ 0 w 21600"/>
                <a:gd name="T5" fmla="*/ 0 h 4081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0817"/>
                <a:gd name="T11" fmla="*/ 21600 w 21600"/>
                <a:gd name="T12" fmla="*/ 40817 h 408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081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699"/>
                    <a:pt x="17068" y="37118"/>
                    <a:pt x="9862" y="40816"/>
                  </a:cubicBezTo>
                </a:path>
                <a:path w="21600" h="4081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699"/>
                    <a:pt x="17068" y="37118"/>
                    <a:pt x="9862" y="4081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14357" name="Arc 12"/>
            <p:cNvSpPr>
              <a:spLocks/>
            </p:cNvSpPr>
            <p:nvPr/>
          </p:nvSpPr>
          <p:spPr bwMode="auto">
            <a:xfrm rot="5400000" flipH="1" flipV="1">
              <a:off x="558" y="1830"/>
              <a:ext cx="37" cy="101"/>
            </a:xfrm>
            <a:custGeom>
              <a:avLst/>
              <a:gdLst>
                <a:gd name="T0" fmla="*/ 0 w 21600"/>
                <a:gd name="T1" fmla="*/ 0 h 42465"/>
                <a:gd name="T2" fmla="*/ 0 w 21600"/>
                <a:gd name="T3" fmla="*/ 0 h 42465"/>
                <a:gd name="T4" fmla="*/ 0 w 21600"/>
                <a:gd name="T5" fmla="*/ 0 h 4246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465"/>
                <a:gd name="T11" fmla="*/ 21600 w 21600"/>
                <a:gd name="T12" fmla="*/ 42465 h 424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46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377"/>
                    <a:pt x="15032" y="39935"/>
                    <a:pt x="5587" y="42464"/>
                  </a:cubicBezTo>
                </a:path>
                <a:path w="21600" h="4246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377"/>
                    <a:pt x="15032" y="39935"/>
                    <a:pt x="5587" y="4246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14358" name="Arc 13"/>
            <p:cNvSpPr>
              <a:spLocks/>
            </p:cNvSpPr>
            <p:nvPr/>
          </p:nvSpPr>
          <p:spPr bwMode="auto">
            <a:xfrm rot="5400000" flipV="1">
              <a:off x="658" y="1848"/>
              <a:ext cx="38" cy="103"/>
            </a:xfrm>
            <a:custGeom>
              <a:avLst/>
              <a:gdLst>
                <a:gd name="T0" fmla="*/ 0 w 22059"/>
                <a:gd name="T1" fmla="*/ 0 h 43200"/>
                <a:gd name="T2" fmla="*/ 0 w 22059"/>
                <a:gd name="T3" fmla="*/ 0 h 43200"/>
                <a:gd name="T4" fmla="*/ 0 w 22059"/>
                <a:gd name="T5" fmla="*/ 0 h 43200"/>
                <a:gd name="T6" fmla="*/ 0 60000 65536"/>
                <a:gd name="T7" fmla="*/ 0 60000 65536"/>
                <a:gd name="T8" fmla="*/ 0 60000 65536"/>
                <a:gd name="T9" fmla="*/ 0 w 22059"/>
                <a:gd name="T10" fmla="*/ 0 h 43200"/>
                <a:gd name="T11" fmla="*/ 22059 w 2205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59" h="43200" fill="none" extrusionOk="0">
                  <a:moveTo>
                    <a:pt x="458" y="0"/>
                  </a:moveTo>
                  <a:cubicBezTo>
                    <a:pt x="12388" y="0"/>
                    <a:pt x="22059" y="9670"/>
                    <a:pt x="22059" y="21600"/>
                  </a:cubicBezTo>
                  <a:cubicBezTo>
                    <a:pt x="22059" y="33529"/>
                    <a:pt x="12388" y="43200"/>
                    <a:pt x="459" y="43200"/>
                  </a:cubicBezTo>
                  <a:cubicBezTo>
                    <a:pt x="305" y="43200"/>
                    <a:pt x="152" y="43198"/>
                    <a:pt x="-1" y="43195"/>
                  </a:cubicBezTo>
                </a:path>
                <a:path w="22059" h="43200" stroke="0" extrusionOk="0">
                  <a:moveTo>
                    <a:pt x="458" y="0"/>
                  </a:moveTo>
                  <a:cubicBezTo>
                    <a:pt x="12388" y="0"/>
                    <a:pt x="22059" y="9670"/>
                    <a:pt x="22059" y="21600"/>
                  </a:cubicBezTo>
                  <a:cubicBezTo>
                    <a:pt x="22059" y="33529"/>
                    <a:pt x="12388" y="43200"/>
                    <a:pt x="459" y="43200"/>
                  </a:cubicBezTo>
                  <a:cubicBezTo>
                    <a:pt x="305" y="43200"/>
                    <a:pt x="152" y="43198"/>
                    <a:pt x="-1" y="43195"/>
                  </a:cubicBezTo>
                  <a:lnTo>
                    <a:pt x="459" y="21600"/>
                  </a:lnTo>
                  <a:close/>
                </a:path>
              </a:pathLst>
            </a:cu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14359" name="Line 14"/>
            <p:cNvSpPr>
              <a:spLocks noChangeShapeType="1"/>
            </p:cNvSpPr>
            <p:nvPr/>
          </p:nvSpPr>
          <p:spPr bwMode="auto">
            <a:xfrm rot="5400000">
              <a:off x="860" y="1835"/>
              <a:ext cx="0" cy="77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360" name="Arc 15"/>
            <p:cNvSpPr>
              <a:spLocks/>
            </p:cNvSpPr>
            <p:nvPr/>
          </p:nvSpPr>
          <p:spPr bwMode="auto">
            <a:xfrm rot="5400000" flipV="1">
              <a:off x="457" y="1851"/>
              <a:ext cx="38" cy="103"/>
            </a:xfrm>
            <a:custGeom>
              <a:avLst/>
              <a:gdLst>
                <a:gd name="T0" fmla="*/ 0 w 22059"/>
                <a:gd name="T1" fmla="*/ 0 h 43200"/>
                <a:gd name="T2" fmla="*/ 0 w 22059"/>
                <a:gd name="T3" fmla="*/ 0 h 43200"/>
                <a:gd name="T4" fmla="*/ 0 w 22059"/>
                <a:gd name="T5" fmla="*/ 0 h 43200"/>
                <a:gd name="T6" fmla="*/ 0 60000 65536"/>
                <a:gd name="T7" fmla="*/ 0 60000 65536"/>
                <a:gd name="T8" fmla="*/ 0 60000 65536"/>
                <a:gd name="T9" fmla="*/ 0 w 22059"/>
                <a:gd name="T10" fmla="*/ 0 h 43200"/>
                <a:gd name="T11" fmla="*/ 22059 w 2205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59" h="43200" fill="none" extrusionOk="0">
                  <a:moveTo>
                    <a:pt x="458" y="0"/>
                  </a:moveTo>
                  <a:cubicBezTo>
                    <a:pt x="12388" y="0"/>
                    <a:pt x="22059" y="9670"/>
                    <a:pt x="22059" y="21600"/>
                  </a:cubicBezTo>
                  <a:cubicBezTo>
                    <a:pt x="22059" y="33529"/>
                    <a:pt x="12388" y="43200"/>
                    <a:pt x="459" y="43200"/>
                  </a:cubicBezTo>
                  <a:cubicBezTo>
                    <a:pt x="305" y="43200"/>
                    <a:pt x="152" y="43198"/>
                    <a:pt x="-1" y="43195"/>
                  </a:cubicBezTo>
                </a:path>
                <a:path w="22059" h="43200" stroke="0" extrusionOk="0">
                  <a:moveTo>
                    <a:pt x="458" y="0"/>
                  </a:moveTo>
                  <a:cubicBezTo>
                    <a:pt x="12388" y="0"/>
                    <a:pt x="22059" y="9670"/>
                    <a:pt x="22059" y="21600"/>
                  </a:cubicBezTo>
                  <a:cubicBezTo>
                    <a:pt x="22059" y="33529"/>
                    <a:pt x="12388" y="43200"/>
                    <a:pt x="459" y="43200"/>
                  </a:cubicBezTo>
                  <a:cubicBezTo>
                    <a:pt x="305" y="43200"/>
                    <a:pt x="152" y="43198"/>
                    <a:pt x="-1" y="43195"/>
                  </a:cubicBezTo>
                  <a:lnTo>
                    <a:pt x="459" y="21600"/>
                  </a:lnTo>
                  <a:close/>
                </a:path>
              </a:pathLst>
            </a:cu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14361" name="Arc 16"/>
            <p:cNvSpPr>
              <a:spLocks/>
            </p:cNvSpPr>
            <p:nvPr/>
          </p:nvSpPr>
          <p:spPr bwMode="auto">
            <a:xfrm rot="5400000" flipH="1" flipV="1">
              <a:off x="354" y="1826"/>
              <a:ext cx="37" cy="101"/>
            </a:xfrm>
            <a:custGeom>
              <a:avLst/>
              <a:gdLst>
                <a:gd name="T0" fmla="*/ 0 w 21600"/>
                <a:gd name="T1" fmla="*/ 0 h 42465"/>
                <a:gd name="T2" fmla="*/ 0 w 21600"/>
                <a:gd name="T3" fmla="*/ 0 h 42465"/>
                <a:gd name="T4" fmla="*/ 0 w 21600"/>
                <a:gd name="T5" fmla="*/ 0 h 4246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465"/>
                <a:gd name="T11" fmla="*/ 21600 w 21600"/>
                <a:gd name="T12" fmla="*/ 42465 h 424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46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377"/>
                    <a:pt x="15032" y="39935"/>
                    <a:pt x="5587" y="42464"/>
                  </a:cubicBezTo>
                </a:path>
                <a:path w="21600" h="4246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377"/>
                    <a:pt x="15032" y="39935"/>
                    <a:pt x="5587" y="4246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</p:grpSp>
      <p:sp>
        <p:nvSpPr>
          <p:cNvPr id="14348" name="Text Box 17"/>
          <p:cNvSpPr txBox="1">
            <a:spLocks noChangeArrowheads="1"/>
          </p:cNvSpPr>
          <p:nvPr/>
        </p:nvSpPr>
        <p:spPr bwMode="auto">
          <a:xfrm>
            <a:off x="2864088" y="4017933"/>
            <a:ext cx="17235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2000" dirty="0">
                <a:solidFill>
                  <a:srgbClr val="33CC33"/>
                </a:solidFill>
                <a:latin typeface="Arial" panose="020B0604020202020204" pitchFamily="34" charset="0"/>
              </a:rPr>
              <a:t>Beam Splitter</a:t>
            </a:r>
          </a:p>
        </p:txBody>
      </p:sp>
      <p:sp>
        <p:nvSpPr>
          <p:cNvPr id="14349" name="Text Box 18"/>
          <p:cNvSpPr txBox="1">
            <a:spLocks noChangeArrowheads="1"/>
          </p:cNvSpPr>
          <p:nvPr/>
        </p:nvSpPr>
        <p:spPr bwMode="auto">
          <a:xfrm>
            <a:off x="442108" y="4144318"/>
            <a:ext cx="2103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dirty="0">
                <a:solidFill>
                  <a:srgbClr val="0000FF"/>
                </a:solidFill>
                <a:latin typeface="Arial" panose="020B0604020202020204" pitchFamily="34" charset="0"/>
              </a:rPr>
              <a:t>Single Photon</a:t>
            </a:r>
          </a:p>
        </p:txBody>
      </p:sp>
      <p:sp>
        <p:nvSpPr>
          <p:cNvPr id="14350" name="Text Box 19"/>
          <p:cNvSpPr txBox="1">
            <a:spLocks noChangeArrowheads="1"/>
          </p:cNvSpPr>
          <p:nvPr/>
        </p:nvSpPr>
        <p:spPr bwMode="auto">
          <a:xfrm>
            <a:off x="1016000" y="211296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 b="1">
                <a:latin typeface="Arial" panose="020B0604020202020204" pitchFamily="34" charset="0"/>
              </a:rPr>
              <a:t>①</a:t>
            </a:r>
            <a:r>
              <a:rPr kumimoji="0" lang="en-US" altLang="ko-KR" b="1">
                <a:latin typeface="Arial" panose="020B0604020202020204" pitchFamily="34" charset="0"/>
                <a:sym typeface="Monotype Sorts"/>
              </a:rPr>
              <a:t> </a:t>
            </a:r>
          </a:p>
        </p:txBody>
      </p:sp>
      <p:sp>
        <p:nvSpPr>
          <p:cNvPr id="14351" name="Rectangle 20"/>
          <p:cNvSpPr>
            <a:spLocks noChangeArrowheads="1"/>
          </p:cNvSpPr>
          <p:nvPr/>
        </p:nvSpPr>
        <p:spPr bwMode="auto">
          <a:xfrm>
            <a:off x="3395663" y="21129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 b="1">
                <a:latin typeface="Arial" panose="020B0604020202020204" pitchFamily="34" charset="0"/>
              </a:rPr>
              <a:t>②</a:t>
            </a:r>
          </a:p>
        </p:txBody>
      </p:sp>
      <p:sp>
        <p:nvSpPr>
          <p:cNvPr id="14352" name="Text Box 21"/>
          <p:cNvSpPr txBox="1">
            <a:spLocks noChangeArrowheads="1"/>
          </p:cNvSpPr>
          <p:nvPr/>
        </p:nvSpPr>
        <p:spPr bwMode="auto">
          <a:xfrm>
            <a:off x="1430376" y="1674168"/>
            <a:ext cx="2257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dirty="0">
                <a:solidFill>
                  <a:srgbClr val="0000FF"/>
                </a:solidFill>
                <a:latin typeface="Arial" panose="020B0604020202020204" pitchFamily="34" charset="0"/>
              </a:rPr>
              <a:t>Single Electron</a:t>
            </a:r>
          </a:p>
        </p:txBody>
      </p:sp>
      <p:sp>
        <p:nvSpPr>
          <p:cNvPr id="14353" name="Freeform 22"/>
          <p:cNvSpPr>
            <a:spLocks/>
          </p:cNvSpPr>
          <p:nvPr/>
        </p:nvSpPr>
        <p:spPr bwMode="auto">
          <a:xfrm>
            <a:off x="1622425" y="2133600"/>
            <a:ext cx="1751013" cy="233363"/>
          </a:xfrm>
          <a:custGeom>
            <a:avLst/>
            <a:gdLst>
              <a:gd name="T0" fmla="*/ 0 w 1103"/>
              <a:gd name="T1" fmla="*/ 2147483647 h 147"/>
              <a:gd name="T2" fmla="*/ 2147483647 w 1103"/>
              <a:gd name="T3" fmla="*/ 2147483647 h 147"/>
              <a:gd name="T4" fmla="*/ 2147483647 w 1103"/>
              <a:gd name="T5" fmla="*/ 2147483647 h 147"/>
              <a:gd name="T6" fmla="*/ 0 60000 65536"/>
              <a:gd name="T7" fmla="*/ 0 60000 65536"/>
              <a:gd name="T8" fmla="*/ 0 60000 65536"/>
              <a:gd name="T9" fmla="*/ 0 w 1103"/>
              <a:gd name="T10" fmla="*/ 0 h 147"/>
              <a:gd name="T11" fmla="*/ 1103 w 1103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3" h="147">
                <a:moveTo>
                  <a:pt x="0" y="147"/>
                </a:moveTo>
                <a:cubicBezTo>
                  <a:pt x="93" y="123"/>
                  <a:pt x="375" y="2"/>
                  <a:pt x="559" y="1"/>
                </a:cubicBezTo>
                <a:cubicBezTo>
                  <a:pt x="743" y="0"/>
                  <a:pt x="990" y="109"/>
                  <a:pt x="1103" y="138"/>
                </a:cubicBezTo>
              </a:path>
            </a:pathLst>
          </a:custGeom>
          <a:noFill/>
          <a:ln w="28575">
            <a:solidFill>
              <a:srgbClr val="FF0066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354" name="AutoShape 23"/>
          <p:cNvSpPr>
            <a:spLocks noChangeArrowheads="1"/>
          </p:cNvSpPr>
          <p:nvPr/>
        </p:nvSpPr>
        <p:spPr bwMode="auto">
          <a:xfrm>
            <a:off x="4027488" y="2216150"/>
            <a:ext cx="488950" cy="252413"/>
          </a:xfrm>
          <a:prstGeom prst="rightArrow">
            <a:avLst>
              <a:gd name="adj1" fmla="val 50000"/>
              <a:gd name="adj2" fmla="val 48428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4355" name="AutoShape 24"/>
          <p:cNvSpPr>
            <a:spLocks noChangeArrowheads="1"/>
          </p:cNvSpPr>
          <p:nvPr/>
        </p:nvSpPr>
        <p:spPr bwMode="auto">
          <a:xfrm flipH="1">
            <a:off x="371475" y="2216150"/>
            <a:ext cx="488950" cy="252413"/>
          </a:xfrm>
          <a:prstGeom prst="rightArrow">
            <a:avLst>
              <a:gd name="adj1" fmla="val 50000"/>
              <a:gd name="adj2" fmla="val 48428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aphicFrame>
        <p:nvGraphicFramePr>
          <p:cNvPr id="14339" name="Object 1025"/>
          <p:cNvGraphicFramePr>
            <a:graphicFrameLocks noChangeAspect="1"/>
          </p:cNvGraphicFramePr>
          <p:nvPr/>
        </p:nvGraphicFramePr>
        <p:xfrm>
          <a:off x="4878388" y="1549400"/>
          <a:ext cx="4103687" cy="2582863"/>
        </p:xfrm>
        <a:graphic>
          <a:graphicData uri="http://schemas.openxmlformats.org/presentationml/2006/ole">
            <p:oleObj spid="_x0000_s215173" name="Equation" r:id="rId4" imgW="1600200" imgH="11049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2009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071627" y="260350"/>
            <a:ext cx="734047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/>
            <a:r>
              <a:rPr kumimoji="0" lang="en-US" altLang="ko-KR" sz="4400" b="1" dirty="0">
                <a:latin typeface="Arial" panose="020B0604020202020204" pitchFamily="34" charset="0"/>
              </a:rPr>
              <a:t> </a:t>
            </a:r>
            <a:r>
              <a:rPr kumimoji="0" lang="en-US" altLang="ko-KR" sz="4400" dirty="0">
                <a:solidFill>
                  <a:srgbClr val="0000FF"/>
                </a:solidFill>
                <a:latin typeface="Arial" panose="020B0604020202020204" pitchFamily="34" charset="0"/>
              </a:rPr>
              <a:t>Quantum Teleportation </a:t>
            </a:r>
            <a:br>
              <a:rPr kumimoji="0" lang="en-US" altLang="ko-KR" sz="4400" dirty="0">
                <a:solidFill>
                  <a:srgbClr val="0000FF"/>
                </a:solidFill>
                <a:latin typeface="Arial" panose="020B0604020202020204" pitchFamily="34" charset="0"/>
              </a:rPr>
            </a:br>
            <a:r>
              <a:rPr kumimoji="0" lang="en-US" altLang="ko-KR" sz="3600" dirty="0">
                <a:solidFill>
                  <a:srgbClr val="0000FF"/>
                </a:solidFill>
                <a:latin typeface="Arial" panose="020B0604020202020204" pitchFamily="34" charset="0"/>
              </a:rPr>
              <a:t>using Single Particle Entanglement</a:t>
            </a:r>
          </a:p>
        </p:txBody>
      </p:sp>
      <p:pic>
        <p:nvPicPr>
          <p:cNvPr id="68611" name="Picture 3" descr="p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14488"/>
            <a:ext cx="62833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5510213" y="1992313"/>
            <a:ext cx="3633787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50000"/>
              </a:spcBef>
            </a:pPr>
            <a:r>
              <a:rPr kumimoji="0" lang="en-US" altLang="ko-KR" sz="1600" b="1">
                <a:solidFill>
                  <a:schemeClr val="accent2"/>
                </a:solidFill>
                <a:latin typeface="Arial" panose="020B0604020202020204" pitchFamily="34" charset="0"/>
              </a:rPr>
              <a:t>Lee, JK, Qu-ph/0007106; </a:t>
            </a:r>
          </a:p>
          <a:p>
            <a:pPr latinLnBrk="0">
              <a:spcBef>
                <a:spcPct val="50000"/>
              </a:spcBef>
            </a:pPr>
            <a:r>
              <a:rPr kumimoji="0" lang="en-US" altLang="ko-KR" sz="1600" b="1">
                <a:solidFill>
                  <a:schemeClr val="accent2"/>
                </a:solidFill>
                <a:latin typeface="Arial" panose="020B0604020202020204" pitchFamily="34" charset="0"/>
              </a:rPr>
              <a:t>Phys. Rev. A 63, 012305 (2001)</a:t>
            </a:r>
          </a:p>
        </p:txBody>
      </p:sp>
    </p:spTree>
    <p:extLst>
      <p:ext uri="{BB962C8B-B14F-4D97-AF65-F5344CB8AC3E}">
        <p14:creationId xmlns:p14="http://schemas.microsoft.com/office/powerpoint/2010/main" xmlns="" val="232463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71900"/>
            <a:ext cx="4376738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67056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1066800" y="3698875"/>
            <a:ext cx="2819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81000" y="120650"/>
            <a:ext cx="7467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dirty="0">
                <a:solidFill>
                  <a:srgbClr val="FF0000"/>
                </a:solidFill>
                <a:latin typeface="Verdana" panose="020B0604030504040204" pitchFamily="34" charset="0"/>
              </a:rPr>
              <a:t>PRL88,070402 (2002)</a:t>
            </a:r>
            <a:r>
              <a:rPr lang="en-US" altLang="ko-KR" dirty="0">
                <a:latin typeface="Verdana" panose="020B0604030504040204" pitchFamily="34" charset="0"/>
              </a:rPr>
              <a:t> or QP/0204158</a:t>
            </a:r>
            <a:br>
              <a:rPr lang="en-US" altLang="ko-KR" dirty="0">
                <a:latin typeface="Verdana" panose="020B0604030504040204" pitchFamily="34" charset="0"/>
              </a:rPr>
            </a:br>
            <a:r>
              <a:rPr lang="en-US" altLang="ko-KR" sz="2800" dirty="0">
                <a:solidFill>
                  <a:srgbClr val="0000FF"/>
                </a:solidFill>
                <a:latin typeface="Verdana" panose="020B0604030504040204" pitchFamily="34" charset="0"/>
              </a:rPr>
              <a:t>"Active" Teleportation of a Quantum Bit</a:t>
            </a:r>
            <a:br>
              <a:rPr lang="en-US" altLang="ko-KR" sz="2800" dirty="0">
                <a:solidFill>
                  <a:srgbClr val="0000FF"/>
                </a:solidFill>
                <a:latin typeface="Verdana" panose="020B0604030504040204" pitchFamily="34" charset="0"/>
              </a:rPr>
            </a:br>
            <a:r>
              <a:rPr lang="en-US" altLang="ko-KR" sz="2000" dirty="0">
                <a:latin typeface="Verdana" panose="020B0604030504040204" pitchFamily="34" charset="0"/>
              </a:rPr>
              <a:t>S. Giacomini, F. </a:t>
            </a:r>
            <a:r>
              <a:rPr lang="en-US" altLang="ko-KR" sz="2000" dirty="0" err="1">
                <a:latin typeface="Verdana" panose="020B0604030504040204" pitchFamily="34" charset="0"/>
              </a:rPr>
              <a:t>Sciarrino</a:t>
            </a:r>
            <a:r>
              <a:rPr lang="en-US" altLang="ko-KR" sz="2000" dirty="0">
                <a:latin typeface="Verdana" panose="020B0604030504040204" pitchFamily="34" charset="0"/>
              </a:rPr>
              <a:t>, E. Lombardi and F. De Martini</a:t>
            </a:r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4102100" y="3698875"/>
            <a:ext cx="2209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198438" y="3851275"/>
            <a:ext cx="170656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4114800" cy="151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715000"/>
            <a:ext cx="25336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715000"/>
            <a:ext cx="304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04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042988" y="333375"/>
            <a:ext cx="61093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 sz="3600" b="1" dirty="0">
                <a:latin typeface="Arial" panose="020B0604020202020204" pitchFamily="34" charset="0"/>
              </a:rPr>
              <a:t> </a:t>
            </a:r>
            <a:r>
              <a:rPr kumimoji="0" lang="en-US" altLang="ko-KR" sz="3600" dirty="0">
                <a:solidFill>
                  <a:srgbClr val="0000FF"/>
                </a:solidFill>
                <a:latin typeface="Arial" panose="020B0604020202020204" pitchFamily="34" charset="0"/>
              </a:rPr>
              <a:t>Quantum Teleportation of </a:t>
            </a:r>
            <a:br>
              <a:rPr kumimoji="0" lang="en-US" altLang="ko-KR" sz="3600" dirty="0">
                <a:solidFill>
                  <a:srgbClr val="0000FF"/>
                </a:solidFill>
                <a:latin typeface="Arial" panose="020B0604020202020204" pitchFamily="34" charset="0"/>
              </a:rPr>
            </a:br>
            <a:r>
              <a:rPr kumimoji="0" lang="en-US" altLang="ko-KR" sz="3600" dirty="0">
                <a:solidFill>
                  <a:srgbClr val="0000FF"/>
                </a:solidFill>
                <a:latin typeface="Arial" panose="020B0604020202020204" pitchFamily="34" charset="0"/>
              </a:rPr>
              <a:t>Single Particle Entanglement</a:t>
            </a:r>
          </a:p>
        </p:txBody>
      </p:sp>
      <p:pic>
        <p:nvPicPr>
          <p:cNvPr id="70659" name="Picture 3" descr="pr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73238"/>
            <a:ext cx="6288087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219700" y="1484313"/>
            <a:ext cx="33131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50000"/>
              </a:spcBef>
            </a:pPr>
            <a:r>
              <a:rPr kumimoji="0" lang="en-US" altLang="ko-KR" sz="1600" b="1">
                <a:solidFill>
                  <a:schemeClr val="accent2"/>
                </a:solidFill>
                <a:latin typeface="Arial" panose="020B0604020202020204" pitchFamily="34" charset="0"/>
              </a:rPr>
              <a:t>Lee, Qu-ph/0104097; 	</a:t>
            </a:r>
            <a:br>
              <a:rPr kumimoji="0" lang="en-US" altLang="ko-KR" sz="1600" b="1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kumimoji="0" lang="en-US" altLang="ko-KR" sz="1600" b="1">
                <a:solidFill>
                  <a:schemeClr val="accent2"/>
                </a:solidFill>
                <a:latin typeface="Arial" panose="020B0604020202020204" pitchFamily="34" charset="0"/>
              </a:rPr>
              <a:t>Phys. Rev. A 64, 014302 (2001)</a:t>
            </a:r>
          </a:p>
        </p:txBody>
      </p:sp>
    </p:spTree>
    <p:extLst>
      <p:ext uri="{BB962C8B-B14F-4D97-AF65-F5344CB8AC3E}">
        <p14:creationId xmlns:p14="http://schemas.microsoft.com/office/powerpoint/2010/main" xmlns="" val="4897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1026"/>
          <p:cNvSpPr>
            <a:spLocks noChangeArrowheads="1"/>
          </p:cNvSpPr>
          <p:nvPr/>
        </p:nvSpPr>
        <p:spPr bwMode="auto">
          <a:xfrm rot="2794085">
            <a:off x="1971675" y="2759076"/>
            <a:ext cx="922337" cy="10080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6389" name="Line 1027"/>
          <p:cNvSpPr>
            <a:spLocks noChangeShapeType="1"/>
          </p:cNvSpPr>
          <p:nvPr/>
        </p:nvSpPr>
        <p:spPr bwMode="auto">
          <a:xfrm flipV="1">
            <a:off x="4735513" y="3581400"/>
            <a:ext cx="1573212" cy="1570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390" name="Rectangle 1028"/>
          <p:cNvSpPr>
            <a:spLocks noChangeArrowheads="1"/>
          </p:cNvSpPr>
          <p:nvPr/>
        </p:nvSpPr>
        <p:spPr bwMode="auto">
          <a:xfrm>
            <a:off x="4054475" y="5151438"/>
            <a:ext cx="925513" cy="8715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6391" name="Line 1029"/>
          <p:cNvSpPr>
            <a:spLocks noChangeShapeType="1"/>
          </p:cNvSpPr>
          <p:nvPr/>
        </p:nvSpPr>
        <p:spPr bwMode="auto">
          <a:xfrm rot="16200000" flipV="1">
            <a:off x="2740025" y="3579813"/>
            <a:ext cx="1573213" cy="1570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392" name="Text Box 1030"/>
          <p:cNvSpPr txBox="1">
            <a:spLocks noChangeArrowheads="1"/>
          </p:cNvSpPr>
          <p:nvPr/>
        </p:nvSpPr>
        <p:spPr bwMode="auto">
          <a:xfrm>
            <a:off x="5499100" y="4395788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b="1">
                <a:solidFill>
                  <a:srgbClr val="FF0066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6393" name="Text Box 1031"/>
          <p:cNvSpPr txBox="1">
            <a:spLocks noChangeArrowheads="1"/>
          </p:cNvSpPr>
          <p:nvPr/>
        </p:nvSpPr>
        <p:spPr bwMode="auto">
          <a:xfrm>
            <a:off x="3167063" y="439578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b="1">
                <a:solidFill>
                  <a:srgbClr val="FF0066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6394" name="Text Box 1032"/>
          <p:cNvSpPr txBox="1">
            <a:spLocks noChangeArrowheads="1"/>
          </p:cNvSpPr>
          <p:nvPr/>
        </p:nvSpPr>
        <p:spPr bwMode="auto">
          <a:xfrm>
            <a:off x="4113213" y="5334000"/>
            <a:ext cx="811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b="1">
                <a:latin typeface="Arial" panose="020B0604020202020204" pitchFamily="34" charset="0"/>
              </a:rPr>
              <a:t>EPR</a:t>
            </a:r>
          </a:p>
        </p:txBody>
      </p:sp>
      <p:sp>
        <p:nvSpPr>
          <p:cNvPr id="16395" name="Text Box 1033"/>
          <p:cNvSpPr txBox="1">
            <a:spLocks noChangeArrowheads="1"/>
          </p:cNvSpPr>
          <p:nvPr/>
        </p:nvSpPr>
        <p:spPr bwMode="auto">
          <a:xfrm>
            <a:off x="1946275" y="2178050"/>
            <a:ext cx="91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b="1">
                <a:latin typeface="Arial" panose="020B0604020202020204" pitchFamily="34" charset="0"/>
              </a:rPr>
              <a:t>Alice</a:t>
            </a:r>
          </a:p>
        </p:txBody>
      </p:sp>
      <p:sp>
        <p:nvSpPr>
          <p:cNvPr id="16396" name="Text Box 1034"/>
          <p:cNvSpPr txBox="1">
            <a:spLocks noChangeArrowheads="1"/>
          </p:cNvSpPr>
          <p:nvPr/>
        </p:nvSpPr>
        <p:spPr bwMode="auto">
          <a:xfrm>
            <a:off x="6172200" y="217805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b="1">
                <a:latin typeface="Arial" panose="020B0604020202020204" pitchFamily="34" charset="0"/>
              </a:rPr>
              <a:t>Bob</a:t>
            </a:r>
          </a:p>
        </p:txBody>
      </p:sp>
      <p:sp>
        <p:nvSpPr>
          <p:cNvPr id="16397" name="Freeform 1035"/>
          <p:cNvSpPr>
            <a:spLocks/>
          </p:cNvSpPr>
          <p:nvPr/>
        </p:nvSpPr>
        <p:spPr bwMode="auto">
          <a:xfrm>
            <a:off x="3411538" y="3938588"/>
            <a:ext cx="2146300" cy="504825"/>
          </a:xfrm>
          <a:custGeom>
            <a:avLst/>
            <a:gdLst>
              <a:gd name="T0" fmla="*/ 2147483647 w 1352"/>
              <a:gd name="T1" fmla="*/ 2147483647 h 318"/>
              <a:gd name="T2" fmla="*/ 2147483647 w 1352"/>
              <a:gd name="T3" fmla="*/ 2147483647 h 318"/>
              <a:gd name="T4" fmla="*/ 2147483647 w 1352"/>
              <a:gd name="T5" fmla="*/ 2147483647 h 318"/>
              <a:gd name="T6" fmla="*/ 2147483647 w 1352"/>
              <a:gd name="T7" fmla="*/ 2147483647 h 318"/>
              <a:gd name="T8" fmla="*/ 2147483647 w 1352"/>
              <a:gd name="T9" fmla="*/ 2147483647 h 318"/>
              <a:gd name="T10" fmla="*/ 2147483647 w 1352"/>
              <a:gd name="T11" fmla="*/ 2147483647 h 318"/>
              <a:gd name="T12" fmla="*/ 2147483647 w 1352"/>
              <a:gd name="T13" fmla="*/ 2147483647 h 318"/>
              <a:gd name="T14" fmla="*/ 2147483647 w 1352"/>
              <a:gd name="T15" fmla="*/ 2147483647 h 318"/>
              <a:gd name="T16" fmla="*/ 2147483647 w 1352"/>
              <a:gd name="T17" fmla="*/ 2147483647 h 318"/>
              <a:gd name="T18" fmla="*/ 2147483647 w 1352"/>
              <a:gd name="T19" fmla="*/ 2147483647 h 318"/>
              <a:gd name="T20" fmla="*/ 2147483647 w 1352"/>
              <a:gd name="T21" fmla="*/ 2147483647 h 318"/>
              <a:gd name="T22" fmla="*/ 2147483647 w 1352"/>
              <a:gd name="T23" fmla="*/ 2147483647 h 318"/>
              <a:gd name="T24" fmla="*/ 2147483647 w 1352"/>
              <a:gd name="T25" fmla="*/ 2147483647 h 318"/>
              <a:gd name="T26" fmla="*/ 0 w 1352"/>
              <a:gd name="T27" fmla="*/ 2147483647 h 3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352"/>
              <a:gd name="T43" fmla="*/ 0 h 318"/>
              <a:gd name="T44" fmla="*/ 1352 w 1352"/>
              <a:gd name="T45" fmla="*/ 318 h 31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352" h="318">
                <a:moveTo>
                  <a:pt x="57" y="291"/>
                </a:moveTo>
                <a:cubicBezTo>
                  <a:pt x="183" y="185"/>
                  <a:pt x="309" y="80"/>
                  <a:pt x="389" y="40"/>
                </a:cubicBezTo>
                <a:cubicBezTo>
                  <a:pt x="469" y="0"/>
                  <a:pt x="477" y="24"/>
                  <a:pt x="535" y="48"/>
                </a:cubicBezTo>
                <a:cubicBezTo>
                  <a:pt x="593" y="72"/>
                  <a:pt x="680" y="162"/>
                  <a:pt x="738" y="186"/>
                </a:cubicBezTo>
                <a:cubicBezTo>
                  <a:pt x="796" y="210"/>
                  <a:pt x="812" y="214"/>
                  <a:pt x="884" y="194"/>
                </a:cubicBezTo>
                <a:cubicBezTo>
                  <a:pt x="956" y="174"/>
                  <a:pt x="1098" y="71"/>
                  <a:pt x="1168" y="64"/>
                </a:cubicBezTo>
                <a:cubicBezTo>
                  <a:pt x="1238" y="57"/>
                  <a:pt x="1277" y="113"/>
                  <a:pt x="1305" y="153"/>
                </a:cubicBezTo>
                <a:cubicBezTo>
                  <a:pt x="1333" y="193"/>
                  <a:pt x="1352" y="296"/>
                  <a:pt x="1338" y="307"/>
                </a:cubicBezTo>
                <a:cubicBezTo>
                  <a:pt x="1324" y="318"/>
                  <a:pt x="1282" y="259"/>
                  <a:pt x="1224" y="218"/>
                </a:cubicBezTo>
                <a:cubicBezTo>
                  <a:pt x="1166" y="177"/>
                  <a:pt x="1097" y="65"/>
                  <a:pt x="989" y="64"/>
                </a:cubicBezTo>
                <a:cubicBezTo>
                  <a:pt x="881" y="63"/>
                  <a:pt x="710" y="211"/>
                  <a:pt x="576" y="210"/>
                </a:cubicBezTo>
                <a:cubicBezTo>
                  <a:pt x="442" y="209"/>
                  <a:pt x="264" y="65"/>
                  <a:pt x="186" y="56"/>
                </a:cubicBezTo>
                <a:cubicBezTo>
                  <a:pt x="108" y="47"/>
                  <a:pt x="136" y="117"/>
                  <a:pt x="105" y="153"/>
                </a:cubicBezTo>
                <a:cubicBezTo>
                  <a:pt x="74" y="189"/>
                  <a:pt x="37" y="232"/>
                  <a:pt x="0" y="275"/>
                </a:cubicBezTo>
              </a:path>
            </a:pathLst>
          </a:custGeom>
          <a:noFill/>
          <a:ln w="28575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398" name="Text Box 1036"/>
          <p:cNvSpPr txBox="1">
            <a:spLocks noChangeArrowheads="1"/>
          </p:cNvSpPr>
          <p:nvPr/>
        </p:nvSpPr>
        <p:spPr bwMode="auto">
          <a:xfrm>
            <a:off x="3389313" y="3619500"/>
            <a:ext cx="219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b="1">
                <a:solidFill>
                  <a:srgbClr val="FF0066"/>
                </a:solidFill>
                <a:latin typeface="Arial" panose="020B0604020202020204" pitchFamily="34" charset="0"/>
              </a:rPr>
              <a:t>Entanglement</a:t>
            </a:r>
          </a:p>
        </p:txBody>
      </p:sp>
      <p:graphicFrame>
        <p:nvGraphicFramePr>
          <p:cNvPr id="16386" name="Object 1024"/>
          <p:cNvGraphicFramePr>
            <a:graphicFrameLocks noChangeAspect="1"/>
          </p:cNvGraphicFramePr>
          <p:nvPr/>
        </p:nvGraphicFramePr>
        <p:xfrm>
          <a:off x="1890713" y="3140075"/>
          <a:ext cx="1160462" cy="376238"/>
        </p:xfrm>
        <a:graphic>
          <a:graphicData uri="http://schemas.openxmlformats.org/presentationml/2006/ole">
            <p:oleObj spid="_x0000_s216196" name="Equation" r:id="rId3" imgW="622030" imgH="203112" progId="">
              <p:embed/>
            </p:oleObj>
          </a:graphicData>
        </a:graphic>
      </p:graphicFrame>
      <p:sp>
        <p:nvSpPr>
          <p:cNvPr id="16399" name="Text Box 1038"/>
          <p:cNvSpPr txBox="1">
            <a:spLocks noChangeArrowheads="1"/>
          </p:cNvSpPr>
          <p:nvPr/>
        </p:nvSpPr>
        <p:spPr bwMode="auto">
          <a:xfrm>
            <a:off x="1116013" y="476250"/>
            <a:ext cx="64171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 sz="3600" dirty="0">
                <a:solidFill>
                  <a:srgbClr val="0000FF"/>
                </a:solidFill>
                <a:latin typeface="Arial" panose="020B0604020202020204" pitchFamily="34" charset="0"/>
                <a:ea typeface="HY견고딕" panose="02030600000101010101" pitchFamily="18" charset="-127"/>
              </a:rPr>
              <a:t>Quantum </a:t>
            </a:r>
            <a:r>
              <a:rPr kumimoji="0" lang="en-US" altLang="ko-KR" sz="3600" dirty="0" err="1">
                <a:solidFill>
                  <a:srgbClr val="0000FF"/>
                </a:solidFill>
                <a:latin typeface="Arial" panose="020B0604020202020204" pitchFamily="34" charset="0"/>
                <a:ea typeface="HY견고딕" panose="02030600000101010101" pitchFamily="18" charset="-127"/>
              </a:rPr>
              <a:t>Superdense</a:t>
            </a:r>
            <a:r>
              <a:rPr kumimoji="0" lang="en-US" altLang="ko-KR" sz="3600" dirty="0">
                <a:solidFill>
                  <a:srgbClr val="0000FF"/>
                </a:solidFill>
                <a:latin typeface="Arial" panose="020B0604020202020204" pitchFamily="34" charset="0"/>
                <a:ea typeface="HY견고딕" panose="02030600000101010101" pitchFamily="18" charset="-127"/>
              </a:rPr>
              <a:t> Coding </a:t>
            </a:r>
          </a:p>
        </p:txBody>
      </p:sp>
      <p:sp>
        <p:nvSpPr>
          <p:cNvPr id="16400" name="Text Box 1039"/>
          <p:cNvSpPr txBox="1">
            <a:spLocks noChangeArrowheads="1"/>
          </p:cNvSpPr>
          <p:nvPr/>
        </p:nvSpPr>
        <p:spPr bwMode="auto">
          <a:xfrm>
            <a:off x="457200" y="1444625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dirty="0">
                <a:latin typeface="Arial" panose="020B0604020202020204" pitchFamily="34" charset="0"/>
              </a:rPr>
              <a:t>Transmit two bits by sending one </a:t>
            </a:r>
            <a:r>
              <a:rPr lang="en-US" altLang="ko-KR" dirty="0" err="1">
                <a:latin typeface="Arial" panose="020B0604020202020204" pitchFamily="34" charset="0"/>
              </a:rPr>
              <a:t>qubit</a:t>
            </a:r>
            <a:r>
              <a:rPr lang="en-US" altLang="ko-KR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401" name="Rectangle 1040"/>
          <p:cNvSpPr>
            <a:spLocks noChangeArrowheads="1"/>
          </p:cNvSpPr>
          <p:nvPr/>
        </p:nvSpPr>
        <p:spPr bwMode="auto">
          <a:xfrm rot="2794085">
            <a:off x="6165850" y="2692401"/>
            <a:ext cx="922337" cy="10080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6402" name="Line 1041"/>
          <p:cNvSpPr>
            <a:spLocks noChangeShapeType="1"/>
          </p:cNvSpPr>
          <p:nvPr/>
        </p:nvSpPr>
        <p:spPr bwMode="auto">
          <a:xfrm rot="5400000" flipH="1" flipV="1">
            <a:off x="4517231" y="1183482"/>
            <a:ext cx="3175" cy="3424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16387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34748802"/>
              </p:ext>
            </p:extLst>
          </p:nvPr>
        </p:nvGraphicFramePr>
        <p:xfrm>
          <a:off x="6375400" y="2819400"/>
          <a:ext cx="614363" cy="841375"/>
        </p:xfrm>
        <a:graphic>
          <a:graphicData uri="http://schemas.openxmlformats.org/presentationml/2006/ole">
            <p:oleObj spid="_x0000_s216197" name="Equation" r:id="rId4" imgW="304560" imgH="406080" progId="">
              <p:embed/>
            </p:oleObj>
          </a:graphicData>
        </a:graphic>
      </p:graphicFrame>
      <p:sp>
        <p:nvSpPr>
          <p:cNvPr id="16403" name="Text Box 1043"/>
          <p:cNvSpPr txBox="1">
            <a:spLocks noChangeArrowheads="1"/>
          </p:cNvSpPr>
          <p:nvPr/>
        </p:nvSpPr>
        <p:spPr bwMode="auto">
          <a:xfrm>
            <a:off x="3867150" y="2381250"/>
            <a:ext cx="1181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b="1">
                <a:solidFill>
                  <a:srgbClr val="FF0066"/>
                </a:solidFill>
                <a:latin typeface="Arial" panose="020B0604020202020204" pitchFamily="34" charset="0"/>
              </a:rPr>
              <a:t>1 qubit</a:t>
            </a:r>
          </a:p>
        </p:txBody>
      </p:sp>
      <p:sp>
        <p:nvSpPr>
          <p:cNvPr id="16404" name="Text Box 1044"/>
          <p:cNvSpPr txBox="1">
            <a:spLocks noChangeArrowheads="1"/>
          </p:cNvSpPr>
          <p:nvPr/>
        </p:nvSpPr>
        <p:spPr bwMode="auto">
          <a:xfrm>
            <a:off x="7235825" y="2565400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b="1">
                <a:solidFill>
                  <a:schemeClr val="accent1"/>
                </a:solidFill>
                <a:latin typeface="Arial" panose="020B0604020202020204" pitchFamily="34" charset="0"/>
              </a:rPr>
              <a:t>2 bit</a:t>
            </a:r>
            <a:endParaRPr lang="en-US" altLang="ko-KR" sz="1800" b="1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3308869"/>
              </p:ext>
            </p:extLst>
          </p:nvPr>
        </p:nvGraphicFramePr>
        <p:xfrm>
          <a:off x="206375" y="2060575"/>
          <a:ext cx="8678863" cy="1673225"/>
        </p:xfrm>
        <a:graphic>
          <a:graphicData uri="http://schemas.openxmlformats.org/presentationml/2006/ole">
            <p:oleObj spid="_x0000_s217155" name="Equation" r:id="rId3" imgW="5968800" imgH="965160" progId="">
              <p:embed/>
            </p:oleObj>
          </a:graphicData>
        </a:graphic>
      </p:graphicFrame>
      <p:sp>
        <p:nvSpPr>
          <p:cNvPr id="17411" name="AutoShape 4"/>
          <p:cNvSpPr>
            <a:spLocks noChangeArrowheads="1"/>
          </p:cNvSpPr>
          <p:nvPr/>
        </p:nvSpPr>
        <p:spPr bwMode="auto">
          <a:xfrm>
            <a:off x="971550" y="4149725"/>
            <a:ext cx="1944688" cy="727075"/>
          </a:xfrm>
          <a:prstGeom prst="wedgeRectCallout">
            <a:avLst>
              <a:gd name="adj1" fmla="val 22815"/>
              <a:gd name="adj2" fmla="val -1244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>
                <a:solidFill>
                  <a:srgbClr val="33CC33"/>
                </a:solidFill>
                <a:latin typeface="Arial" panose="020B0604020202020204" pitchFamily="34" charset="0"/>
              </a:rPr>
              <a:t>Alice’s </a:t>
            </a:r>
            <a:br>
              <a:rPr lang="en-US" altLang="ko-KR">
                <a:solidFill>
                  <a:srgbClr val="33CC33"/>
                </a:solidFill>
                <a:latin typeface="Arial" panose="020B0604020202020204" pitchFamily="34" charset="0"/>
              </a:rPr>
            </a:br>
            <a:r>
              <a:rPr lang="en-US" altLang="ko-KR">
                <a:solidFill>
                  <a:srgbClr val="33CC33"/>
                </a:solidFill>
                <a:latin typeface="Arial" panose="020B0604020202020204" pitchFamily="34" charset="0"/>
              </a:rPr>
              <a:t>manipulation</a:t>
            </a:r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1908175" y="5006975"/>
            <a:ext cx="2636838" cy="811213"/>
          </a:xfrm>
          <a:prstGeom prst="wedgeRectCallout">
            <a:avLst>
              <a:gd name="adj1" fmla="val 32181"/>
              <a:gd name="adj2" fmla="val -2979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>
                <a:solidFill>
                  <a:srgbClr val="FF0066"/>
                </a:solidFill>
                <a:latin typeface="Arial" panose="020B0604020202020204" pitchFamily="34" charset="0"/>
              </a:rPr>
              <a:t>Alice sends </a:t>
            </a:r>
            <a:br>
              <a:rPr lang="en-US" altLang="ko-KR">
                <a:solidFill>
                  <a:srgbClr val="FF0066"/>
                </a:solidFill>
                <a:latin typeface="Arial" panose="020B0604020202020204" pitchFamily="34" charset="0"/>
              </a:rPr>
            </a:br>
            <a:r>
              <a:rPr lang="en-US" altLang="ko-KR">
                <a:solidFill>
                  <a:srgbClr val="FF0066"/>
                </a:solidFill>
                <a:latin typeface="Arial" panose="020B0604020202020204" pitchFamily="34" charset="0"/>
              </a:rPr>
              <a:t>the qubit to Bob </a:t>
            </a:r>
          </a:p>
        </p:txBody>
      </p:sp>
      <p:sp>
        <p:nvSpPr>
          <p:cNvPr id="17413" name="AutoShape 6"/>
          <p:cNvSpPr>
            <a:spLocks noChangeArrowheads="1"/>
          </p:cNvSpPr>
          <p:nvPr/>
        </p:nvSpPr>
        <p:spPr bwMode="auto">
          <a:xfrm>
            <a:off x="4284663" y="4076700"/>
            <a:ext cx="1965325" cy="746125"/>
          </a:xfrm>
          <a:prstGeom prst="wedgeRectCallout">
            <a:avLst>
              <a:gd name="adj1" fmla="val -41356"/>
              <a:gd name="adj2" fmla="val -18489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>
                <a:solidFill>
                  <a:srgbClr val="33CC33"/>
                </a:solidFill>
                <a:latin typeface="Arial" panose="020B0604020202020204" pitchFamily="34" charset="0"/>
              </a:rPr>
              <a:t>Bob’s</a:t>
            </a:r>
            <a:br>
              <a:rPr lang="en-US" altLang="ko-KR">
                <a:solidFill>
                  <a:srgbClr val="33CC33"/>
                </a:solidFill>
                <a:latin typeface="Arial" panose="020B0604020202020204" pitchFamily="34" charset="0"/>
              </a:rPr>
            </a:br>
            <a:r>
              <a:rPr lang="en-US" altLang="ko-KR">
                <a:solidFill>
                  <a:srgbClr val="33CC33"/>
                </a:solidFill>
                <a:latin typeface="Arial" panose="020B0604020202020204" pitchFamily="34" charset="0"/>
              </a:rPr>
              <a:t>manipulation</a:t>
            </a:r>
          </a:p>
        </p:txBody>
      </p:sp>
      <p:sp>
        <p:nvSpPr>
          <p:cNvPr id="17414" name="AutoShape 7"/>
          <p:cNvSpPr>
            <a:spLocks noChangeArrowheads="1"/>
          </p:cNvSpPr>
          <p:nvPr/>
        </p:nvSpPr>
        <p:spPr bwMode="auto">
          <a:xfrm>
            <a:off x="6140450" y="4916488"/>
            <a:ext cx="2335213" cy="746125"/>
          </a:xfrm>
          <a:prstGeom prst="wedgeRectCallout">
            <a:avLst>
              <a:gd name="adj1" fmla="val 45241"/>
              <a:gd name="adj2" fmla="val -19340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ko-KR" altLang="ko-KR">
                <a:solidFill>
                  <a:schemeClr val="accent2"/>
                </a:solidFill>
                <a:latin typeface="Arial" panose="020B0604020202020204" pitchFamily="34" charset="0"/>
              </a:rPr>
              <a:t> 4 </a:t>
            </a:r>
            <a:r>
              <a:rPr lang="en-US" altLang="ko-KR">
                <a:solidFill>
                  <a:schemeClr val="accent2"/>
                </a:solidFill>
                <a:latin typeface="Arial" panose="020B0604020202020204" pitchFamily="34" charset="0"/>
              </a:rPr>
              <a:t>states </a:t>
            </a:r>
            <a:br>
              <a:rPr lang="en-US" altLang="ko-KR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en-US" altLang="ko-KR">
                <a:solidFill>
                  <a:schemeClr val="accent2"/>
                </a:solidFill>
                <a:latin typeface="Arial" panose="020B0604020202020204" pitchFamily="34" charset="0"/>
              </a:rPr>
              <a:t>differentiated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3244088" y="5984230"/>
            <a:ext cx="110959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>
                <a:solidFill>
                  <a:srgbClr val="CC00FF"/>
                </a:solidFill>
                <a:latin typeface="Arial" panose="020B0604020202020204" pitchFamily="34" charset="0"/>
              </a:rPr>
              <a:t>1 qubit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7060509" y="5820718"/>
            <a:ext cx="76655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>
                <a:solidFill>
                  <a:srgbClr val="CC00FF"/>
                </a:solidFill>
                <a:latin typeface="Arial" panose="020B0604020202020204" pitchFamily="34" charset="0"/>
              </a:rPr>
              <a:t>2 bit</a:t>
            </a:r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1116013" y="476250"/>
            <a:ext cx="64171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 sz="3600" dirty="0">
                <a:solidFill>
                  <a:srgbClr val="0000FF"/>
                </a:solidFill>
                <a:latin typeface="Arial" panose="020B0604020202020204" pitchFamily="34" charset="0"/>
                <a:ea typeface="HY견고딕" panose="02030600000101010101" pitchFamily="18" charset="-127"/>
              </a:rPr>
              <a:t>Quantum </a:t>
            </a:r>
            <a:r>
              <a:rPr kumimoji="0" lang="en-US" altLang="ko-KR" sz="3600" dirty="0" err="1">
                <a:solidFill>
                  <a:srgbClr val="0000FF"/>
                </a:solidFill>
                <a:latin typeface="Arial" panose="020B0604020202020204" pitchFamily="34" charset="0"/>
                <a:ea typeface="HY견고딕" panose="02030600000101010101" pitchFamily="18" charset="-127"/>
              </a:rPr>
              <a:t>Superdense</a:t>
            </a:r>
            <a:r>
              <a:rPr kumimoji="0" lang="en-US" altLang="ko-KR" sz="3600" dirty="0">
                <a:solidFill>
                  <a:srgbClr val="0000FF"/>
                </a:solidFill>
                <a:latin typeface="Arial" panose="020B0604020202020204" pitchFamily="34" charset="0"/>
                <a:ea typeface="HY견고딕" panose="02030600000101010101" pitchFamily="18" charset="-127"/>
              </a:rPr>
              <a:t> Coding </a:t>
            </a:r>
          </a:p>
        </p:txBody>
      </p:sp>
    </p:spTree>
    <p:extLst>
      <p:ext uri="{BB962C8B-B14F-4D97-AF65-F5344CB8AC3E}">
        <p14:creationId xmlns:p14="http://schemas.microsoft.com/office/powerpoint/2010/main" xmlns="" val="138922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Tripartite </a:t>
            </a:r>
            <a:r>
              <a:rPr lang="en-US" altLang="ko-KR" sz="4000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Qubit</a:t>
            </a:r>
            <a:r>
              <a:rPr lang="en-US" altLang="ko-KR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 Entanglement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411413" y="2781300"/>
          <a:ext cx="5665787" cy="2360613"/>
        </p:xfrm>
        <a:graphic>
          <a:graphicData uri="http://schemas.openxmlformats.org/presentationml/2006/ole">
            <p:oleObj spid="_x0000_s218374" name="Equation" r:id="rId3" imgW="3771900" imgH="1574800" progId="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68313" y="981075"/>
          <a:ext cx="5327650" cy="1652588"/>
        </p:xfrm>
        <a:graphic>
          <a:graphicData uri="http://schemas.openxmlformats.org/presentationml/2006/ole">
            <p:oleObj spid="_x0000_s218375" name="Equation" r:id="rId4" imgW="4330700" imgH="1346200" progId="">
              <p:embed/>
            </p:oleObj>
          </a:graphicData>
        </a:graphic>
      </p:graphicFrame>
      <p:sp>
        <p:nvSpPr>
          <p:cNvPr id="5127" name="Line 5"/>
          <p:cNvSpPr>
            <a:spLocks noChangeShapeType="1"/>
          </p:cNvSpPr>
          <p:nvPr/>
        </p:nvSpPr>
        <p:spPr bwMode="auto">
          <a:xfrm flipV="1">
            <a:off x="1403350" y="3860800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128" name="Line 6"/>
          <p:cNvSpPr>
            <a:spLocks noChangeShapeType="1"/>
          </p:cNvSpPr>
          <p:nvPr/>
        </p:nvSpPr>
        <p:spPr bwMode="auto">
          <a:xfrm flipH="1">
            <a:off x="898525" y="4508500"/>
            <a:ext cx="504825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129" name="Line 7"/>
          <p:cNvSpPr>
            <a:spLocks noChangeShapeType="1"/>
          </p:cNvSpPr>
          <p:nvPr/>
        </p:nvSpPr>
        <p:spPr bwMode="auto">
          <a:xfrm>
            <a:off x="1403350" y="4508500"/>
            <a:ext cx="503238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130" name="Text Box 8"/>
          <p:cNvSpPr txBox="1">
            <a:spLocks noChangeArrowheads="1"/>
          </p:cNvSpPr>
          <p:nvPr/>
        </p:nvSpPr>
        <p:spPr bwMode="auto">
          <a:xfrm>
            <a:off x="1212850" y="3429000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131" name="Text Box 9"/>
          <p:cNvSpPr txBox="1">
            <a:spLocks noChangeArrowheads="1"/>
          </p:cNvSpPr>
          <p:nvPr/>
        </p:nvSpPr>
        <p:spPr bwMode="auto">
          <a:xfrm>
            <a:off x="487363" y="4772025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5132" name="Text Box 10"/>
          <p:cNvSpPr txBox="1">
            <a:spLocks noChangeArrowheads="1"/>
          </p:cNvSpPr>
          <p:nvPr/>
        </p:nvSpPr>
        <p:spPr bwMode="auto">
          <a:xfrm>
            <a:off x="1906588" y="4772025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Arial" panose="020B0604020202020204" pitchFamily="34" charset="0"/>
              </a:rPr>
              <a:t>C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555875" y="5229225"/>
          <a:ext cx="1049338" cy="1331913"/>
        </p:xfrm>
        <a:graphic>
          <a:graphicData uri="http://schemas.openxmlformats.org/presentationml/2006/ole">
            <p:oleObj spid="_x0000_s218376" name="Equation" r:id="rId5" imgW="698500" imgH="889000" progId="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4140200" y="5661025"/>
          <a:ext cx="2995613" cy="436563"/>
        </p:xfrm>
        <a:graphic>
          <a:graphicData uri="http://schemas.openxmlformats.org/presentationml/2006/ole">
            <p:oleObj spid="_x0000_s218377" name="Equation" r:id="rId6" imgW="1993900" imgH="292100" progId="">
              <p:embed/>
            </p:oleObj>
          </a:graphicData>
        </a:graphic>
      </p:graphicFrame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7164388" y="5300663"/>
            <a:ext cx="10810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5400">
                <a:solidFill>
                  <a:srgbClr val="FF0000"/>
                </a:solidFill>
                <a:latin typeface="Verdana" panose="020B0604030504040204" pitchFamily="34" charset="0"/>
              </a:rPr>
              <a:t>?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011863" y="908050"/>
            <a:ext cx="2592387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>
                <a:solidFill>
                  <a:srgbClr val="FF0000"/>
                </a:solidFill>
                <a:latin typeface="Arial" panose="020B0604020202020204" pitchFamily="34" charset="0"/>
              </a:rPr>
              <a:t>Not expectation values</a:t>
            </a:r>
          </a:p>
        </p:txBody>
      </p:sp>
    </p:spTree>
    <p:extLst>
      <p:ext uri="{BB962C8B-B14F-4D97-AF65-F5344CB8AC3E}">
        <p14:creationId xmlns:p14="http://schemas.microsoft.com/office/powerpoint/2010/main" xmlns="" val="133254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ntitled-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7975" y="1268413"/>
            <a:ext cx="520065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879975" y="2997200"/>
          <a:ext cx="3600450" cy="2487613"/>
        </p:xfrm>
        <a:graphic>
          <a:graphicData uri="http://schemas.openxmlformats.org/presentationml/2006/ole">
            <p:oleObj spid="_x0000_s228408" name="Equation" r:id="rId4" imgW="4114800" imgH="2844800" progId="">
              <p:embed/>
            </p:oleObj>
          </a:graphicData>
        </a:graphic>
      </p:graphicFrame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800225" y="600389"/>
            <a:ext cx="58293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r>
              <a:rPr lang="en-US" altLang="ko-KR" dirty="0">
                <a:solidFill>
                  <a:srgbClr val="0000FF"/>
                </a:solidFill>
                <a:latin typeface="Arial" panose="020B0604020202020204" pitchFamily="34" charset="0"/>
              </a:rPr>
              <a:t>Bipartite </a:t>
            </a:r>
            <a:r>
              <a:rPr lang="en-US" altLang="ko-KR" dirty="0" err="1">
                <a:solidFill>
                  <a:srgbClr val="0000FF"/>
                </a:solidFill>
                <a:latin typeface="Arial" panose="020B0604020202020204" pitchFamily="34" charset="0"/>
              </a:rPr>
              <a:t>Qubit</a:t>
            </a:r>
            <a:r>
              <a:rPr lang="en-US" altLang="ko-KR" dirty="0">
                <a:solidFill>
                  <a:srgbClr val="0000FF"/>
                </a:solidFill>
                <a:latin typeface="Arial" panose="020B0604020202020204" pitchFamily="34" charset="0"/>
              </a:rPr>
              <a:t> Entanglement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5651499" y="1556792"/>
            <a:ext cx="1978025" cy="30008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350" dirty="0">
                <a:solidFill>
                  <a:srgbClr val="FF0000"/>
                </a:solidFill>
                <a:latin typeface="Arial" pitchFamily="34" charset="0"/>
              </a:rPr>
              <a:t>Not expectation values</a:t>
            </a:r>
          </a:p>
        </p:txBody>
      </p:sp>
      <p:pic>
        <p:nvPicPr>
          <p:cNvPr id="8198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50" y="2997200"/>
            <a:ext cx="1635125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2"/>
          <p:cNvSpPr txBox="1">
            <a:spLocks noChangeArrowheads="1"/>
          </p:cNvSpPr>
          <p:nvPr/>
        </p:nvSpPr>
        <p:spPr bwMode="auto">
          <a:xfrm>
            <a:off x="2051050" y="4724400"/>
            <a:ext cx="24907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600"/>
              <a:t>counterfactual argument</a:t>
            </a:r>
            <a:endParaRPr lang="ko-KR" altLang="en-US" sz="1600"/>
          </a:p>
        </p:txBody>
      </p:sp>
      <p:grpSp>
        <p:nvGrpSpPr>
          <p:cNvPr id="6152" name="그룹 3"/>
          <p:cNvGrpSpPr>
            <a:grpSpLocks/>
          </p:cNvGrpSpPr>
          <p:nvPr/>
        </p:nvGrpSpPr>
        <p:grpSpPr bwMode="auto">
          <a:xfrm>
            <a:off x="188913" y="3246438"/>
            <a:ext cx="1862137" cy="942975"/>
            <a:chOff x="189470" y="3245708"/>
            <a:chExt cx="1861580" cy="943233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189470" y="3245708"/>
              <a:ext cx="186158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189470" y="3583938"/>
              <a:ext cx="186158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189470" y="3884058"/>
              <a:ext cx="186158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189470" y="4188941"/>
              <a:ext cx="186158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53" name="그룹 4"/>
          <p:cNvGrpSpPr>
            <a:grpSpLocks/>
          </p:cNvGrpSpPr>
          <p:nvPr/>
        </p:nvGrpSpPr>
        <p:grpSpPr bwMode="auto">
          <a:xfrm>
            <a:off x="188913" y="4830763"/>
            <a:ext cx="1862137" cy="787400"/>
            <a:chOff x="189470" y="4831492"/>
            <a:chExt cx="1861580" cy="786713"/>
          </a:xfrm>
        </p:grpSpPr>
        <p:cxnSp>
          <p:nvCxnSpPr>
            <p:cNvPr id="13" name="직선 연결선 12"/>
            <p:cNvCxnSpPr/>
            <p:nvPr/>
          </p:nvCxnSpPr>
          <p:spPr>
            <a:xfrm>
              <a:off x="189470" y="4831492"/>
              <a:ext cx="1861580" cy="0"/>
            </a:xfrm>
            <a:prstGeom prst="line">
              <a:avLst/>
            </a:prstGeom>
            <a:ln w="1905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189470" y="4983759"/>
              <a:ext cx="1861580" cy="0"/>
            </a:xfrm>
            <a:prstGeom prst="line">
              <a:avLst/>
            </a:prstGeom>
            <a:ln w="1905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189470" y="5480213"/>
              <a:ext cx="1861580" cy="0"/>
            </a:xfrm>
            <a:prstGeom prst="line">
              <a:avLst/>
            </a:prstGeom>
            <a:ln w="1905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189470" y="5618205"/>
              <a:ext cx="1861580" cy="0"/>
            </a:xfrm>
            <a:prstGeom prst="line">
              <a:avLst/>
            </a:prstGeom>
            <a:ln w="1905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54" name="그룹 5"/>
          <p:cNvGrpSpPr>
            <a:grpSpLocks/>
          </p:cNvGrpSpPr>
          <p:nvPr/>
        </p:nvGrpSpPr>
        <p:grpSpPr bwMode="auto">
          <a:xfrm>
            <a:off x="188913" y="3422650"/>
            <a:ext cx="1874837" cy="1247775"/>
            <a:chOff x="189470" y="3422822"/>
            <a:chExt cx="1873852" cy="1248032"/>
          </a:xfrm>
        </p:grpSpPr>
        <p:cxnSp>
          <p:nvCxnSpPr>
            <p:cNvPr id="19" name="직선 연결선 18"/>
            <p:cNvCxnSpPr/>
            <p:nvPr/>
          </p:nvCxnSpPr>
          <p:spPr>
            <a:xfrm>
              <a:off x="189470" y="4513660"/>
              <a:ext cx="186115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89470" y="3422822"/>
              <a:ext cx="186115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>
              <a:off x="202163" y="4670854"/>
              <a:ext cx="186115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72429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내용 개체 틀 3" descr="20150127-0020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8826" y="296779"/>
            <a:ext cx="8545982" cy="6051499"/>
          </a:xfrm>
        </p:spPr>
      </p:pic>
      <p:sp>
        <p:nvSpPr>
          <p:cNvPr id="5" name="타원 4"/>
          <p:cNvSpPr/>
          <p:nvPr/>
        </p:nvSpPr>
        <p:spPr>
          <a:xfrm>
            <a:off x="5931724" y="783772"/>
            <a:ext cx="391886" cy="385948"/>
          </a:xfrm>
          <a:prstGeom prst="ellipse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5494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2443</TotalTime>
  <Words>2226</Words>
  <Application>Microsoft Office PowerPoint</Application>
  <PresentationFormat>Экран (4:3)</PresentationFormat>
  <Paragraphs>826</Paragraphs>
  <Slides>123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123</vt:i4>
      </vt:variant>
    </vt:vector>
  </HeadingPairs>
  <TitlesOfParts>
    <vt:vector size="127" baseType="lpstr">
      <vt:lpstr>Office 테마</vt:lpstr>
      <vt:lpstr>Equation</vt:lpstr>
      <vt:lpstr>문서</vt:lpstr>
      <vt:lpstr>비트맵 이미지</vt:lpstr>
      <vt:lpstr>Quantum Information Science</vt:lpstr>
      <vt:lpstr>2012 Nobel Prize in Physics</vt:lpstr>
      <vt:lpstr>Слайд 3</vt:lpstr>
      <vt:lpstr>Слайд 4</vt:lpstr>
      <vt:lpstr>Twenty Questions</vt:lpstr>
      <vt:lpstr>It from Bit</vt:lpstr>
      <vt:lpstr>Слайд 7</vt:lpstr>
      <vt:lpstr>Слайд 8</vt:lpstr>
      <vt:lpstr>Слайд 9</vt:lpstr>
      <vt:lpstr>Слайд 10</vt:lpstr>
      <vt:lpstr>Слайд 11</vt:lpstr>
      <vt:lpstr>Quantum Information Processing</vt:lpstr>
      <vt:lpstr>Quantum Information Processing</vt:lpstr>
      <vt:lpstr>Bit and Logic Gate</vt:lpstr>
      <vt:lpstr>Classical Computation</vt:lpstr>
      <vt:lpstr>Turing Machine</vt:lpstr>
      <vt:lpstr>Quantum Information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Physical systems actively considered for quantum computer implementation</vt:lpstr>
      <vt:lpstr>Слайд 40</vt:lpstr>
      <vt:lpstr>Quantum-dot array proposal</vt:lpstr>
      <vt:lpstr>Ion Traps</vt:lpstr>
      <vt:lpstr>Слайд 43</vt:lpstr>
      <vt:lpstr>Cryptography and QIP</vt:lpstr>
      <vt:lpstr>Слайд 45</vt:lpstr>
      <vt:lpstr>Слайд 46</vt:lpstr>
      <vt:lpstr>One-Time pad</vt:lpstr>
      <vt:lpstr>One-Time Pad</vt:lpstr>
      <vt:lpstr>Слайд 49</vt:lpstr>
      <vt:lpstr>Why is it called One-Time?</vt:lpstr>
      <vt:lpstr>Public Key Cryptosystem</vt:lpstr>
      <vt:lpstr>RSA Cryptosystem</vt:lpstr>
      <vt:lpstr>RSA Example</vt:lpstr>
      <vt:lpstr>How Hard is Factoring?</vt:lpstr>
      <vt:lpstr>Слайд 55</vt:lpstr>
      <vt:lpstr>Слайд 56</vt:lpstr>
      <vt:lpstr>Слайд 57</vt:lpstr>
      <vt:lpstr>Слайд 58</vt:lpstr>
      <vt:lpstr>Слайд 59</vt:lpstr>
      <vt:lpstr>Communication Faster Than Light when unknown quantum state can be copied.</vt:lpstr>
      <vt:lpstr>Mysterious Connection  Between QM &amp; Relativity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Molding a Quantum State</vt:lpstr>
      <vt:lpstr>Sculpturing a Quantum State - Cluster State Quantum Computing -</vt:lpstr>
      <vt:lpstr>Слайд 75</vt:lpstr>
      <vt:lpstr>Слайд 76</vt:lpstr>
      <vt:lpstr>Entanglement Quantum correlation</vt:lpstr>
      <vt:lpstr>Слайд 78</vt:lpstr>
      <vt:lpstr>Слайд 79</vt:lpstr>
      <vt:lpstr>Quantum Teleportation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Tripartite Qubit Entanglement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Delayed Choice Quantum Erasure  REVISITED</vt:lpstr>
      <vt:lpstr>Слайд 106</vt:lpstr>
      <vt:lpstr>Слайд 107</vt:lpstr>
      <vt:lpstr>Слайд 108</vt:lpstr>
      <vt:lpstr>Слайд 109</vt:lpstr>
      <vt:lpstr>Слайд 110</vt:lpstr>
      <vt:lpstr>Слайд 111</vt:lpstr>
      <vt:lpstr>Слайд 112</vt:lpstr>
      <vt:lpstr>Optical Imaging by Two-Photon Entanglement</vt:lpstr>
      <vt:lpstr>Слайд 114</vt:lpstr>
      <vt:lpstr>Слайд 115</vt:lpstr>
      <vt:lpstr>Слайд 116</vt:lpstr>
      <vt:lpstr>Слайд 117</vt:lpstr>
      <vt:lpstr>Слайд 118</vt:lpstr>
      <vt:lpstr>Слайд 119</vt:lpstr>
      <vt:lpstr>Слайд 120</vt:lpstr>
      <vt:lpstr>Слайд 121</vt:lpstr>
      <vt:lpstr>Слайд 122</vt:lpstr>
      <vt:lpstr>Слайд 123</vt:lpstr>
    </vt:vector>
  </TitlesOfParts>
  <Company>kias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Optical Qudits Cluster States and Teleportation</dc:title>
  <dc:creator>jeawan</dc:creator>
  <cp:lastModifiedBy>Пользователь Windows</cp:lastModifiedBy>
  <cp:revision>217</cp:revision>
  <dcterms:created xsi:type="dcterms:W3CDTF">2010-11-04T15:06:15Z</dcterms:created>
  <dcterms:modified xsi:type="dcterms:W3CDTF">2016-10-19T05:18:46Z</dcterms:modified>
</cp:coreProperties>
</file>