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7" r:id="rId4"/>
    <p:sldId id="276" r:id="rId5"/>
    <p:sldId id="257" r:id="rId6"/>
    <p:sldId id="264" r:id="rId7"/>
    <p:sldId id="258" r:id="rId8"/>
    <p:sldId id="26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y Yuitkin" initials="NY" lastIdx="1" clrIdx="0">
    <p:extLst>
      <p:ext uri="{19B8F6BF-5375-455C-9EA6-DF929625EA0E}">
        <p15:presenceInfo xmlns="" xmlns:p15="http://schemas.microsoft.com/office/powerpoint/2012/main" userId="d496b4a01f044f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C37"/>
    <a:srgbClr val="CA3358"/>
    <a:srgbClr val="811061"/>
    <a:srgbClr val="4B4198"/>
    <a:srgbClr val="4B409F"/>
    <a:srgbClr val="FF3300"/>
    <a:srgbClr val="DB5734"/>
    <a:srgbClr val="B0138D"/>
    <a:srgbClr val="C74469"/>
    <a:srgbClr val="433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>
        <p:scale>
          <a:sx n="117" d="100"/>
          <a:sy n="117" d="100"/>
        </p:scale>
        <p:origin x="-10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51-4050-B8B4-C1388253E3CC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51-4050-B8B4-C1388253E3CC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51-4050-B8B4-C1388253E3CC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151-4050-B8B4-C1388253E3CC}"/>
              </c:ext>
            </c:extLst>
          </c:dPt>
          <c:cat>
            <c:strRef>
              <c:f>Лист1!$A$2:$A$5</c:f>
              <c:strCache>
                <c:ptCount val="4"/>
                <c:pt idx="0">
                  <c:v>Я привык к таким методам  </c:v>
                </c:pt>
                <c:pt idx="1">
                  <c:v>Я бы ввёл незначительные изменеия</c:v>
                </c:pt>
                <c:pt idx="2">
                  <c:v>Поменял бы всё, но базу оставил</c:v>
                </c:pt>
                <c:pt idx="3">
                  <c:v>Не люблю учится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51-4050-B8B4-C1388253E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0595229944083073"/>
          <c:y val="1.2396899929035069E-2"/>
          <c:w val="0.38680132374757498"/>
          <c:h val="0.40202853629704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123892716535433"/>
          <c:y val="0.10398055462718045"/>
          <c:w val="0.57703383366141736"/>
          <c:h val="0.865550697247127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"/>
          <c:cat>
            <c:strRef>
              <c:f>Лист1!$A$2:$A$4</c:f>
              <c:strCache>
                <c:ptCount val="3"/>
                <c:pt idx="0">
                  <c:v>обычный урок</c:v>
                </c:pt>
                <c:pt idx="1">
                  <c:v>урок с применением "мобильного класса"</c:v>
                </c:pt>
                <c:pt idx="2">
                  <c:v>урок с применением игоровых технологий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94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26547946304637"/>
          <c:y val="2.6754336991145156E-2"/>
          <c:w val="0.29585683831774551"/>
          <c:h val="0.327573485168036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3T12:31:57.448" idx="1">
    <p:pos x="7686" y="0"/>
    <p:text/>
    <p:extLst>
      <p:ext uri="{C676402C-5697-4E1C-873F-D02D1690AC5C}">
        <p15:threadingInfo xmlns="" xmlns:p15="http://schemas.microsoft.com/office/powerpoint/2012/main" timeZoneBias="-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01566-D902-4503-9A0E-DAC1F01C200F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C7AC4FE-FCF5-4832-8BA2-82BF9F5A9EC7}">
      <dgm:prSet phldrT="[Текст]" custT="1"/>
      <dgm:spPr/>
      <dgm:t>
        <a:bodyPr/>
        <a:lstStyle/>
        <a:p>
          <a:r>
            <a:rPr lang="ru-RU" sz="1800" dirty="0"/>
            <a:t>Новаторские методы обучения</a:t>
          </a:r>
        </a:p>
      </dgm:t>
    </dgm:pt>
    <dgm:pt modelId="{764A5670-1C57-4FCD-95BA-C6C7FC260D1C}" type="parTrans" cxnId="{FD79341A-784B-4EC2-B893-C6D49D2D225D}">
      <dgm:prSet/>
      <dgm:spPr/>
      <dgm:t>
        <a:bodyPr/>
        <a:lstStyle/>
        <a:p>
          <a:endParaRPr lang="ru-RU"/>
        </a:p>
      </dgm:t>
    </dgm:pt>
    <dgm:pt modelId="{9DC088B9-6AB3-4121-8DBA-BDB48211CE53}" type="sibTrans" cxnId="{FD79341A-784B-4EC2-B893-C6D49D2D225D}">
      <dgm:prSet/>
      <dgm:spPr/>
      <dgm:t>
        <a:bodyPr/>
        <a:lstStyle/>
        <a:p>
          <a:endParaRPr lang="ru-RU"/>
        </a:p>
      </dgm:t>
    </dgm:pt>
    <dgm:pt modelId="{B8F92265-34C9-4C91-850B-CAF7755A6B9C}">
      <dgm:prSet phldrT="[Текст]"/>
      <dgm:spPr/>
      <dgm:t>
        <a:bodyPr/>
        <a:lstStyle/>
        <a:p>
          <a:r>
            <a:rPr lang="ru-RU" dirty="0"/>
            <a:t>Современные технические решения</a:t>
          </a:r>
        </a:p>
      </dgm:t>
    </dgm:pt>
    <dgm:pt modelId="{1B2BAD48-FC82-4013-A9AF-918109E47D20}" type="parTrans" cxnId="{F4338E38-20E2-4790-8ADF-B5186A7A1D41}">
      <dgm:prSet/>
      <dgm:spPr/>
      <dgm:t>
        <a:bodyPr/>
        <a:lstStyle/>
        <a:p>
          <a:endParaRPr lang="ru-RU"/>
        </a:p>
      </dgm:t>
    </dgm:pt>
    <dgm:pt modelId="{B0ECBCE6-F260-4EFA-802A-D5E7DB57F1C4}" type="sibTrans" cxnId="{F4338E38-20E2-4790-8ADF-B5186A7A1D41}">
      <dgm:prSet/>
      <dgm:spPr/>
      <dgm:t>
        <a:bodyPr/>
        <a:lstStyle/>
        <a:p>
          <a:endParaRPr lang="ru-RU"/>
        </a:p>
      </dgm:t>
    </dgm:pt>
    <dgm:pt modelId="{4399FEC5-B0E3-4B10-966A-7384F7FCFEDA}">
      <dgm:prSet phldrT="[Текст]"/>
      <dgm:spPr>
        <a:solidFill>
          <a:schemeClr val="tx1">
            <a:lumMod val="65000"/>
            <a:lumOff val="35000"/>
            <a:alpha val="90000"/>
          </a:schemeClr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Что влияет на заинтересованность </a:t>
          </a:r>
          <a:r>
            <a:rPr lang="ru-RU" dirty="0" smtClean="0">
              <a:solidFill>
                <a:schemeClr val="bg1"/>
              </a:solidFill>
            </a:rPr>
            <a:t>детей</a:t>
          </a:r>
          <a:endParaRPr lang="ru-RU" dirty="0">
            <a:solidFill>
              <a:schemeClr val="bg1"/>
            </a:solidFill>
          </a:endParaRPr>
        </a:p>
      </dgm:t>
    </dgm:pt>
    <dgm:pt modelId="{EBF2150B-9F68-4620-A11E-97DD7E0D129B}" type="parTrans" cxnId="{C0603D25-CB57-45B7-89E2-7ABEA04090EC}">
      <dgm:prSet/>
      <dgm:spPr/>
      <dgm:t>
        <a:bodyPr/>
        <a:lstStyle/>
        <a:p>
          <a:endParaRPr lang="ru-RU"/>
        </a:p>
      </dgm:t>
    </dgm:pt>
    <dgm:pt modelId="{1D9B0936-D396-4195-9801-2DC0F2E33643}" type="sibTrans" cxnId="{C0603D25-CB57-45B7-89E2-7ABEA04090EC}">
      <dgm:prSet/>
      <dgm:spPr/>
      <dgm:t>
        <a:bodyPr/>
        <a:lstStyle/>
        <a:p>
          <a:endParaRPr lang="ru-RU"/>
        </a:p>
      </dgm:t>
    </dgm:pt>
    <dgm:pt modelId="{68B9E45F-087D-4C02-932F-4A8131CCA098}">
      <dgm:prSet phldrT="[Текст]"/>
      <dgm:spPr/>
      <dgm:t>
        <a:bodyPr/>
        <a:lstStyle/>
        <a:p>
          <a:r>
            <a:rPr lang="ru-RU" dirty="0"/>
            <a:t>Гаджеты</a:t>
          </a:r>
        </a:p>
      </dgm:t>
    </dgm:pt>
    <dgm:pt modelId="{8EF5B3D3-E5FB-4A72-9E1C-2CE39F9BF3DE}" type="parTrans" cxnId="{4E146C10-8A6C-4CE4-80FF-013CFF945954}">
      <dgm:prSet/>
      <dgm:spPr/>
      <dgm:t>
        <a:bodyPr/>
        <a:lstStyle/>
        <a:p>
          <a:endParaRPr lang="ru-RU"/>
        </a:p>
      </dgm:t>
    </dgm:pt>
    <dgm:pt modelId="{D329FDAA-1D12-428D-BBB5-EDCFC1134FFF}" type="sibTrans" cxnId="{4E146C10-8A6C-4CE4-80FF-013CFF945954}">
      <dgm:prSet/>
      <dgm:spPr/>
      <dgm:t>
        <a:bodyPr/>
        <a:lstStyle/>
        <a:p>
          <a:endParaRPr lang="ru-RU"/>
        </a:p>
      </dgm:t>
    </dgm:pt>
    <dgm:pt modelId="{3D327B79-1C8A-4A45-857A-23D09742A002}">
      <dgm:prSet phldrT="[Текст]"/>
      <dgm:spPr/>
      <dgm:t>
        <a:bodyPr/>
        <a:lstStyle/>
        <a:p>
          <a:r>
            <a:rPr lang="ru-RU" dirty="0"/>
            <a:t>Общение</a:t>
          </a:r>
        </a:p>
      </dgm:t>
    </dgm:pt>
    <dgm:pt modelId="{40CB43ED-0216-40BD-9785-12B3816260F3}" type="parTrans" cxnId="{A5C222E9-394C-4C2F-BFCA-E458D918C37B}">
      <dgm:prSet/>
      <dgm:spPr/>
      <dgm:t>
        <a:bodyPr/>
        <a:lstStyle/>
        <a:p>
          <a:endParaRPr lang="ru-RU"/>
        </a:p>
      </dgm:t>
    </dgm:pt>
    <dgm:pt modelId="{1FBB6829-8369-4617-87B9-AA07C68B8C45}" type="sibTrans" cxnId="{A5C222E9-394C-4C2F-BFCA-E458D918C37B}">
      <dgm:prSet/>
      <dgm:spPr/>
      <dgm:t>
        <a:bodyPr/>
        <a:lstStyle/>
        <a:p>
          <a:endParaRPr lang="ru-RU"/>
        </a:p>
      </dgm:t>
    </dgm:pt>
    <dgm:pt modelId="{88EE33B0-4BDE-4236-90FC-52921EA4F584}">
      <dgm:prSet phldrT="[Текст]"/>
      <dgm:spPr/>
      <dgm:t>
        <a:bodyPr/>
        <a:lstStyle/>
        <a:p>
          <a:r>
            <a:rPr lang="ru-RU" dirty="0"/>
            <a:t>Старые методы обучения</a:t>
          </a:r>
        </a:p>
      </dgm:t>
    </dgm:pt>
    <dgm:pt modelId="{535F0622-84EC-4A2B-B0E2-6F7E1DAB78A1}" type="parTrans" cxnId="{01446159-3FEF-4993-ABAB-666A34520B57}">
      <dgm:prSet/>
      <dgm:spPr/>
      <dgm:t>
        <a:bodyPr/>
        <a:lstStyle/>
        <a:p>
          <a:endParaRPr lang="ru-RU"/>
        </a:p>
      </dgm:t>
    </dgm:pt>
    <dgm:pt modelId="{872CA5B1-0B4E-47FE-B6BF-CC9289A98728}" type="sibTrans" cxnId="{01446159-3FEF-4993-ABAB-666A34520B57}">
      <dgm:prSet/>
      <dgm:spPr/>
      <dgm:t>
        <a:bodyPr/>
        <a:lstStyle/>
        <a:p>
          <a:endParaRPr lang="ru-RU"/>
        </a:p>
      </dgm:t>
    </dgm:pt>
    <dgm:pt modelId="{942FADC1-93C3-45D5-BE93-5412C3AB65F3}">
      <dgm:prSet phldrT="[Текст]" phldr="1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9269C2E6-2D1D-40AC-9335-A31EB1B5A94E}" type="sibTrans" cxnId="{D5DF2AF7-EAB5-4E0F-82F9-C5382667BE9C}">
      <dgm:prSet/>
      <dgm:spPr/>
      <dgm:t>
        <a:bodyPr/>
        <a:lstStyle/>
        <a:p>
          <a:endParaRPr lang="ru-RU"/>
        </a:p>
      </dgm:t>
    </dgm:pt>
    <dgm:pt modelId="{C43FE01B-CAEC-4BAD-BDF9-D2E0AD62A83E}" type="parTrans" cxnId="{D5DF2AF7-EAB5-4E0F-82F9-C5382667BE9C}">
      <dgm:prSet/>
      <dgm:spPr/>
      <dgm:t>
        <a:bodyPr/>
        <a:lstStyle/>
        <a:p>
          <a:endParaRPr lang="ru-RU"/>
        </a:p>
      </dgm:t>
    </dgm:pt>
    <dgm:pt modelId="{FDE98ED8-312A-4564-B389-82FC4C045C20}" type="pres">
      <dgm:prSet presAssocID="{ACB01566-D902-4503-9A0E-DAC1F01C200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EE53AA-BB40-4207-BE4D-C5E4A8FD32E2}" type="pres">
      <dgm:prSet presAssocID="{ACB01566-D902-4503-9A0E-DAC1F01C200F}" presName="dummyMaxCanvas" presStyleCnt="0"/>
      <dgm:spPr/>
    </dgm:pt>
    <dgm:pt modelId="{E81A94D9-3979-471E-81F1-1FFDF1867A0F}" type="pres">
      <dgm:prSet presAssocID="{ACB01566-D902-4503-9A0E-DAC1F01C200F}" presName="parentComposite" presStyleCnt="0"/>
      <dgm:spPr/>
    </dgm:pt>
    <dgm:pt modelId="{7EAC4700-D19A-4787-B0DA-D591BBF5881F}" type="pres">
      <dgm:prSet presAssocID="{ACB01566-D902-4503-9A0E-DAC1F01C200F}" presName="parent1" presStyleLbl="alignAccFollowNode1" presStyleIdx="0" presStyleCnt="4" custFlipVert="1" custFlipHor="1" custScaleX="10927" custScaleY="12824" custLinFactY="79939" custLinFactNeighborX="5712" custLinFactNeighborY="1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2DB21AC-FC86-4ACF-84E0-5CF939369697}" type="pres">
      <dgm:prSet presAssocID="{ACB01566-D902-4503-9A0E-DAC1F01C200F}" presName="parent2" presStyleLbl="alignAccFollowNode1" presStyleIdx="1" presStyleCnt="4" custScaleX="228479" custLinFactNeighborX="-21002" custLinFactNeighborY="-2046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573FBF0-DE57-4164-A89D-B9181D6AB565}" type="pres">
      <dgm:prSet presAssocID="{ACB01566-D902-4503-9A0E-DAC1F01C200F}" presName="childrenComposite" presStyleCnt="0"/>
      <dgm:spPr/>
    </dgm:pt>
    <dgm:pt modelId="{BEB85241-67E2-4C31-A78E-DC76B6E12DEE}" type="pres">
      <dgm:prSet presAssocID="{ACB01566-D902-4503-9A0E-DAC1F01C200F}" presName="dummyMaxCanvas_ChildArea" presStyleCnt="0"/>
      <dgm:spPr/>
    </dgm:pt>
    <dgm:pt modelId="{F287E859-DF4E-4086-A0D9-5996148C1BAC}" type="pres">
      <dgm:prSet presAssocID="{ACB01566-D902-4503-9A0E-DAC1F01C200F}" presName="fulcrum" presStyleLbl="alignAccFollowNode1" presStyleIdx="2" presStyleCnt="4" custLinFactNeighborX="4756" custLinFactNeighborY="4812"/>
      <dgm:spPr/>
    </dgm:pt>
    <dgm:pt modelId="{D7B75E15-2EF5-4A43-9C91-10BAD23B91EA}" type="pres">
      <dgm:prSet presAssocID="{ACB01566-D902-4503-9A0E-DAC1F01C200F}" presName="balance_23" presStyleLbl="alignAccFollowNode1" presStyleIdx="3" presStyleCnt="4" custScaleX="106239" custScaleY="130406" custLinFactNeighborX="-732" custLinFactNeighborY="-3882">
        <dgm:presLayoutVars>
          <dgm:bulletEnabled val="1"/>
        </dgm:presLayoutVars>
      </dgm:prSet>
      <dgm:spPr/>
    </dgm:pt>
    <dgm:pt modelId="{A758A2A7-ADC1-4638-9916-221903E6D1F8}" type="pres">
      <dgm:prSet presAssocID="{ACB01566-D902-4503-9A0E-DAC1F01C200F}" presName="right_23_1" presStyleLbl="node1" presStyleIdx="0" presStyleCnt="5" custAng="19982180" custLinFactNeighborY="-7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BA8C2-3C67-4201-917C-EF5CF3FF7DC9}" type="pres">
      <dgm:prSet presAssocID="{ACB01566-D902-4503-9A0E-DAC1F01C200F}" presName="right_23_2" presStyleLbl="node1" presStyleIdx="1" presStyleCnt="5" custLinFactNeighborX="-39482" custLinFactNeighborY="-31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3B547-38E9-4606-89DE-67456A0B4B1A}" type="pres">
      <dgm:prSet presAssocID="{ACB01566-D902-4503-9A0E-DAC1F01C200F}" presName="right_23_3" presStyleLbl="node1" presStyleIdx="2" presStyleCnt="5" custAng="1541114" custLinFactNeighborX="-1377" custLinFactNeighborY="-37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1930B-D149-4067-BDC7-DF493E3FE2FF}" type="pres">
      <dgm:prSet presAssocID="{ACB01566-D902-4503-9A0E-DAC1F01C200F}" presName="left_23_1" presStyleLbl="node1" presStyleIdx="3" presStyleCnt="5" custAng="20398167" custScaleY="129068" custLinFactNeighborX="152" custLinFactNeighborY="-22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C7F71-975E-4617-8420-2AD27A3FADDC}" type="pres">
      <dgm:prSet presAssocID="{ACB01566-D902-4503-9A0E-DAC1F01C200F}" presName="left_23_2" presStyleLbl="node1" presStyleIdx="4" presStyleCnt="5" custAng="881764" custScaleY="141661" custLinFactNeighborX="1674" custLinFactNeighborY="-99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FECC26-0341-42BF-AAD6-68BA80861F3E}" type="presOf" srcId="{942FADC1-93C3-45D5-BE93-5412C3AB65F3}" destId="{7EAC4700-D19A-4787-B0DA-D591BBF5881F}" srcOrd="0" destOrd="0" presId="urn:microsoft.com/office/officeart/2005/8/layout/balance1"/>
    <dgm:cxn modelId="{F4338E38-20E2-4790-8ADF-B5186A7A1D41}" srcId="{942FADC1-93C3-45D5-BE93-5412C3AB65F3}" destId="{B8F92265-34C9-4C91-850B-CAF7755A6B9C}" srcOrd="1" destOrd="0" parTransId="{1B2BAD48-FC82-4013-A9AF-918109E47D20}" sibTransId="{B0ECBCE6-F260-4EFA-802A-D5E7DB57F1C4}"/>
    <dgm:cxn modelId="{A5C222E9-394C-4C2F-BFCA-E458D918C37B}" srcId="{4399FEC5-B0E3-4B10-966A-7384F7FCFEDA}" destId="{3D327B79-1C8A-4A45-857A-23D09742A002}" srcOrd="1" destOrd="0" parTransId="{40CB43ED-0216-40BD-9785-12B3816260F3}" sibTransId="{1FBB6829-8369-4617-87B9-AA07C68B8C45}"/>
    <dgm:cxn modelId="{C0603D25-CB57-45B7-89E2-7ABEA04090EC}" srcId="{ACB01566-D902-4503-9A0E-DAC1F01C200F}" destId="{4399FEC5-B0E3-4B10-966A-7384F7FCFEDA}" srcOrd="1" destOrd="0" parTransId="{EBF2150B-9F68-4620-A11E-97DD7E0D129B}" sibTransId="{1D9B0936-D396-4195-9801-2DC0F2E33643}"/>
    <dgm:cxn modelId="{06EF7C27-A691-4D54-8FA6-1BB37136F604}" type="presOf" srcId="{B8F92265-34C9-4C91-850B-CAF7755A6B9C}" destId="{A15C7F71-975E-4617-8420-2AD27A3FADDC}" srcOrd="0" destOrd="0" presId="urn:microsoft.com/office/officeart/2005/8/layout/balance1"/>
    <dgm:cxn modelId="{FD79341A-784B-4EC2-B893-C6D49D2D225D}" srcId="{942FADC1-93C3-45D5-BE93-5412C3AB65F3}" destId="{FC7AC4FE-FCF5-4832-8BA2-82BF9F5A9EC7}" srcOrd="0" destOrd="0" parTransId="{764A5670-1C57-4FCD-95BA-C6C7FC260D1C}" sibTransId="{9DC088B9-6AB3-4121-8DBA-BDB48211CE53}"/>
    <dgm:cxn modelId="{940F55C1-8FA7-405E-888C-4D2BB22A7BBC}" type="presOf" srcId="{68B9E45F-087D-4C02-932F-4A8131CCA098}" destId="{A758A2A7-ADC1-4638-9916-221903E6D1F8}" srcOrd="0" destOrd="0" presId="urn:microsoft.com/office/officeart/2005/8/layout/balance1"/>
    <dgm:cxn modelId="{24038A66-6A2E-45D1-AE78-010D563CEEA4}" type="presOf" srcId="{ACB01566-D902-4503-9A0E-DAC1F01C200F}" destId="{FDE98ED8-312A-4564-B389-82FC4C045C20}" srcOrd="0" destOrd="0" presId="urn:microsoft.com/office/officeart/2005/8/layout/balance1"/>
    <dgm:cxn modelId="{2813DF46-8826-42BE-831A-40C905778E98}" type="presOf" srcId="{FC7AC4FE-FCF5-4832-8BA2-82BF9F5A9EC7}" destId="{7201930B-D149-4067-BDC7-DF493E3FE2FF}" srcOrd="0" destOrd="0" presId="urn:microsoft.com/office/officeart/2005/8/layout/balance1"/>
    <dgm:cxn modelId="{C338F85F-874E-4FDD-A1AD-D3C2F7A06AD8}" type="presOf" srcId="{88EE33B0-4BDE-4236-90FC-52921EA4F584}" destId="{AD03B547-38E9-4606-89DE-67456A0B4B1A}" srcOrd="0" destOrd="0" presId="urn:microsoft.com/office/officeart/2005/8/layout/balance1"/>
    <dgm:cxn modelId="{01446159-3FEF-4993-ABAB-666A34520B57}" srcId="{4399FEC5-B0E3-4B10-966A-7384F7FCFEDA}" destId="{88EE33B0-4BDE-4236-90FC-52921EA4F584}" srcOrd="2" destOrd="0" parTransId="{535F0622-84EC-4A2B-B0E2-6F7E1DAB78A1}" sibTransId="{872CA5B1-0B4E-47FE-B6BF-CC9289A98728}"/>
    <dgm:cxn modelId="{4E146C10-8A6C-4CE4-80FF-013CFF945954}" srcId="{4399FEC5-B0E3-4B10-966A-7384F7FCFEDA}" destId="{68B9E45F-087D-4C02-932F-4A8131CCA098}" srcOrd="0" destOrd="0" parTransId="{8EF5B3D3-E5FB-4A72-9E1C-2CE39F9BF3DE}" sibTransId="{D329FDAA-1D12-428D-BBB5-EDCFC1134FFF}"/>
    <dgm:cxn modelId="{A3AB8D50-8FB4-4073-8344-D87D163AC8D6}" type="presOf" srcId="{4399FEC5-B0E3-4B10-966A-7384F7FCFEDA}" destId="{E2DB21AC-FC86-4ACF-84E0-5CF939369697}" srcOrd="0" destOrd="0" presId="urn:microsoft.com/office/officeart/2005/8/layout/balance1"/>
    <dgm:cxn modelId="{D5DF2AF7-EAB5-4E0F-82F9-C5382667BE9C}" srcId="{ACB01566-D902-4503-9A0E-DAC1F01C200F}" destId="{942FADC1-93C3-45D5-BE93-5412C3AB65F3}" srcOrd="0" destOrd="0" parTransId="{C43FE01B-CAEC-4BAD-BDF9-D2E0AD62A83E}" sibTransId="{9269C2E6-2D1D-40AC-9335-A31EB1B5A94E}"/>
    <dgm:cxn modelId="{1DF6B073-4FE5-4099-AFA2-FFC1C7BB60EB}" type="presOf" srcId="{3D327B79-1C8A-4A45-857A-23D09742A002}" destId="{EA2BA8C2-3C67-4201-917C-EF5CF3FF7DC9}" srcOrd="0" destOrd="0" presId="urn:microsoft.com/office/officeart/2005/8/layout/balance1"/>
    <dgm:cxn modelId="{5BACA5CF-91C7-4ED3-BDCE-5531B87482D1}" type="presParOf" srcId="{FDE98ED8-312A-4564-B389-82FC4C045C20}" destId="{68EE53AA-BB40-4207-BE4D-C5E4A8FD32E2}" srcOrd="0" destOrd="0" presId="urn:microsoft.com/office/officeart/2005/8/layout/balance1"/>
    <dgm:cxn modelId="{DB73CC71-42AE-4F8D-86A4-E7EF7B32B80D}" type="presParOf" srcId="{FDE98ED8-312A-4564-B389-82FC4C045C20}" destId="{E81A94D9-3979-471E-81F1-1FFDF1867A0F}" srcOrd="1" destOrd="0" presId="urn:microsoft.com/office/officeart/2005/8/layout/balance1"/>
    <dgm:cxn modelId="{AD3FBF5B-CDF1-4201-95B6-B45B9117FC05}" type="presParOf" srcId="{E81A94D9-3979-471E-81F1-1FFDF1867A0F}" destId="{7EAC4700-D19A-4787-B0DA-D591BBF5881F}" srcOrd="0" destOrd="0" presId="urn:microsoft.com/office/officeart/2005/8/layout/balance1"/>
    <dgm:cxn modelId="{3A517B6C-B2AB-4C02-AEB8-41C50780FD4A}" type="presParOf" srcId="{E81A94D9-3979-471E-81F1-1FFDF1867A0F}" destId="{E2DB21AC-FC86-4ACF-84E0-5CF939369697}" srcOrd="1" destOrd="0" presId="urn:microsoft.com/office/officeart/2005/8/layout/balance1"/>
    <dgm:cxn modelId="{6C5A2740-E984-4CAB-A2B6-FE3103D7CB85}" type="presParOf" srcId="{FDE98ED8-312A-4564-B389-82FC4C045C20}" destId="{C573FBF0-DE57-4164-A89D-B9181D6AB565}" srcOrd="2" destOrd="0" presId="urn:microsoft.com/office/officeart/2005/8/layout/balance1"/>
    <dgm:cxn modelId="{6592345A-D572-43AE-B8FE-B339E60AC87F}" type="presParOf" srcId="{C573FBF0-DE57-4164-A89D-B9181D6AB565}" destId="{BEB85241-67E2-4C31-A78E-DC76B6E12DEE}" srcOrd="0" destOrd="0" presId="urn:microsoft.com/office/officeart/2005/8/layout/balance1"/>
    <dgm:cxn modelId="{2D789900-2BEF-418E-8D01-7676344BA390}" type="presParOf" srcId="{C573FBF0-DE57-4164-A89D-B9181D6AB565}" destId="{F287E859-DF4E-4086-A0D9-5996148C1BAC}" srcOrd="1" destOrd="0" presId="urn:microsoft.com/office/officeart/2005/8/layout/balance1"/>
    <dgm:cxn modelId="{BBEB5912-9FB1-4143-A2F8-09CBAF18F8AE}" type="presParOf" srcId="{C573FBF0-DE57-4164-A89D-B9181D6AB565}" destId="{D7B75E15-2EF5-4A43-9C91-10BAD23B91EA}" srcOrd="2" destOrd="0" presId="urn:microsoft.com/office/officeart/2005/8/layout/balance1"/>
    <dgm:cxn modelId="{3E28212C-0F69-4BB9-B6DE-533B9DB559B1}" type="presParOf" srcId="{C573FBF0-DE57-4164-A89D-B9181D6AB565}" destId="{A758A2A7-ADC1-4638-9916-221903E6D1F8}" srcOrd="3" destOrd="0" presId="urn:microsoft.com/office/officeart/2005/8/layout/balance1"/>
    <dgm:cxn modelId="{1BBBB15C-1133-401D-9617-49D6E5D45156}" type="presParOf" srcId="{C573FBF0-DE57-4164-A89D-B9181D6AB565}" destId="{EA2BA8C2-3C67-4201-917C-EF5CF3FF7DC9}" srcOrd="4" destOrd="0" presId="urn:microsoft.com/office/officeart/2005/8/layout/balance1"/>
    <dgm:cxn modelId="{2CE86A16-01FF-4B3F-B2AD-7E63B74EB12D}" type="presParOf" srcId="{C573FBF0-DE57-4164-A89D-B9181D6AB565}" destId="{AD03B547-38E9-4606-89DE-67456A0B4B1A}" srcOrd="5" destOrd="0" presId="urn:microsoft.com/office/officeart/2005/8/layout/balance1"/>
    <dgm:cxn modelId="{03287662-E903-4EB3-AADA-99612DD93F58}" type="presParOf" srcId="{C573FBF0-DE57-4164-A89D-B9181D6AB565}" destId="{7201930B-D149-4067-BDC7-DF493E3FE2FF}" srcOrd="6" destOrd="0" presId="urn:microsoft.com/office/officeart/2005/8/layout/balance1"/>
    <dgm:cxn modelId="{01452CE7-F78F-4067-AA82-FBDCF2CADD5B}" type="presParOf" srcId="{C573FBF0-DE57-4164-A89D-B9181D6AB565}" destId="{A15C7F71-975E-4617-8420-2AD27A3FADDC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C4700-D19A-4787-B0DA-D591BBF5881F}">
      <dsp:nvSpPr>
        <dsp:cNvPr id="0" name=""/>
        <dsp:cNvSpPr/>
      </dsp:nvSpPr>
      <dsp:spPr>
        <a:xfrm flipH="1" flipV="1">
          <a:off x="1187497" y="2475037"/>
          <a:ext cx="189068" cy="12327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1191108" y="2478648"/>
        <a:ext cx="181846" cy="116051"/>
      </dsp:txXfrm>
    </dsp:sp>
    <dsp:sp modelId="{E2DB21AC-FC86-4ACF-84E0-5CF939369697}">
      <dsp:nvSpPr>
        <dsp:cNvPr id="0" name=""/>
        <dsp:cNvSpPr/>
      </dsp:nvSpPr>
      <dsp:spPr>
        <a:xfrm>
          <a:off x="1342435" y="129657"/>
          <a:ext cx="3953333" cy="96126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bg1"/>
              </a:solidFill>
            </a:rPr>
            <a:t>Что влияет на заинтересованность </a:t>
          </a:r>
          <a:r>
            <a:rPr lang="ru-RU" sz="2500" kern="1200" dirty="0" smtClean="0">
              <a:solidFill>
                <a:schemeClr val="bg1"/>
              </a:solidFill>
            </a:rPr>
            <a:t>детей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1370590" y="157812"/>
        <a:ext cx="3897023" cy="904958"/>
      </dsp:txXfrm>
    </dsp:sp>
    <dsp:sp modelId="{F287E859-DF4E-4086-A0D9-5996148C1BAC}">
      <dsp:nvSpPr>
        <dsp:cNvPr id="0" name=""/>
        <dsp:cNvSpPr/>
      </dsp:nvSpPr>
      <dsp:spPr>
        <a:xfrm>
          <a:off x="3047726" y="4446425"/>
          <a:ext cx="720951" cy="720951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75E15-2EF5-4A43-9C91-10BAD23B91EA}">
      <dsp:nvSpPr>
        <dsp:cNvPr id="0" name=""/>
        <dsp:cNvSpPr/>
      </dsp:nvSpPr>
      <dsp:spPr>
        <a:xfrm rot="240000">
          <a:off x="794542" y="4013981"/>
          <a:ext cx="5088376" cy="4333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8A2A7-ADC1-4638-9916-221903E6D1F8}">
      <dsp:nvSpPr>
        <dsp:cNvPr id="0" name=""/>
        <dsp:cNvSpPr/>
      </dsp:nvSpPr>
      <dsp:spPr>
        <a:xfrm rot="20222180">
          <a:off x="3808403" y="3274582"/>
          <a:ext cx="1726443" cy="8043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Гаджеты</a:t>
          </a:r>
        </a:p>
      </dsp:txBody>
      <dsp:txXfrm>
        <a:off x="3847668" y="3313847"/>
        <a:ext cx="1647913" cy="725816"/>
      </dsp:txXfrm>
    </dsp:sp>
    <dsp:sp modelId="{EA2BA8C2-3C67-4201-917C-EF5CF3FF7DC9}">
      <dsp:nvSpPr>
        <dsp:cNvPr id="0" name=""/>
        <dsp:cNvSpPr/>
      </dsp:nvSpPr>
      <dsp:spPr>
        <a:xfrm rot="240000">
          <a:off x="3168759" y="2192200"/>
          <a:ext cx="1726443" cy="8043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Общение</a:t>
          </a:r>
        </a:p>
      </dsp:txBody>
      <dsp:txXfrm>
        <a:off x="3208024" y="2231465"/>
        <a:ext cx="1647913" cy="725816"/>
      </dsp:txXfrm>
    </dsp:sp>
    <dsp:sp modelId="{AD03B547-38E9-4606-89DE-67456A0B4B1A}">
      <dsp:nvSpPr>
        <dsp:cNvPr id="0" name=""/>
        <dsp:cNvSpPr/>
      </dsp:nvSpPr>
      <dsp:spPr>
        <a:xfrm rot="1781114">
          <a:off x="3908881" y="1292326"/>
          <a:ext cx="1726443" cy="8043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Старые методы обучения</a:t>
          </a:r>
        </a:p>
      </dsp:txBody>
      <dsp:txXfrm>
        <a:off x="3948146" y="1331591"/>
        <a:ext cx="1647913" cy="725816"/>
      </dsp:txXfrm>
    </dsp:sp>
    <dsp:sp modelId="{7201930B-D149-4067-BDC7-DF493E3FE2FF}">
      <dsp:nvSpPr>
        <dsp:cNvPr id="0" name=""/>
        <dsp:cNvSpPr/>
      </dsp:nvSpPr>
      <dsp:spPr>
        <a:xfrm rot="20638167">
          <a:off x="1345288" y="2831739"/>
          <a:ext cx="1707548" cy="10745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Новаторские методы обучения</a:t>
          </a:r>
        </a:p>
      </dsp:txBody>
      <dsp:txXfrm>
        <a:off x="1397744" y="2884195"/>
        <a:ext cx="1602636" cy="969655"/>
      </dsp:txXfrm>
    </dsp:sp>
    <dsp:sp modelId="{A15C7F71-975E-4617-8420-2AD27A3FADDC}">
      <dsp:nvSpPr>
        <dsp:cNvPr id="0" name=""/>
        <dsp:cNvSpPr/>
      </dsp:nvSpPr>
      <dsp:spPr>
        <a:xfrm rot="1121764">
          <a:off x="1438930" y="1196101"/>
          <a:ext cx="1699361" cy="11916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Современные технические решения</a:t>
          </a:r>
        </a:p>
      </dsp:txBody>
      <dsp:txXfrm>
        <a:off x="1497101" y="1254272"/>
        <a:ext cx="1583019" cy="1075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ADB8E-E83A-4C42-8A06-A73111EAE60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F9523-A6CF-4F76-9995-0762E4216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5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41CCF2-B122-4F96-B708-994E7463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892EB1F-7031-467A-BAF6-1C5B881F9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E8297D-AA6E-43E5-B279-BDEE7521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3A74-0F66-43F8-944D-04E5D8D53258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59F986-1278-4D01-868B-32BF74EF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289F30-BB02-4978-8737-FB09781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5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D8195E-3B26-4F1A-B64C-ED20CB6D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15FB69-D488-4040-B573-AF02A67BF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DE9ACA-8426-4C14-9D97-16CCBC75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9B3E-038E-477F-AB8E-729AC64868A5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A9064E-36F0-43F9-8DFE-64028180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E16CD6-03E2-4606-8393-7AC84DCD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4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2176523-46C2-4CE3-9F49-C8CE2890D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6653822-E9A1-4C3A-B018-84B6FB93E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CB055B-70E5-4CD2-9CC5-C2D4D31F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6F6E-CE29-432B-A67D-38536054FDF9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2DD756-BA98-4DBF-9638-BB6ACB57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135B72-03F7-4314-A3DD-4B910AE2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BE38B8-AE63-4EF5-A707-1EB210574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F25D468-4602-4FAC-A0DF-E53B292F0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26AF74-2808-4AF1-AE5E-D03DEBC5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AE5C-3CF9-40C4-96D3-218F3821E718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4D07DC-B24F-41AE-AB83-C08B5E72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D9423E-07BC-4556-8A4C-6B2D8BF8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1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D1226-FF81-490E-A362-86AA98F8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CEE025E-F5D1-4BF0-B47F-C9543F370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8145BF-75BE-4637-A972-1AEA4A08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C3A8-64E5-40A8-B117-AD774C18ADDC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659E50-C8D4-4D02-948C-23DDE90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F227D7-20E0-427A-915C-FC2D6114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8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A81E37-A989-4EEA-A7B7-BAA931F3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2EBCDA-1241-49E1-852F-67703BF9D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833B173-AA7F-4D22-9401-9600C4F04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C55EB9-50CD-4350-80A0-33527D37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EABE-3383-4AA3-8E7A-886E81FD2449}" type="datetime1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BF9445-75F6-4CD1-8852-37F4C097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F951A87-516F-49C0-A452-88F1A521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ACCBB6-B782-431C-9CCA-1F2CA740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7FD6BE1-829C-4E54-8F70-32AE0D617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B224193-1BC4-41A2-BF86-BC42AC209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45AB364-5303-4C03-B4C6-A0B07400C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60784B6-6B5C-420A-AF95-08E1BD1B8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6C8E8F9-1E89-4207-B4B6-03AD33F8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9B7B-9059-4234-A019-2D620A128666}" type="datetime1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4B360C0-CAEF-4445-9004-C1257398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61CB0F9-3F9A-4F5E-9E32-6FD20419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6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FCE83D-D7C5-4AAA-BFB8-025F7F41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F2AE0C8-E6FC-44F9-A061-2973D6E0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D9B-80D8-43F8-AE28-3A2A938FB2C2}" type="datetime1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4610A16-9E1F-4BB4-89EF-F3FA81EF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ED7C11B-B95C-4D9E-8BAE-01BBA200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0E94A87-5B18-4ABB-938B-F7C05ED6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7EE1-8854-49B2-8826-3ABBD4F4781E}" type="datetime1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C1A5A7E-E1D2-4CAF-9FBB-AF1C7AC3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9FA8C2B-9403-47A8-9575-86AA5201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6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2481E2-CB0D-4B99-AEB5-C8D8F256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CD0663-4450-4C30-9FA2-5256D490A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D11C78D-EE56-4661-9641-F8DC93163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AAE481-5DD4-4778-92FE-4C2A4D55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1C95-C410-4716-BA64-5F250C3D143E}" type="datetime1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0847B83-189A-4690-A861-69CC4DF3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D7285DF-D196-4C1B-9F37-78B66860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6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068305-765D-46F4-A19C-393A9421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05443C5-7561-4158-BD84-B00AB1BF5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B6B3289-6BEB-4FAE-851D-045FDA2D2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2F89B9-CB75-4784-B370-2C3C131A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E630-8158-4CAD-BB38-5730A3954BC5}" type="datetime1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5A5DB3D-603A-4A91-A136-C01DEBA6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9FC39EE-4A78-435C-AE2F-98890E03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5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737CE7-5FE0-491C-AB2F-B776ECA6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6C4A973-F644-4BE4-ACA0-4A7C46A03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DE2DBF-2529-40B6-8E74-033933738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46F1-7D1E-42E9-9541-CFBF4BF9FD27}" type="datetime1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5D97FB-8E11-4569-B2C8-212F0FE08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0C86A5-C950-47AD-8AAF-E4BA2CA71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EAAE-AFF1-4EA3-892F-45FD9405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8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8DFA5B4-D7F7-48D1-8E22-3490F4F6D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1D130F2-56E4-4EC0-8BD7-DD93D08C2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9" y="529717"/>
            <a:ext cx="2603548" cy="52499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3B06F03-16D3-4ED8-A5D5-299D56EE6602}"/>
              </a:ext>
            </a:extLst>
          </p:cNvPr>
          <p:cNvSpPr txBox="1"/>
          <p:nvPr/>
        </p:nvSpPr>
        <p:spPr>
          <a:xfrm>
            <a:off x="3048697" y="6138979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Челябинск</a:t>
            </a:r>
            <a:br>
              <a:rPr lang="ru-RU" sz="1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2024</a:t>
            </a:r>
            <a:endParaRPr lang="ru-RU" sz="1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661248-B831-4ADD-8C33-2D5A2C85A204}"/>
              </a:ext>
            </a:extLst>
          </p:cNvPr>
          <p:cNvSpPr txBox="1"/>
          <p:nvPr/>
        </p:nvSpPr>
        <p:spPr>
          <a:xfrm>
            <a:off x="0" y="21391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Комитет по делам образования города Челябинска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Муниципальное автономное общеобразовательное учреждение «Образовательный центр № 5 г. Челябинска»</a:t>
            </a:r>
            <a:endParaRPr lang="en-US" sz="1400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D7E3B8C-596E-4C18-8D44-C2D829FA565F}"/>
              </a:ext>
            </a:extLst>
          </p:cNvPr>
          <p:cNvSpPr/>
          <p:nvPr/>
        </p:nvSpPr>
        <p:spPr>
          <a:xfrm>
            <a:off x="5951764" y="4294414"/>
            <a:ext cx="5943600" cy="18445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Руководитель: Аникина </a:t>
            </a:r>
            <a:endParaRPr lang="ru-RU" sz="2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Любовь </a:t>
            </a:r>
            <a:r>
              <a:rPr lang="ru-RU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Васильевна, 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учитель русского языка и литературы МАОУ «ОЦ № 5 г. Челябинска»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86550" y="155121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69821" y="1257298"/>
            <a:ext cx="7992836" cy="3469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Игровые технологии как эффективный способ подготовки к </a:t>
            </a:r>
            <a:r>
              <a:rPr lang="ru-RU" sz="3200" dirty="0" smtClean="0"/>
              <a:t>ЕГЭ</a:t>
            </a:r>
          </a:p>
          <a:p>
            <a:pPr algn="ctr"/>
            <a:endParaRPr lang="ru-RU" sz="3200" dirty="0" smtClean="0"/>
          </a:p>
          <a:p>
            <a:pPr algn="r"/>
            <a:r>
              <a:rPr lang="ru-RU" sz="2800" dirty="0" err="1" smtClean="0"/>
              <a:t>Юткин</a:t>
            </a:r>
            <a:r>
              <a:rPr lang="ru-RU" sz="2800" dirty="0" smtClean="0"/>
              <a:t> Николай Дмитриевич, </a:t>
            </a:r>
          </a:p>
          <a:p>
            <a:pPr algn="r"/>
            <a:r>
              <a:rPr lang="ru-RU" sz="2800" dirty="0" smtClean="0"/>
              <a:t>ученик </a:t>
            </a:r>
            <a:r>
              <a:rPr lang="ru-RU" sz="2800" dirty="0"/>
              <a:t>11-3 класса</a:t>
            </a:r>
          </a:p>
          <a:p>
            <a:pPr algn="r"/>
            <a:r>
              <a:rPr lang="ru-RU" sz="2800" dirty="0"/>
              <a:t>МАОУ «ОЦ № 5 г. Челябинска»</a:t>
            </a:r>
          </a:p>
          <a:p>
            <a:pPr algn="r"/>
            <a:endParaRPr lang="ru-RU" sz="2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9899DDC-F14C-4009-984D-BBE40C3C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9" name="Rectangle 2088">
            <a:extLst>
              <a:ext uri="{FF2B5EF4-FFF2-40B4-BE49-F238E27FC236}">
                <a16:creationId xmlns="" xmlns:a16="http://schemas.microsoft.com/office/drawing/2014/main" id="{61293230-B0F6-45B1-96D1-13D18E2429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В яблочко контур">
            <a:extLst>
              <a:ext uri="{FF2B5EF4-FFF2-40B4-BE49-F238E27FC236}">
                <a16:creationId xmlns="" xmlns:a16="http://schemas.microsoft.com/office/drawing/2014/main" id="{31B6A3C4-1DEC-4F1A-9F5F-3210AEA3F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250949" y="-541402"/>
            <a:ext cx="6356840" cy="6356840"/>
          </a:xfrm>
          <a:prstGeom prst="rect">
            <a:avLst/>
          </a:prstGeom>
        </p:spPr>
      </p:pic>
      <p:sp>
        <p:nvSpPr>
          <p:cNvPr id="2091" name="Freeform: Shape 2090">
            <a:extLst>
              <a:ext uri="{FF2B5EF4-FFF2-40B4-BE49-F238E27FC236}">
                <a16:creationId xmlns="" xmlns:a16="http://schemas.microsoft.com/office/drawing/2014/main" id="{0A1E0707-4985-454B-ACE0-4855BB5587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5EA8B5-085B-446E-A838-68AE910F8CAB}"/>
              </a:ext>
            </a:extLst>
          </p:cNvPr>
          <p:cNvSpPr txBox="1"/>
          <p:nvPr/>
        </p:nvSpPr>
        <p:spPr>
          <a:xfrm>
            <a:off x="5904388" y="1657350"/>
            <a:ext cx="5165034" cy="4789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lt1"/>
                </a:solidFill>
              </a:rPr>
              <a:t>Повышение</a:t>
            </a:r>
            <a:r>
              <a:rPr lang="en-US" sz="3200" dirty="0" smtClean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качества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образования</a:t>
            </a:r>
            <a:endParaRPr lang="en-US" sz="3200" dirty="0">
              <a:solidFill>
                <a:schemeClr val="lt1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lt1"/>
                </a:solidFill>
              </a:rPr>
              <a:t>Развитие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логического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мышления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обучающихся</a:t>
            </a:r>
            <a:endParaRPr lang="en-US" sz="3200" dirty="0">
              <a:solidFill>
                <a:schemeClr val="lt1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lt1"/>
                </a:solidFill>
              </a:rPr>
              <a:t>Развитие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пространственного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мышления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обучающихся</a:t>
            </a:r>
            <a:endParaRPr lang="en-US" sz="3200" dirty="0">
              <a:solidFill>
                <a:schemeClr val="lt1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lt1"/>
                </a:solidFill>
              </a:rPr>
              <a:t>Модернизация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методов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обучения</a:t>
            </a:r>
            <a:r>
              <a:rPr lang="ru-RU" sz="3200" dirty="0">
                <a:solidFill>
                  <a:schemeClr val="lt1"/>
                </a:solidFill>
              </a:rPr>
              <a:t> в школе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6E0B879-60BC-43EF-BDBD-618447C2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F8AEAAE-AFF1-4EA3-892F-45FD9405D93C}" type="slidenum">
              <a:rPr lang="en-US" sz="1000"/>
              <a:pPr>
                <a:spcAft>
                  <a:spcPts val="600"/>
                </a:spcAft>
              </a:pPr>
              <a:t>2</a:t>
            </a:fld>
            <a:endParaRPr lang="en-US" sz="1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1636" y="634737"/>
            <a:ext cx="3686174" cy="8045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Цели </a:t>
            </a:r>
            <a:r>
              <a:rPr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работы: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9" name="Rectangle 2088">
            <a:extLst>
              <a:ext uri="{FF2B5EF4-FFF2-40B4-BE49-F238E27FC236}">
                <a16:creationId xmlns="" xmlns:a16="http://schemas.microsoft.com/office/drawing/2014/main" id="{61293230-B0F6-45B1-96D1-13D18E2429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1" name="Freeform: Shape 2090">
            <a:extLst>
              <a:ext uri="{FF2B5EF4-FFF2-40B4-BE49-F238E27FC236}">
                <a16:creationId xmlns="" xmlns:a16="http://schemas.microsoft.com/office/drawing/2014/main" id="{0A1E0707-4985-454B-ACE0-4855BB5587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5EA8B5-085B-446E-A838-68AE910F8CAB}"/>
              </a:ext>
            </a:extLst>
          </p:cNvPr>
          <p:cNvSpPr txBox="1"/>
          <p:nvPr/>
        </p:nvSpPr>
        <p:spPr>
          <a:xfrm>
            <a:off x="477165" y="1609136"/>
            <a:ext cx="6209385" cy="4747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lt1"/>
                </a:solidFill>
              </a:rPr>
              <a:t>Проанализировать литературу по теме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lt1"/>
                </a:solidFill>
              </a:rPr>
              <a:t>Изучить существующие примеры похожих практик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lt1"/>
                </a:solidFill>
              </a:rPr>
              <a:t>Создать прототип игрового устройства</a:t>
            </a:r>
            <a:endParaRPr lang="en-US" sz="3200" dirty="0">
              <a:solidFill>
                <a:schemeClr val="lt1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lt1"/>
                </a:solidFill>
              </a:rPr>
              <a:t>Провести апробацию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lt1"/>
                </a:solidFill>
              </a:rPr>
              <a:t>Сравнить результаты до и после</a:t>
            </a:r>
            <a:endParaRPr lang="en-US" sz="3200" dirty="0">
              <a:solidFill>
                <a:schemeClr val="lt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6E0B879-60BC-43EF-BDBD-618447C2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F8AEAAE-AFF1-4EA3-892F-45FD9405D93C}" type="slidenum">
              <a:rPr lang="en-US" sz="1000"/>
              <a:pPr>
                <a:spcAft>
                  <a:spcPts val="600"/>
                </a:spcAft>
              </a:pPr>
              <a:t>3</a:t>
            </a:fld>
            <a:endParaRPr lang="en-US" sz="1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024" y="804554"/>
            <a:ext cx="3686174" cy="8045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Задачи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lipboard Partially Checked with solid fill">
            <a:extLst>
              <a:ext uri="{FF2B5EF4-FFF2-40B4-BE49-F238E27FC236}">
                <a16:creationId xmlns="" xmlns:a16="http://schemas.microsoft.com/office/drawing/2014/main" id="{B37B4F4B-E1D0-417D-8853-F0872A7AB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1524" y="-60943"/>
            <a:ext cx="6665941" cy="6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55" y="0"/>
            <a:ext cx="12249655" cy="689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6EF07AD-0CEA-45D8-8232-35672DCF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ABF644D-B69A-4671-9C9D-288FDC09C4E8}"/>
              </a:ext>
            </a:extLst>
          </p:cNvPr>
          <p:cNvSpPr txBox="1">
            <a:spLocks/>
          </p:cNvSpPr>
          <p:nvPr/>
        </p:nvSpPr>
        <p:spPr>
          <a:xfrm>
            <a:off x="-57655" y="223324"/>
            <a:ext cx="12249655" cy="6453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CF5C37"/>
                </a:solidFill>
                <a:latin typeface="+mn-lt"/>
                <a:ea typeface="+mn-ea"/>
                <a:cs typeface="+mn-cs"/>
              </a:rPr>
              <a:t>  Лирическое отступление</a:t>
            </a:r>
            <a:endParaRPr lang="en-US" dirty="0">
              <a:solidFill>
                <a:srgbClr val="CF5C3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09C10B-1B38-48FB-B1BB-1E2EB20AE7DA}"/>
              </a:ext>
            </a:extLst>
          </p:cNvPr>
          <p:cNvSpPr txBox="1"/>
          <p:nvPr/>
        </p:nvSpPr>
        <p:spPr>
          <a:xfrm>
            <a:off x="5337810" y="1166842"/>
            <a:ext cx="643509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just"/>
            <a:r>
              <a:rPr lang="ru-RU" sz="2400" dirty="0">
                <a:solidFill>
                  <a:schemeClr val="lt1"/>
                </a:solidFill>
              </a:rPr>
              <a:t>В настоящее время школа нуждается в такой организации своей деятельности, которая обеспечила бы развитие индивидуальных способностей и творческого отношения к жизни каждого учащегося, внедрение различных инновационных программ, реализацию принципа гуманного подхода к детям.</a:t>
            </a:r>
          </a:p>
          <a:p>
            <a:pPr indent="446088" algn="just"/>
            <a:r>
              <a:rPr lang="ru-RU" sz="2400" dirty="0">
                <a:solidFill>
                  <a:schemeClr val="lt1"/>
                </a:solidFill>
              </a:rPr>
              <a:t>В современной школе возникает насущная потребность в расширении методического потенциала в </a:t>
            </a:r>
            <a:r>
              <a:rPr lang="ru-RU" sz="2400" dirty="0" smtClean="0">
                <a:solidFill>
                  <a:schemeClr val="lt1"/>
                </a:solidFill>
              </a:rPr>
              <a:t>целом </a:t>
            </a:r>
            <a:r>
              <a:rPr lang="ru-RU" sz="2400" dirty="0">
                <a:solidFill>
                  <a:schemeClr val="lt1"/>
                </a:solidFill>
              </a:rPr>
              <a:t>и в активных формах обучения в частности. К таким активным формам обучения относятся игровые технологии.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4CDBCAD7-0004-4269-8596-1D6E8A956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15010"/>
              </p:ext>
            </p:extLst>
          </p:nvPr>
        </p:nvGraphicFramePr>
        <p:xfrm>
          <a:off x="-651827" y="1262447"/>
          <a:ext cx="6747827" cy="545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38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A77B5C-3048-4053-8FF3-64A8F584E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BC191715-D230-4526-85F0-C8A92D48C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407103"/>
              </p:ext>
            </p:extLst>
          </p:nvPr>
        </p:nvGraphicFramePr>
        <p:xfrm>
          <a:off x="1847849" y="524228"/>
          <a:ext cx="10515600" cy="6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226F6A0-140F-407C-9AD6-07C3E12C9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5" y="6226442"/>
            <a:ext cx="526046" cy="47915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AA985DE-A62A-4B9A-B539-88BE3A26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5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E120144-CD18-47A2-A0BF-D59FDA1C38EF}"/>
              </a:ext>
            </a:extLst>
          </p:cNvPr>
          <p:cNvSpPr txBox="1"/>
          <p:nvPr/>
        </p:nvSpPr>
        <p:spPr>
          <a:xfrm>
            <a:off x="171449" y="5655263"/>
            <a:ext cx="2916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*ОЦ №5 г</a:t>
            </a:r>
            <a:r>
              <a:rPr lang="ru-RU" sz="1200" dirty="0" smtClean="0">
                <a:solidFill>
                  <a:schemeClr val="bg1"/>
                </a:solidFill>
              </a:rPr>
              <a:t>. Челябинска</a:t>
            </a:r>
            <a:r>
              <a:rPr lang="ru-RU" sz="1200" dirty="0">
                <a:solidFill>
                  <a:schemeClr val="bg1"/>
                </a:solidFill>
              </a:rPr>
              <a:t>, в котором проводился опрос, одна из передовых школ, в которой учителя уже </a:t>
            </a:r>
            <a:r>
              <a:rPr lang="ru-RU" sz="1200" u="sng" dirty="0">
                <a:solidFill>
                  <a:schemeClr val="bg1"/>
                </a:solidFill>
              </a:rPr>
              <a:t>начинают пробовать</a:t>
            </a:r>
            <a:r>
              <a:rPr lang="ru-RU" sz="1200" dirty="0">
                <a:solidFill>
                  <a:schemeClr val="bg1"/>
                </a:solidFill>
              </a:rPr>
              <a:t> вводить «новую школу обучения» на замену </a:t>
            </a:r>
            <a:r>
              <a:rPr lang="ru-RU" sz="1200" dirty="0" smtClean="0">
                <a:solidFill>
                  <a:schemeClr val="bg1"/>
                </a:solidFill>
              </a:rPr>
              <a:t>«старой школе</a:t>
            </a:r>
            <a:r>
              <a:rPr lang="ru-RU" sz="120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4227B7-B9C9-4371-BD75-5097CA99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74"/>
            <a:ext cx="4519411" cy="142524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Нравятся </a:t>
            </a:r>
            <a:r>
              <a:rPr lang="ru-RU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ли вам нынешние методики?*</a:t>
            </a:r>
          </a:p>
        </p:txBody>
      </p:sp>
    </p:spTree>
    <p:extLst>
      <p:ext uri="{BB962C8B-B14F-4D97-AF65-F5344CB8AC3E}">
        <p14:creationId xmlns:p14="http://schemas.microsoft.com/office/powerpoint/2010/main" val="111991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D178E5C-AAFA-4429-B312-DEC04294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B22D2CC-ED90-4BC6-AB26-E1909D0EFF7A}"/>
              </a:ext>
            </a:extLst>
          </p:cNvPr>
          <p:cNvSpPr txBox="1">
            <a:spLocks/>
          </p:cNvSpPr>
          <p:nvPr/>
        </p:nvSpPr>
        <p:spPr>
          <a:xfrm>
            <a:off x="232894" y="862885"/>
            <a:ext cx="5863106" cy="10303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Чем разнообразить урок?</a:t>
            </a:r>
            <a:endParaRPr lang="ru-RU" sz="4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="" xmlns:a16="http://schemas.microsoft.com/office/drawing/2014/main" id="{2A5E58D2-E0D9-4AF3-BF60-D63CE457F8C9}"/>
              </a:ext>
            </a:extLst>
          </p:cNvPr>
          <p:cNvSpPr txBox="1">
            <a:spLocks/>
          </p:cNvSpPr>
          <p:nvPr/>
        </p:nvSpPr>
        <p:spPr>
          <a:xfrm>
            <a:off x="232895" y="2646960"/>
            <a:ext cx="4510556" cy="3934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ходе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BRAINSHTORM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а была разработана концепция головоломки, которую сможет повторить </a:t>
            </a:r>
            <a:r>
              <a:rPr lang="ru-RU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даже школьник на уроке технологии. 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Что же это? </a:t>
            </a:r>
          </a:p>
          <a:p>
            <a:pPr marL="0" indent="0" algn="just">
              <a:buNone/>
            </a:pPr>
            <a:r>
              <a:rPr lang="ru-RU" sz="2400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 фото вам 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представлена модель головоломки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 на разработку и создание которой ушло несколько дней. Но каков же 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результат!</a:t>
            </a:r>
            <a:endParaRPr lang="ru-RU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A8DD2B0-A0CC-4483-8CCB-B38763C1E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5" y="6226442"/>
            <a:ext cx="526046" cy="47915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F604564-3A94-4FC6-B994-F3BFFC87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570" y="494310"/>
            <a:ext cx="2501728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143" y="3363686"/>
            <a:ext cx="3281385" cy="26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87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BCE3BE5-D742-48A3-B056-DBE4006A6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7EF835-32E1-47F7-8C9C-FEEF4EDD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735"/>
            <a:ext cx="10515600" cy="6405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ыбор учащихся</a:t>
            </a:r>
            <a:endParaRPr lang="ru-RU" sz="4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F0011D1-A642-42D8-841E-A65686A7B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5" y="6226442"/>
            <a:ext cx="526046" cy="47915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34A76CE-9576-4975-BE23-7B993B17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7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B9C0C65-B277-404F-AF82-00E8884EB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1"/>
          <a:stretch/>
        </p:blipFill>
        <p:spPr>
          <a:xfrm>
            <a:off x="0" y="5532436"/>
            <a:ext cx="12192000" cy="132556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25213420"/>
              </p:ext>
            </p:extLst>
          </p:nvPr>
        </p:nvGraphicFramePr>
        <p:xfrm>
          <a:off x="1616530" y="857250"/>
          <a:ext cx="8115300" cy="575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568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BCE3BE5-D742-48A3-B056-DBE4006A6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7EF835-32E1-47F7-8C9C-FEEF4EDD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771" y="568234"/>
            <a:ext cx="5162006" cy="147498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Итоги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9518E2F-F052-48B4-AF08-169580C75695}"/>
              </a:ext>
            </a:extLst>
          </p:cNvPr>
          <p:cNvSpPr txBox="1">
            <a:spLocks/>
          </p:cNvSpPr>
          <p:nvPr/>
        </p:nvSpPr>
        <p:spPr>
          <a:xfrm>
            <a:off x="3110593" y="1939349"/>
            <a:ext cx="8583798" cy="4280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Как видим из 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графика, 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подобные устройства могут стать дешёвыми аналогами дорогого оборудования, лишь незначительно ему 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уступая в 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глазах детей. Но куда важнее, что и то, и другое сильно выделяется на фоне простых уроков с доской и мелом. И я 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считаю, 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именно такой подход нужен в современных школах.</a:t>
            </a:r>
            <a:endParaRPr lang="ru-RU" sz="7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7A59466-D768-4CA1-B889-67733A7D7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5" y="6226442"/>
            <a:ext cx="526046" cy="47915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5DA316F-44D6-465E-A25F-0017D4AC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 descr="Расширение бизнеса контур">
            <a:extLst>
              <a:ext uri="{FF2B5EF4-FFF2-40B4-BE49-F238E27FC236}">
                <a16:creationId xmlns="" xmlns:a16="http://schemas.microsoft.com/office/drawing/2014/main" id="{26FE0155-A3AE-4FDB-A755-879B713C0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469" y="181570"/>
            <a:ext cx="3030710" cy="31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0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8348F637-7AE7-45D2-8865-A6497FCC2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0577C93-0D84-4532-B1AF-78A4E427D8CF}"/>
              </a:ext>
            </a:extLst>
          </p:cNvPr>
          <p:cNvGrpSpPr/>
          <p:nvPr/>
        </p:nvGrpSpPr>
        <p:grpSpPr>
          <a:xfrm>
            <a:off x="3171953" y="668106"/>
            <a:ext cx="5848094" cy="1704876"/>
            <a:chOff x="2448617" y="531611"/>
            <a:chExt cx="5848094" cy="1704876"/>
          </a:xfrm>
        </p:grpSpPr>
        <p:sp>
          <p:nvSpPr>
            <p:cNvPr id="8" name="Google Shape;1665;p72">
              <a:extLst>
                <a:ext uri="{FF2B5EF4-FFF2-40B4-BE49-F238E27FC236}">
                  <a16:creationId xmlns="" xmlns:a16="http://schemas.microsoft.com/office/drawing/2014/main" id="{E30CB143-D195-48A8-9D27-DA8463D41504}"/>
                </a:ext>
              </a:extLst>
            </p:cNvPr>
            <p:cNvSpPr txBox="1">
              <a:spLocks/>
            </p:cNvSpPr>
            <p:nvPr/>
          </p:nvSpPr>
          <p:spPr>
            <a:xfrm>
              <a:off x="2448617" y="531611"/>
              <a:ext cx="5848094" cy="9858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endParaRPr lang="ru-RU" sz="60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>
                <a:spcBef>
                  <a:spcPts val="0"/>
                </a:spcBef>
              </a:pPr>
              <a:endParaRPr lang="ru-RU" sz="6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>
                <a:spcBef>
                  <a:spcPts val="0"/>
                </a:spcBef>
              </a:pPr>
              <a:endParaRPr lang="ru-RU" sz="60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>
                <a:spcBef>
                  <a:spcPts val="0"/>
                </a:spcBef>
              </a:pPr>
              <a:endParaRPr lang="ru-RU" sz="6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>
                <a:spcBef>
                  <a:spcPts val="0"/>
                </a:spcBef>
              </a:pPr>
              <a:endParaRPr lang="ru-RU" sz="60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>
                <a:spcBef>
                  <a:spcPts val="0"/>
                </a:spcBef>
              </a:pPr>
              <a:endParaRPr lang="ru-RU" sz="6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ru-RU" sz="6000" b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СПАСИБО</a:t>
              </a:r>
              <a:r>
                <a:rPr lang="en-US" sz="6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!</a:t>
              </a:r>
            </a:p>
          </p:txBody>
        </p:sp>
        <p:sp>
          <p:nvSpPr>
            <p:cNvPr id="9" name="Google Shape;1666;p72">
              <a:extLst>
                <a:ext uri="{FF2B5EF4-FFF2-40B4-BE49-F238E27FC236}">
                  <a16:creationId xmlns="" xmlns:a16="http://schemas.microsoft.com/office/drawing/2014/main" id="{E7474BA0-EB55-4521-AE9E-76D6138BB41D}"/>
                </a:ext>
              </a:extLst>
            </p:cNvPr>
            <p:cNvSpPr txBox="1">
              <a:spLocks/>
            </p:cNvSpPr>
            <p:nvPr/>
          </p:nvSpPr>
          <p:spPr>
            <a:xfrm>
              <a:off x="2448617" y="1307687"/>
              <a:ext cx="5848094" cy="9288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36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ebas Neue"/>
                  <a:sym typeface="Bebas Neue"/>
                </a:rPr>
                <a:t>ОСТАЛИСЬ ВОПРОСЫ</a:t>
              </a:r>
              <a:r>
                <a:rPr lang="en-US" sz="36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Bebas Neue"/>
                  <a:sym typeface="Bebas Neue"/>
                </a:rPr>
                <a:t>?</a:t>
              </a:r>
            </a:p>
          </p:txBody>
        </p:sp>
      </p:grpSp>
      <p:sp>
        <p:nvSpPr>
          <p:cNvPr id="26" name="Google Shape;1121;p59">
            <a:extLst>
              <a:ext uri="{FF2B5EF4-FFF2-40B4-BE49-F238E27FC236}">
                <a16:creationId xmlns="" xmlns:a16="http://schemas.microsoft.com/office/drawing/2014/main" id="{69CD20E5-DDFD-4E64-9B11-EA47724D1CCE}"/>
              </a:ext>
            </a:extLst>
          </p:cNvPr>
          <p:cNvSpPr txBox="1"/>
          <p:nvPr/>
        </p:nvSpPr>
        <p:spPr>
          <a:xfrm flipH="1">
            <a:off x="1570862" y="4786255"/>
            <a:ext cx="1219121" cy="47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chivo"/>
              <a:sym typeface="Archivo"/>
            </a:endParaRPr>
          </a:p>
        </p:txBody>
      </p:sp>
      <p:sp>
        <p:nvSpPr>
          <p:cNvPr id="27" name="Google Shape;1121;p59">
            <a:extLst>
              <a:ext uri="{FF2B5EF4-FFF2-40B4-BE49-F238E27FC236}">
                <a16:creationId xmlns="" xmlns:a16="http://schemas.microsoft.com/office/drawing/2014/main" id="{4FECD1E7-1D2D-4392-99A8-B36BB53B5B5B}"/>
              </a:ext>
            </a:extLst>
          </p:cNvPr>
          <p:cNvSpPr txBox="1"/>
          <p:nvPr/>
        </p:nvSpPr>
        <p:spPr>
          <a:xfrm flipH="1">
            <a:off x="3458002" y="4851568"/>
            <a:ext cx="1219121" cy="47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chivo"/>
              <a:sym typeface="Archivo"/>
            </a:endParaRPr>
          </a:p>
        </p:txBody>
      </p:sp>
      <p:sp>
        <p:nvSpPr>
          <p:cNvPr id="28" name="Google Shape;1121;p59">
            <a:extLst>
              <a:ext uri="{FF2B5EF4-FFF2-40B4-BE49-F238E27FC236}">
                <a16:creationId xmlns="" xmlns:a16="http://schemas.microsoft.com/office/drawing/2014/main" id="{A21DE945-0D5C-4710-8470-82E9F10A52DF}"/>
              </a:ext>
            </a:extLst>
          </p:cNvPr>
          <p:cNvSpPr txBox="1"/>
          <p:nvPr/>
        </p:nvSpPr>
        <p:spPr>
          <a:xfrm flipH="1">
            <a:off x="6791012" y="4786255"/>
            <a:ext cx="1219121" cy="47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chivo"/>
              <a:sym typeface="Archivo"/>
            </a:endParaRPr>
          </a:p>
        </p:txBody>
      </p:sp>
      <p:sp>
        <p:nvSpPr>
          <p:cNvPr id="29" name="Google Shape;1121;p59">
            <a:extLst>
              <a:ext uri="{FF2B5EF4-FFF2-40B4-BE49-F238E27FC236}">
                <a16:creationId xmlns="" xmlns:a16="http://schemas.microsoft.com/office/drawing/2014/main" id="{A4BD7075-4243-4603-B40C-B07E67588207}"/>
              </a:ext>
            </a:extLst>
          </p:cNvPr>
          <p:cNvSpPr txBox="1"/>
          <p:nvPr/>
        </p:nvSpPr>
        <p:spPr>
          <a:xfrm flipH="1">
            <a:off x="9400160" y="4786255"/>
            <a:ext cx="1219121" cy="47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chivo"/>
              <a:sym typeface="Archivo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A29A229-F867-4F39-BC29-DED57BF3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EAAE-AFF1-4EA3-892F-45FD9405D9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91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351</Words>
  <Application>Microsoft Office PowerPoint</Application>
  <PresentationFormat>Произвольный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Цели работы:</vt:lpstr>
      <vt:lpstr>Задачи</vt:lpstr>
      <vt:lpstr>Презентация PowerPoint</vt:lpstr>
      <vt:lpstr>Нравятся ли вам нынешние методики?*</vt:lpstr>
      <vt:lpstr>Презентация PowerPoint</vt:lpstr>
      <vt:lpstr>Выбор учащихся</vt:lpstr>
      <vt:lpstr>Итоги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1-10</dc:creator>
  <cp:lastModifiedBy>Rus</cp:lastModifiedBy>
  <cp:revision>106</cp:revision>
  <dcterms:created xsi:type="dcterms:W3CDTF">2024-01-15T05:25:43Z</dcterms:created>
  <dcterms:modified xsi:type="dcterms:W3CDTF">2024-04-03T10:47:56Z</dcterms:modified>
</cp:coreProperties>
</file>